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36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5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7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61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1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7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4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2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88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2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6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9701F-0612-4B59-94ED-630231093081}" type="datetimeFigureOut">
              <a:rPr lang="en-GB" smtClean="0"/>
              <a:t>21/02/2015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E63B4-332B-40B4-ABD8-A2DF7390D6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96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.ggimgs.net/categories/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16"/>
            <a:ext cx="9144000" cy="684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4365104"/>
            <a:ext cx="4824535" cy="1470025"/>
          </a:xfrm>
        </p:spPr>
        <p:txBody>
          <a:bodyPr>
            <a:noAutofit/>
          </a:bodyPr>
          <a:lstStyle/>
          <a:p>
            <a:r>
              <a:rPr lang="en-GB" sz="6000" b="1" dirty="0" smtClean="0"/>
              <a:t>Sexual reproduction in plants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24111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Methods of pollination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Pollination is the transfer of pollen from anthers to stigmas.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transfer occurs between two plants of different genetic make-up i.e. </a:t>
            </a:r>
            <a:r>
              <a:rPr lang="en-GB" b="1" dirty="0"/>
              <a:t>another plant of the same species</a:t>
            </a:r>
            <a:r>
              <a:rPr lang="en-GB" dirty="0"/>
              <a:t> the process is </a:t>
            </a:r>
            <a:r>
              <a:rPr lang="en-GB" b="1" dirty="0"/>
              <a:t>cross-pollination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the transfer takes place between flowers of identical genetic constitution, the process is </a:t>
            </a:r>
            <a:r>
              <a:rPr lang="en-GB" b="1" dirty="0"/>
              <a:t>self-pollination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80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Cross pollination</a:t>
            </a:r>
            <a:endParaRPr lang="en-GB" b="1" u="sng" dirty="0"/>
          </a:p>
        </p:txBody>
      </p:sp>
      <p:pic>
        <p:nvPicPr>
          <p:cNvPr id="10242" name="Picture 2" descr="http://www.tekura.school.nz/departments/horticulture/images/ht102_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7" y="1844824"/>
            <a:ext cx="728421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Self pollination</a:t>
            </a:r>
            <a:endParaRPr lang="en-GB" b="1" u="sng" dirty="0"/>
          </a:p>
        </p:txBody>
      </p:sp>
      <p:pic>
        <p:nvPicPr>
          <p:cNvPr id="11268" name="Picture 4" descr="http://4.bp.blogspot.com/-KIqNkV8UkDo/UMHg6nVGdUI/AAAAAAAAAFI/jF108QpsE8o/s1600/self+poll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64" y="1772816"/>
            <a:ext cx="805323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Insect </a:t>
            </a:r>
            <a:r>
              <a:rPr lang="en-GB" b="1" u="sng" dirty="0" err="1" smtClean="0"/>
              <a:t>vs</a:t>
            </a:r>
            <a:r>
              <a:rPr lang="en-GB" b="1" u="sng" dirty="0" smtClean="0"/>
              <a:t> wind pollination</a:t>
            </a:r>
            <a:endParaRPr lang="en-GB" b="1" u="sng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05886"/>
              </p:ext>
            </p:extLst>
          </p:nvPr>
        </p:nvGraphicFramePr>
        <p:xfrm>
          <a:off x="467544" y="1124744"/>
          <a:ext cx="8280920" cy="5563404"/>
        </p:xfrm>
        <a:graphic>
          <a:graphicData uri="http://schemas.openxmlformats.org/drawingml/2006/table">
            <a:tbl>
              <a:tblPr firstRow="1" firstCol="1" bandRow="1"/>
              <a:tblGrid>
                <a:gridCol w="4140460"/>
                <a:gridCol w="4140460"/>
              </a:tblGrid>
              <a:tr h="358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Insect-pollinated flowers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Wind-pollinated flowers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Conspicuous flowers with large brightly coloured petals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Inconspicuous flowers with small drab (green or brown) petals or no petals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Scented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Not scented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Nectaries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present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Nectaries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absent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Relatively low pollen production (pollen is sticky)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Very high pollen production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Stamens enclosed in flower so that insect brushes past them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Stamens pendulous (hang outside the flower)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Stigmas relatively small and sticky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Stigmas large, feathery, and hang outside the flower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8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Pollen relatively large and often spiny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Pollen small, light and usually smooth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67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Plants often single or in small groups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Plants often in dense groups covering a large area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1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Very complex structural modifications to attract insects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Relatively simple flower</a:t>
                      </a:r>
                      <a:endParaRPr lang="en-GB" sz="18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u="sng" dirty="0"/>
              <a:t>The genetic consequences of self- and cross-pollination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 </a:t>
            </a:r>
            <a:r>
              <a:rPr lang="en-GB" dirty="0" smtClean="0"/>
              <a:t>While </a:t>
            </a:r>
            <a:r>
              <a:rPr lang="en-GB" dirty="0"/>
              <a:t>self-pollination is an advantage to a plant if there are no similar plants nearby, it results in in-breeding. This leads to a reduction in the gene pool and therefore reduces variation in the population. </a:t>
            </a:r>
          </a:p>
          <a:p>
            <a:r>
              <a:rPr lang="en-GB" dirty="0" smtClean="0"/>
              <a:t>Self-pollinated </a:t>
            </a:r>
            <a:r>
              <a:rPr lang="en-GB" dirty="0"/>
              <a:t>species depend on random assortment and crossing over during meiosis, and on mutation, to bring about variation in the genomes of male and female gametes. Therefore self-fertilised species display less genetic variation than cross-fertilised species.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b="1" u="sng" dirty="0" smtClean="0"/>
              <a:t>Cross pollination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32859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Cross-pollination has the advantage of providing more genetic variation. Mechanisms favouring cross-pollination include:</a:t>
            </a:r>
          </a:p>
          <a:p>
            <a:pPr marL="514350" lvl="0" indent="-514350">
              <a:buAutoNum type="arabicPeriod"/>
            </a:pPr>
            <a:r>
              <a:rPr lang="en-GB" dirty="0" smtClean="0"/>
              <a:t>Having </a:t>
            </a:r>
            <a:r>
              <a:rPr lang="en-GB" dirty="0"/>
              <a:t>separate male and female plants (e.g. </a:t>
            </a:r>
            <a:r>
              <a:rPr lang="en-GB" dirty="0" smtClean="0"/>
              <a:t>willow)</a:t>
            </a:r>
          </a:p>
          <a:p>
            <a:pPr marL="514350" lvl="0" indent="-514350">
              <a:buAutoNum type="arabicPeriod"/>
            </a:pPr>
            <a:r>
              <a:rPr lang="en-GB" dirty="0" smtClean="0"/>
              <a:t>Having </a:t>
            </a:r>
            <a:r>
              <a:rPr lang="en-GB" dirty="0"/>
              <a:t>separate male and female flowers on one plant (e.g. </a:t>
            </a:r>
            <a:r>
              <a:rPr lang="en-GB" dirty="0" smtClean="0"/>
              <a:t>hazel)</a:t>
            </a:r>
          </a:p>
          <a:p>
            <a:pPr marL="514350" lvl="0" indent="-514350">
              <a:buAutoNum type="arabicPeriod"/>
            </a:pPr>
            <a:r>
              <a:rPr lang="en-GB" dirty="0" smtClean="0"/>
              <a:t>Anthers </a:t>
            </a:r>
            <a:r>
              <a:rPr lang="en-GB" dirty="0"/>
              <a:t>and stigmas maturing at different times (e.g. </a:t>
            </a:r>
            <a:r>
              <a:rPr lang="en-GB" dirty="0" smtClean="0"/>
              <a:t>bluebell)</a:t>
            </a:r>
          </a:p>
          <a:p>
            <a:pPr marL="514350" lvl="0" indent="-514350">
              <a:buAutoNum type="arabicPeriod"/>
            </a:pPr>
            <a:r>
              <a:rPr lang="en-GB" dirty="0" smtClean="0"/>
              <a:t>Structural </a:t>
            </a:r>
            <a:r>
              <a:rPr lang="en-GB" dirty="0"/>
              <a:t>adaptations which make self-pollination unlikely e.g. in primroses the anthers and stigmas are arranged at different levels on the flower so that cross-pollination between pin-eyed and thrum-eyed flowers is favoured.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2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In-breeding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5122912" cy="478539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While out-breeding is of greater evolutionary significance due to the fact that some genomes are more successful than others in the struggle for survival, there are advantages to in-breeding e.g. it preserves good genomes which may be suited to a relatively stable environment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13314" name="Picture 2" descr="http://www.life.illinois.edu/help/digitalflowers/picts/Breeding%20Systems/06-Inbree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327851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8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69357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en-GB" sz="4000" b="1" u="sng" dirty="0"/>
              <a:t>Structure of an insect-pollinated dicotyledonous plant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026" name="Picture 2" descr="http://shuledirect.co.tz/ckfinder/userfiles/images/DICOTYLEDONOUS%20FL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352928" cy="469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Sepals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4752528" cy="5040560"/>
          </a:xfrm>
        </p:spPr>
        <p:txBody>
          <a:bodyPr/>
          <a:lstStyle/>
          <a:p>
            <a:r>
              <a:rPr lang="en-GB" b="1" dirty="0"/>
              <a:t>Sepals</a:t>
            </a:r>
            <a:r>
              <a:rPr lang="en-GB" dirty="0"/>
              <a:t> cover the flower structure while the flower is developing. In some species these are modified to 'petals'. </a:t>
            </a:r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are usually green and protect the flower in bud. The collective name for the sepals is </a:t>
            </a:r>
            <a:r>
              <a:rPr lang="en-GB" b="1" dirty="0"/>
              <a:t>calyx</a:t>
            </a:r>
            <a:r>
              <a:rPr lang="en-GB" dirty="0"/>
              <a:t>.</a:t>
            </a:r>
          </a:p>
        </p:txBody>
      </p:sp>
      <p:pic>
        <p:nvPicPr>
          <p:cNvPr id="2050" name="Picture 2" descr="https://www.uwgb.edu/biodiversity/herbarium/shrubs/rosrug_sepal01gf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545683" cy="308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Petals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1268760"/>
            <a:ext cx="4258816" cy="4857403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Petals</a:t>
            </a:r>
            <a:r>
              <a:rPr lang="en-GB" dirty="0"/>
              <a:t> surround the male and female flower parts. </a:t>
            </a:r>
            <a:endParaRPr lang="en-GB" dirty="0" smtClean="0"/>
          </a:p>
          <a:p>
            <a:r>
              <a:rPr lang="en-GB" dirty="0" smtClean="0"/>
              <a:t>Their function </a:t>
            </a:r>
            <a:r>
              <a:rPr lang="en-GB" dirty="0"/>
              <a:t>is to attract animal pollinators – they are usually brightly coloured and have a scent. They may also produce nectar.</a:t>
            </a:r>
          </a:p>
        </p:txBody>
      </p:sp>
      <p:pic>
        <p:nvPicPr>
          <p:cNvPr id="3074" name="Picture 2" descr="http://www.origami-flower.org/flower-origami-eight-petals/Images/flower-real-eight-pet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4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Carpel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carpel is made up of 3 parts:</a:t>
            </a:r>
          </a:p>
          <a:p>
            <a:pPr marL="514350" indent="-514350">
              <a:buAutoNum type="arabicPeriod"/>
            </a:pPr>
            <a:r>
              <a:rPr lang="en-GB" dirty="0" smtClean="0"/>
              <a:t>Stigma</a:t>
            </a:r>
          </a:p>
          <a:p>
            <a:pPr marL="514350" indent="-514350">
              <a:buAutoNum type="arabicPeriod"/>
            </a:pPr>
            <a:r>
              <a:rPr lang="en-GB" dirty="0" smtClean="0"/>
              <a:t>Style</a:t>
            </a:r>
          </a:p>
          <a:p>
            <a:pPr marL="514350" indent="-514350">
              <a:buAutoNum type="arabicPeriod"/>
            </a:pPr>
            <a:r>
              <a:rPr lang="en-GB" dirty="0" smtClean="0"/>
              <a:t>Ovary</a:t>
            </a:r>
            <a:endParaRPr lang="en-GB" dirty="0"/>
          </a:p>
        </p:txBody>
      </p:sp>
      <p:pic>
        <p:nvPicPr>
          <p:cNvPr id="4098" name="Picture 2" descr="http://education-portal.com/cimages/multimages/16/carpelpart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20888"/>
            <a:ext cx="288032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Carpel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92514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</a:t>
            </a:r>
            <a:r>
              <a:rPr lang="en-GB" b="1" dirty="0"/>
              <a:t>stigma</a:t>
            </a:r>
            <a:r>
              <a:rPr lang="en-GB" dirty="0"/>
              <a:t> is the surface on which pollen lands and the pollen tube grows down to the ovary</a:t>
            </a:r>
            <a:r>
              <a:rPr lang="en-GB" dirty="0" smtClean="0"/>
              <a:t>.</a:t>
            </a:r>
          </a:p>
          <a:p>
            <a:r>
              <a:rPr lang="en-GB" dirty="0"/>
              <a:t>The </a:t>
            </a:r>
            <a:r>
              <a:rPr lang="en-GB" b="1" dirty="0"/>
              <a:t>style</a:t>
            </a:r>
            <a:r>
              <a:rPr lang="en-GB" dirty="0"/>
              <a:t> connects the stigma to the ovary.</a:t>
            </a:r>
          </a:p>
          <a:p>
            <a:r>
              <a:rPr lang="en-GB" dirty="0"/>
              <a:t>The </a:t>
            </a:r>
            <a:r>
              <a:rPr lang="en-GB" b="1" dirty="0"/>
              <a:t>ovary</a:t>
            </a:r>
            <a:r>
              <a:rPr lang="en-GB" dirty="0"/>
              <a:t> contains the ovules (contain single egg nuclei). </a:t>
            </a:r>
          </a:p>
        </p:txBody>
      </p:sp>
      <p:pic>
        <p:nvPicPr>
          <p:cNvPr id="5122" name="Picture 2" descr="http://images.nationalgeographic.com/wpf/media-live/photos/000/131/cache/geranium-stigma_13133_990x7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563611" cy="19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1/12/Ovules_in_flo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853" y="4077072"/>
            <a:ext cx="2016224" cy="20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43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The Stamen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stamen is made up of 2 parts:</a:t>
            </a:r>
          </a:p>
          <a:p>
            <a:pPr marL="514350" indent="-514350">
              <a:buAutoNum type="arabicPeriod"/>
            </a:pPr>
            <a:r>
              <a:rPr lang="en-GB" dirty="0" smtClean="0"/>
              <a:t>Anther</a:t>
            </a:r>
          </a:p>
          <a:p>
            <a:pPr marL="514350" indent="-514350">
              <a:buAutoNum type="arabicPeriod"/>
            </a:pPr>
            <a:r>
              <a:rPr lang="en-GB" dirty="0" smtClean="0"/>
              <a:t>Filament</a:t>
            </a:r>
            <a:endParaRPr lang="en-GB" dirty="0"/>
          </a:p>
        </p:txBody>
      </p:sp>
      <p:pic>
        <p:nvPicPr>
          <p:cNvPr id="6148" name="Picture 4" descr="http://botit.botany.wisc.edu/Resources/Botany/Angiosperms/Lilium%20Life%20Cycle/Flower%20dissection/labelled%20sta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6192688" cy="267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14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b="1" u="sng" dirty="0" smtClean="0"/>
              <a:t>The Stamen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268760"/>
            <a:ext cx="4762872" cy="5184576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Filaments </a:t>
            </a:r>
            <a:r>
              <a:rPr lang="en-GB" dirty="0"/>
              <a:t>support the </a:t>
            </a:r>
            <a:r>
              <a:rPr lang="en-GB" b="1" dirty="0"/>
              <a:t>anthers</a:t>
            </a:r>
            <a:r>
              <a:rPr lang="en-GB" dirty="0"/>
              <a:t> that produce the pollen grains.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filaments also contain vascular tissue which transports the food materials required for the formation of pollen grains.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b="1" dirty="0"/>
              <a:t>anthers</a:t>
            </a:r>
            <a:r>
              <a:rPr lang="en-GB" dirty="0"/>
              <a:t> are usually made up of four pollen sacs arranged in two pairs. </a:t>
            </a:r>
          </a:p>
        </p:txBody>
      </p:sp>
      <p:pic>
        <p:nvPicPr>
          <p:cNvPr id="7170" name="Picture 2" descr="http://blogs.hisarschool.k12.tr/berkeakay/files/2014/12/fil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048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ducation-portal.com/cimages/multimages/16/anther_cross_section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384324"/>
            <a:ext cx="3048000" cy="19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4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f/f2/Pollination_Bee_Dandel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880" y="5085184"/>
            <a:ext cx="5544616" cy="1143000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Pollination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2706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Sexual reproduction in plants</vt:lpstr>
      <vt:lpstr>Structure of an insect-pollinated dicotyledonous plant </vt:lpstr>
      <vt:lpstr>Sepals</vt:lpstr>
      <vt:lpstr>Petals</vt:lpstr>
      <vt:lpstr>The Carpel</vt:lpstr>
      <vt:lpstr>The Carpel</vt:lpstr>
      <vt:lpstr>The Stamen</vt:lpstr>
      <vt:lpstr>The Stamen</vt:lpstr>
      <vt:lpstr>Pollination</vt:lpstr>
      <vt:lpstr>Methods of pollination</vt:lpstr>
      <vt:lpstr>Cross pollination</vt:lpstr>
      <vt:lpstr>Self pollination</vt:lpstr>
      <vt:lpstr>Insect vs wind pollination</vt:lpstr>
      <vt:lpstr>The genetic consequences of self- and cross-pollination </vt:lpstr>
      <vt:lpstr>Cross pollination</vt:lpstr>
      <vt:lpstr>In-breeding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reproduction in plants</dc:title>
  <dc:creator>Sian</dc:creator>
  <cp:lastModifiedBy>Sian</cp:lastModifiedBy>
  <cp:revision>9</cp:revision>
  <dcterms:created xsi:type="dcterms:W3CDTF">2015-02-21T22:54:20Z</dcterms:created>
  <dcterms:modified xsi:type="dcterms:W3CDTF">2015-02-21T23:48:16Z</dcterms:modified>
</cp:coreProperties>
</file>