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24"/>
  </p:notesMasterIdLst>
  <p:sldIdLst>
    <p:sldId id="262" r:id="rId2"/>
    <p:sldId id="257" r:id="rId3"/>
    <p:sldId id="258" r:id="rId4"/>
    <p:sldId id="259" r:id="rId5"/>
    <p:sldId id="260" r:id="rId6"/>
    <p:sldId id="261" r:id="rId7"/>
    <p:sldId id="271" r:id="rId8"/>
    <p:sldId id="263" r:id="rId9"/>
    <p:sldId id="270" r:id="rId10"/>
    <p:sldId id="264" r:id="rId11"/>
    <p:sldId id="265" r:id="rId12"/>
    <p:sldId id="266" r:id="rId13"/>
    <p:sldId id="267" r:id="rId14"/>
    <p:sldId id="268" r:id="rId15"/>
    <p:sldId id="269" r:id="rId16"/>
    <p:sldId id="272" r:id="rId17"/>
    <p:sldId id="273" r:id="rId18"/>
    <p:sldId id="274" r:id="rId19"/>
    <p:sldId id="275" r:id="rId20"/>
    <p:sldId id="279"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60" autoAdjust="0"/>
  </p:normalViewPr>
  <p:slideViewPr>
    <p:cSldViewPr>
      <p:cViewPr varScale="1">
        <p:scale>
          <a:sx n="65" d="100"/>
          <a:sy n="65" d="100"/>
        </p:scale>
        <p:origin x="-66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072BD0-5CEB-4FF3-8280-9F3B90FD61A6}" type="datetimeFigureOut">
              <a:rPr lang="en-GB" smtClean="0"/>
              <a:pPr/>
              <a:t>26/09/2013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2612F-1F5D-4ADD-9EEE-F7F5F7F3860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32612F-1F5D-4ADD-9EEE-F7F5F7F3860E}"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solidFill>
                  <a:schemeClr val="tx1"/>
                </a:solidFill>
              </a:defRPr>
            </a:lvl1pPr>
          </a:lstStyle>
          <a:p>
            <a:fld id="{64D17643-CDA7-4C40-8348-7D319F88DDBC}" type="datetime1">
              <a:rPr lang="en-GB" smtClean="0"/>
              <a:pPr/>
              <a:t>26/09/2013</a:t>
            </a:fld>
            <a:r>
              <a:rPr lang="en-GB" smtClean="0"/>
              <a:t> </a:t>
            </a:r>
            <a:endParaRPr lang="en-GB"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en-GB" smtClean="0"/>
              <a:t>Mr A Lovat </a:t>
            </a:r>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C189E12-4EBC-49B6-AD2A-A00411212FCA}" type="slidenum">
              <a:rPr lang="en-GB" smtClean="0"/>
              <a:pPr/>
              <a:t>‹#›</a:t>
            </a:fld>
            <a:endParaRPr lang="en-GB" dirty="0"/>
          </a:p>
        </p:txBody>
      </p:sp>
      <p:pic>
        <p:nvPicPr>
          <p:cNvPr id="7" name="Picture 6" descr="imagesCABUHI9K.jpg"/>
          <p:cNvPicPr>
            <a:picLocks noChangeAspect="1"/>
          </p:cNvPicPr>
          <p:nvPr userDrawn="1"/>
        </p:nvPicPr>
        <p:blipFill>
          <a:blip r:embed="rId2" cstate="print"/>
          <a:stretch>
            <a:fillRect/>
          </a:stretch>
        </p:blipFill>
        <p:spPr>
          <a:xfrm>
            <a:off x="1" y="1"/>
            <a:ext cx="1763688" cy="7997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E9082F-4094-4C0C-947B-285F7E4C5120}" type="datetime1">
              <a:rPr lang="en-GB" smtClean="0"/>
              <a:pPr/>
              <a:t>26/09/2013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FEC119-6C58-4C51-B76C-202740C2B6AE}" type="datetime1">
              <a:rPr lang="en-GB" smtClean="0"/>
              <a:pPr/>
              <a:t>26/09/2013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5DC394-0CA4-47AE-9E0D-A72019AEE523}" type="datetime1">
              <a:rPr lang="en-GB" smtClean="0"/>
              <a:pPr/>
              <a:t>26/09/2013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1F3418-91B3-4362-8E5C-7A6AD97A41B1}" type="datetime1">
              <a:rPr lang="en-GB" smtClean="0"/>
              <a:pPr/>
              <a:t>26/09/2013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29790F8-7585-42E0-8CBC-29B929C5F77F}" type="datetime1">
              <a:rPr lang="en-GB" smtClean="0"/>
              <a:pPr/>
              <a:t>26/09/2013</a:t>
            </a:fld>
            <a:endParaRPr lang="en-GB"/>
          </a:p>
        </p:txBody>
      </p:sp>
      <p:sp>
        <p:nvSpPr>
          <p:cNvPr id="6" name="Footer Placeholder 5"/>
          <p:cNvSpPr>
            <a:spLocks noGrp="1"/>
          </p:cNvSpPr>
          <p:nvPr>
            <p:ph type="ftr" sz="quarter" idx="11"/>
          </p:nvPr>
        </p:nvSpPr>
        <p:spPr/>
        <p:txBody>
          <a:bodyPr/>
          <a:lstStyle/>
          <a:p>
            <a:r>
              <a:rPr lang="en-GB" smtClean="0"/>
              <a:t>Mr A Lovat </a:t>
            </a:r>
            <a:endParaRPr lang="en-GB"/>
          </a:p>
        </p:txBody>
      </p:sp>
      <p:sp>
        <p:nvSpPr>
          <p:cNvPr id="7" name="Slide Number Placeholder 6"/>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DBD5799-C92C-4066-8CDA-4CDB3463D745}" type="datetime1">
              <a:rPr lang="en-GB" smtClean="0"/>
              <a:pPr/>
              <a:t>26/09/2013</a:t>
            </a:fld>
            <a:endParaRPr lang="en-GB"/>
          </a:p>
        </p:txBody>
      </p:sp>
      <p:sp>
        <p:nvSpPr>
          <p:cNvPr id="8" name="Footer Placeholder 7"/>
          <p:cNvSpPr>
            <a:spLocks noGrp="1"/>
          </p:cNvSpPr>
          <p:nvPr>
            <p:ph type="ftr" sz="quarter" idx="11"/>
          </p:nvPr>
        </p:nvSpPr>
        <p:spPr/>
        <p:txBody>
          <a:bodyPr/>
          <a:lstStyle/>
          <a:p>
            <a:r>
              <a:rPr lang="en-GB" smtClean="0"/>
              <a:t>Mr A Lovat </a:t>
            </a:r>
            <a:endParaRPr lang="en-GB"/>
          </a:p>
        </p:txBody>
      </p:sp>
      <p:sp>
        <p:nvSpPr>
          <p:cNvPr id="9" name="Slide Number Placeholder 8"/>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A32C4E9-5AE4-40E9-B5DF-32D26B9B293D}" type="datetime1">
              <a:rPr lang="en-GB" smtClean="0"/>
              <a:pPr/>
              <a:t>26/09/2013</a:t>
            </a:fld>
            <a:endParaRPr lang="en-GB"/>
          </a:p>
        </p:txBody>
      </p:sp>
      <p:sp>
        <p:nvSpPr>
          <p:cNvPr id="4" name="Footer Placeholder 3"/>
          <p:cNvSpPr>
            <a:spLocks noGrp="1"/>
          </p:cNvSpPr>
          <p:nvPr>
            <p:ph type="ftr" sz="quarter" idx="11"/>
          </p:nvPr>
        </p:nvSpPr>
        <p:spPr/>
        <p:txBody>
          <a:bodyPr/>
          <a:lstStyle/>
          <a:p>
            <a:r>
              <a:rPr lang="en-GB" smtClean="0"/>
              <a:t>Mr A Lovat </a:t>
            </a:r>
            <a:endParaRPr lang="en-GB"/>
          </a:p>
        </p:txBody>
      </p:sp>
      <p:sp>
        <p:nvSpPr>
          <p:cNvPr id="5" name="Slide Number Placeholder 4"/>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D8018-7BDC-418D-B34C-C0EEA326458C}" type="datetime1">
              <a:rPr lang="en-GB" smtClean="0"/>
              <a:pPr/>
              <a:t>26/09/2013</a:t>
            </a:fld>
            <a:endParaRPr lang="en-GB"/>
          </a:p>
        </p:txBody>
      </p:sp>
      <p:sp>
        <p:nvSpPr>
          <p:cNvPr id="3" name="Footer Placeholder 2"/>
          <p:cNvSpPr>
            <a:spLocks noGrp="1"/>
          </p:cNvSpPr>
          <p:nvPr>
            <p:ph type="ftr" sz="quarter" idx="11"/>
          </p:nvPr>
        </p:nvSpPr>
        <p:spPr/>
        <p:txBody>
          <a:bodyPr/>
          <a:lstStyle/>
          <a:p>
            <a:r>
              <a:rPr lang="en-GB" smtClean="0"/>
              <a:t>Mr A Lovat </a:t>
            </a:r>
            <a:endParaRPr lang="en-GB"/>
          </a:p>
        </p:txBody>
      </p:sp>
      <p:sp>
        <p:nvSpPr>
          <p:cNvPr id="4" name="Slide Number Placeholder 3"/>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CC2597-7FDC-4425-83C4-BE7C7A3E9BF9}" type="datetime1">
              <a:rPr lang="en-GB" smtClean="0"/>
              <a:pPr/>
              <a:t>26/09/2013</a:t>
            </a:fld>
            <a:endParaRPr lang="en-GB"/>
          </a:p>
        </p:txBody>
      </p:sp>
      <p:sp>
        <p:nvSpPr>
          <p:cNvPr id="6" name="Footer Placeholder 5"/>
          <p:cNvSpPr>
            <a:spLocks noGrp="1"/>
          </p:cNvSpPr>
          <p:nvPr>
            <p:ph type="ftr" sz="quarter" idx="11"/>
          </p:nvPr>
        </p:nvSpPr>
        <p:spPr/>
        <p:txBody>
          <a:bodyPr/>
          <a:lstStyle/>
          <a:p>
            <a:r>
              <a:rPr lang="en-GB" smtClean="0"/>
              <a:t>Mr A Lovat </a:t>
            </a:r>
            <a:endParaRPr lang="en-GB"/>
          </a:p>
        </p:txBody>
      </p:sp>
      <p:sp>
        <p:nvSpPr>
          <p:cNvPr id="7" name="Slide Number Placeholder 6"/>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6C911-B48E-4CA5-98EB-EB0C69A0FEA3}" type="datetime1">
              <a:rPr lang="en-GB" smtClean="0"/>
              <a:pPr/>
              <a:t>26/09/2013</a:t>
            </a:fld>
            <a:endParaRPr lang="en-GB"/>
          </a:p>
        </p:txBody>
      </p:sp>
      <p:sp>
        <p:nvSpPr>
          <p:cNvPr id="6" name="Footer Placeholder 5"/>
          <p:cNvSpPr>
            <a:spLocks noGrp="1"/>
          </p:cNvSpPr>
          <p:nvPr>
            <p:ph type="ftr" sz="quarter" idx="11"/>
          </p:nvPr>
        </p:nvSpPr>
        <p:spPr/>
        <p:txBody>
          <a:bodyPr/>
          <a:lstStyle/>
          <a:p>
            <a:r>
              <a:rPr lang="en-GB" smtClean="0"/>
              <a:t>Mr A Lovat </a:t>
            </a:r>
            <a:endParaRPr lang="en-GB"/>
          </a:p>
        </p:txBody>
      </p:sp>
      <p:sp>
        <p:nvSpPr>
          <p:cNvPr id="7" name="Slide Number Placeholder 6"/>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CA2C7ACD-8C9A-45EF-AC8A-9952BD92F7E6}" type="datetime1">
              <a:rPr lang="en-GB" smtClean="0"/>
              <a:pPr/>
              <a:t>26/09/2013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r>
              <a:rPr lang="en-GB" dirty="0" smtClean="0"/>
              <a:t>Mr A Lovat </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4C189E12-4EBC-49B6-AD2A-A00411212FCA}" type="slidenum">
              <a:rPr lang="en-GB" smtClean="0"/>
              <a:pPr/>
              <a:t>‹#›</a:t>
            </a:fld>
            <a:endParaRPr lang="en-GB" dirty="0"/>
          </a:p>
        </p:txBody>
      </p:sp>
      <p:pic>
        <p:nvPicPr>
          <p:cNvPr id="7" name="Picture 6" descr="imagesCABUHI9K.jpg"/>
          <p:cNvPicPr>
            <a:picLocks noChangeAspect="1"/>
          </p:cNvPicPr>
          <p:nvPr/>
        </p:nvPicPr>
        <p:blipFill>
          <a:blip r:embed="rId13" cstate="print"/>
          <a:stretch>
            <a:fillRect/>
          </a:stretch>
        </p:blipFill>
        <p:spPr>
          <a:xfrm>
            <a:off x="1" y="1"/>
            <a:ext cx="1763688" cy="799750"/>
          </a:xfrm>
          <a:prstGeom prst="rect">
            <a:avLst/>
          </a:prstGeom>
        </p:spPr>
      </p:pic>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bbc.co.uk/learningzone/clips/plant-adaptations-to-overcome-environmental-limitions/12901.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roprofs.com/quiz-school/story.php?title=simple-diffusion-quiz"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mhhe.com/biosci/genbio/virtual_labs/BL_10/BL_10.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est1000games.com/diffu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Plant%20transport%20-%20Cell%20Siz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w6f2BiFiXiM&amp;feature=relate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rmAutofit fontScale="90000"/>
          </a:bodyPr>
          <a:lstStyle/>
          <a:p>
            <a:r>
              <a:rPr lang="en-GB" dirty="0" smtClean="0"/>
              <a:t>Collect results from the germination experiment (5 minutes)</a:t>
            </a:r>
            <a:endParaRPr lang="en-GB" dirty="0"/>
          </a:p>
        </p:txBody>
      </p:sp>
      <p:sp>
        <p:nvSpPr>
          <p:cNvPr id="3" name="Content Placeholder 2"/>
          <p:cNvSpPr>
            <a:spLocks noGrp="1"/>
          </p:cNvSpPr>
          <p:nvPr>
            <p:ph idx="1"/>
          </p:nvPr>
        </p:nvSpPr>
        <p:spPr>
          <a:xfrm>
            <a:off x="457200" y="2420888"/>
            <a:ext cx="8229600" cy="3705275"/>
          </a:xfrm>
        </p:spPr>
        <p:txBody>
          <a:bodyPr/>
          <a:lstStyle/>
          <a:p>
            <a:r>
              <a:rPr lang="en-GB" dirty="0" smtClean="0"/>
              <a:t>Your homework (write it down) is to present the results in a table and a graph</a:t>
            </a:r>
          </a:p>
          <a:p>
            <a:endParaRPr lang="en-GB" dirty="0"/>
          </a:p>
        </p:txBody>
      </p:sp>
      <p:sp>
        <p:nvSpPr>
          <p:cNvPr id="4" name="Date Placeholder 3"/>
          <p:cNvSpPr>
            <a:spLocks noGrp="1"/>
          </p:cNvSpPr>
          <p:nvPr>
            <p:ph type="dt" sz="half" idx="10"/>
          </p:nvPr>
        </p:nvSpPr>
        <p:spPr/>
        <p:txBody>
          <a:bodyPr/>
          <a:lstStyle/>
          <a:p>
            <a:fld id="{4F5DC394-0CA4-47AE-9E0D-A72019AEE523}" type="datetime1">
              <a:rPr lang="en-GB" smtClean="0"/>
              <a:pPr/>
              <a:t>26/09/2013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0"/>
            <a:ext cx="7772400" cy="1470025"/>
          </a:xfrm>
        </p:spPr>
        <p:txBody>
          <a:bodyPr/>
          <a:lstStyle/>
          <a:p>
            <a:r>
              <a:rPr lang="en-GB" dirty="0" smtClean="0"/>
              <a:t>Objectives</a:t>
            </a:r>
            <a:br>
              <a:rPr lang="en-GB" dirty="0" smtClean="0"/>
            </a:br>
            <a:r>
              <a:rPr lang="en-GB" dirty="0" smtClean="0"/>
              <a:t>I should be able to…</a:t>
            </a:r>
            <a:endParaRPr lang="en-GB" dirty="0"/>
          </a:p>
        </p:txBody>
      </p:sp>
      <p:sp>
        <p:nvSpPr>
          <p:cNvPr id="3" name="Subtitle 2"/>
          <p:cNvSpPr>
            <a:spLocks noGrp="1"/>
          </p:cNvSpPr>
          <p:nvPr>
            <p:ph type="subTitle" idx="1"/>
          </p:nvPr>
        </p:nvSpPr>
        <p:spPr>
          <a:xfrm>
            <a:off x="971600" y="1772816"/>
            <a:ext cx="7344816" cy="4104456"/>
          </a:xfrm>
        </p:spPr>
        <p:txBody>
          <a:bodyPr>
            <a:noAutofit/>
          </a:bodyPr>
          <a:lstStyle/>
          <a:p>
            <a:pPr lvl="0"/>
            <a:r>
              <a:rPr lang="en-US" sz="2800" dirty="0" smtClean="0">
                <a:solidFill>
                  <a:schemeClr val="tx1"/>
                </a:solidFill>
              </a:rPr>
              <a:t>2.51  describe the role of phloem in transporting sucrose and amino acids between the leaves and other parts of the plant </a:t>
            </a:r>
            <a:endParaRPr lang="en-GB" sz="2800" dirty="0" smtClean="0">
              <a:solidFill>
                <a:schemeClr val="tx1"/>
              </a:solidFill>
            </a:endParaRPr>
          </a:p>
          <a:p>
            <a:pPr lvl="0"/>
            <a:r>
              <a:rPr lang="en-US" sz="2800" dirty="0" smtClean="0">
                <a:solidFill>
                  <a:schemeClr val="tx1"/>
                </a:solidFill>
              </a:rPr>
              <a:t>2.52  describe the role of xylem in transporting water and mineral salts from the roots to other parts of the plant </a:t>
            </a:r>
            <a:endParaRPr lang="en-GB" sz="2800" dirty="0" smtClean="0">
              <a:solidFill>
                <a:schemeClr val="tx1"/>
              </a:solidFill>
            </a:endParaRPr>
          </a:p>
          <a:p>
            <a:pPr lvl="0"/>
            <a:r>
              <a:rPr lang="en-US" sz="2800" dirty="0" smtClean="0">
                <a:solidFill>
                  <a:schemeClr val="tx1"/>
                </a:solidFill>
              </a:rPr>
              <a:t>2.53  explain how water is absorbed by root hair cells </a:t>
            </a:r>
            <a:endParaRPr lang="en-GB" sz="2800" dirty="0" smtClean="0">
              <a:solidFill>
                <a:schemeClr val="tx1"/>
              </a:solidFill>
            </a:endParaRPr>
          </a:p>
          <a:p>
            <a:pPr lvl="0"/>
            <a:r>
              <a:rPr lang="en-US" sz="2800" dirty="0" smtClean="0">
                <a:solidFill>
                  <a:schemeClr val="tx1"/>
                </a:solidFill>
              </a:rPr>
              <a:t>2.54  understand that transpiration is the evaporation of water from the surface of a plant </a:t>
            </a:r>
            <a:endParaRPr lang="en-GB"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Circus activity</a:t>
            </a:r>
            <a:endParaRPr lang="en-GB" dirty="0"/>
          </a:p>
        </p:txBody>
      </p:sp>
      <p:sp>
        <p:nvSpPr>
          <p:cNvPr id="3" name="Content Placeholder 2"/>
          <p:cNvSpPr>
            <a:spLocks noGrp="1"/>
          </p:cNvSpPr>
          <p:nvPr>
            <p:ph idx="1"/>
          </p:nvPr>
        </p:nvSpPr>
        <p:spPr/>
        <p:txBody>
          <a:bodyPr/>
          <a:lstStyle/>
          <a:p>
            <a:endParaRPr lang="en-GB"/>
          </a:p>
        </p:txBody>
      </p:sp>
      <p:pic>
        <p:nvPicPr>
          <p:cNvPr id="18434" name="Picture 2" descr="http://t2.gstatic.com/images?q=tbn:ANd9GcS9hzMt5lXno8fcNopynL5xdJHqAW8RhyMvytzd1FKkDeyqEFVb5A"/>
          <p:cNvPicPr>
            <a:picLocks noChangeAspect="1" noChangeArrowheads="1"/>
          </p:cNvPicPr>
          <p:nvPr/>
        </p:nvPicPr>
        <p:blipFill>
          <a:blip r:embed="rId2" cstate="print"/>
          <a:srcRect/>
          <a:stretch>
            <a:fillRect/>
          </a:stretch>
        </p:blipFill>
        <p:spPr bwMode="auto">
          <a:xfrm>
            <a:off x="1763688" y="1628800"/>
            <a:ext cx="5184576" cy="386849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23528" y="548680"/>
          <a:ext cx="8640960" cy="4785360"/>
        </p:xfrm>
        <a:graphic>
          <a:graphicData uri="http://schemas.openxmlformats.org/drawingml/2006/table">
            <a:tbl>
              <a:tblPr/>
              <a:tblGrid>
                <a:gridCol w="460114"/>
                <a:gridCol w="3825339"/>
                <a:gridCol w="4355507"/>
              </a:tblGrid>
              <a:tr h="197802">
                <a:tc>
                  <a:txBody>
                    <a:bodyPr/>
                    <a:lstStyle/>
                    <a:p>
                      <a:pPr algn="r">
                        <a:lnSpc>
                          <a:spcPts val="1200"/>
                        </a:lnSpc>
                        <a:spcAft>
                          <a:spcPts val="0"/>
                        </a:spcAft>
                        <a:tabLst>
                          <a:tab pos="977900" algn="l"/>
                        </a:tabLst>
                      </a:pPr>
                      <a:r>
                        <a:rPr lang="en-US" sz="2000" b="1" i="1" dirty="0">
                          <a:solidFill>
                            <a:srgbClr val="000000"/>
                          </a:solidFill>
                          <a:latin typeface="Times New Roman"/>
                          <a:ea typeface="Times New Roman"/>
                          <a:cs typeface="Times New Roman"/>
                        </a:rPr>
                        <a:t>1</a:t>
                      </a:r>
                      <a:endParaRPr lang="en-GB" sz="2400" dirty="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 pos="977900" algn="l"/>
                        </a:tabLst>
                      </a:pPr>
                      <a:r>
                        <a:rPr lang="en-US" sz="2000" dirty="0">
                          <a:solidFill>
                            <a:srgbClr val="000000"/>
                          </a:solidFill>
                          <a:latin typeface="Times New Roman"/>
                          <a:ea typeface="Times New Roman"/>
                          <a:cs typeface="Times New Roman"/>
                        </a:rPr>
                        <a:t>These tubes carry water and mineral salts</a:t>
                      </a:r>
                      <a:br>
                        <a:rPr lang="en-US" sz="2000" dirty="0">
                          <a:solidFill>
                            <a:srgbClr val="000000"/>
                          </a:solidFill>
                          <a:latin typeface="Times New Roman"/>
                          <a:ea typeface="Times New Roman"/>
                          <a:cs typeface="Times New Roman"/>
                        </a:rPr>
                      </a:br>
                      <a:r>
                        <a:rPr lang="en-US" sz="2000" dirty="0">
                          <a:solidFill>
                            <a:srgbClr val="000000"/>
                          </a:solidFill>
                          <a:latin typeface="Times New Roman"/>
                          <a:ea typeface="Times New Roman"/>
                          <a:cs typeface="Times New Roman"/>
                        </a:rPr>
                        <a:t>up the stem.   (page 202)</a:t>
                      </a:r>
                      <a:endParaRPr lang="en-GB" sz="2400" dirty="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81915" algn="l"/>
                          <a:tab pos="265430" algn="l"/>
                          <a:tab pos="3413125" algn="l"/>
                          <a:tab pos="3641090" algn="l"/>
                        </a:tabLst>
                      </a:pPr>
                      <a:r>
                        <a:rPr lang="en-US" sz="2000" b="1">
                          <a:solidFill>
                            <a:srgbClr val="000000"/>
                          </a:solidFill>
                          <a:latin typeface="Times New Roman"/>
                          <a:ea typeface="Times New Roman"/>
                          <a:cs typeface="Times New Roman"/>
                        </a:rPr>
                        <a:t>...</a:t>
                      </a:r>
                      <a:r>
                        <a:rPr lang="en-US" sz="2000">
                          <a:solidFill>
                            <a:srgbClr val="000000"/>
                          </a:solidFill>
                          <a:latin typeface="Times New Roman"/>
                          <a:ea typeface="Times New Roman"/>
                          <a:cs typeface="Times New Roman"/>
                        </a:rPr>
                        <a:t>	xylem.</a:t>
                      </a:r>
                      <a:endParaRPr lang="en-GB" sz="2400">
                        <a:latin typeface="Times New Roman"/>
                        <a:ea typeface="Times New Roman"/>
                        <a:cs typeface="Times New Roman"/>
                      </a:endParaRPr>
                    </a:p>
                  </a:txBody>
                  <a:tcPr marL="44506" marR="44506" marT="0" marB="0">
                    <a:lnL>
                      <a:noFill/>
                    </a:lnL>
                    <a:lnR>
                      <a:noFill/>
                    </a:lnR>
                    <a:lnT>
                      <a:noFill/>
                    </a:lnT>
                    <a:lnB>
                      <a:noFill/>
                    </a:lnB>
                  </a:tcPr>
                </a:tc>
              </a:tr>
              <a:tr h="98901">
                <a:tc>
                  <a:txBody>
                    <a:bodyPr/>
                    <a:lstStyle/>
                    <a:p>
                      <a:pPr algn="r">
                        <a:lnSpc>
                          <a:spcPts val="1200"/>
                        </a:lnSpc>
                        <a:spcAft>
                          <a:spcPts val="0"/>
                        </a:spcAft>
                        <a:tabLst>
                          <a:tab pos="215900" algn="l"/>
                        </a:tabLst>
                      </a:pP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Lst>
                      </a:pPr>
                      <a:endParaRPr lang="en-US" sz="2000">
                        <a:solidFill>
                          <a:srgbClr val="000000"/>
                        </a:solidFill>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3641090" algn="l"/>
                        </a:tabLst>
                      </a:pPr>
                      <a:endParaRPr lang="en-US" sz="2000">
                        <a:solidFill>
                          <a:srgbClr val="000000"/>
                        </a:solidFill>
                        <a:latin typeface="Times New Roman"/>
                        <a:ea typeface="Times New Roman"/>
                        <a:cs typeface="Times New Roman"/>
                      </a:endParaRPr>
                    </a:p>
                  </a:txBody>
                  <a:tcPr marL="44506" marR="44506" marT="0" marB="0">
                    <a:lnL>
                      <a:noFill/>
                    </a:lnL>
                    <a:lnR>
                      <a:noFill/>
                    </a:lnR>
                    <a:lnT>
                      <a:noFill/>
                    </a:lnT>
                    <a:lnB>
                      <a:noFill/>
                    </a:lnB>
                  </a:tcPr>
                </a:tc>
              </a:tr>
              <a:tr h="197802">
                <a:tc>
                  <a:txBody>
                    <a:bodyPr/>
                    <a:lstStyle/>
                    <a:p>
                      <a:pPr algn="r">
                        <a:lnSpc>
                          <a:spcPts val="1200"/>
                        </a:lnSpc>
                        <a:spcAft>
                          <a:spcPts val="0"/>
                        </a:spcAft>
                        <a:tabLst>
                          <a:tab pos="977900" algn="l"/>
                        </a:tabLst>
                      </a:pPr>
                      <a:r>
                        <a:rPr lang="en-US" sz="2000" b="1" i="1">
                          <a:solidFill>
                            <a:srgbClr val="000000"/>
                          </a:solidFill>
                          <a:latin typeface="Times New Roman"/>
                          <a:ea typeface="Times New Roman"/>
                          <a:cs typeface="Times New Roman"/>
                        </a:rPr>
                        <a:t>2</a:t>
                      </a: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 pos="1979930" algn="l"/>
                        </a:tabLst>
                      </a:pPr>
                      <a:r>
                        <a:rPr lang="en-US" sz="2000">
                          <a:solidFill>
                            <a:srgbClr val="000000"/>
                          </a:solidFill>
                          <a:latin typeface="Times New Roman"/>
                          <a:ea typeface="Times New Roman"/>
                          <a:cs typeface="Times New Roman"/>
                        </a:rPr>
                        <a:t>These tubes carry dissolved food from the</a:t>
                      </a:r>
                      <a:br>
                        <a:rPr lang="en-US" sz="2000">
                          <a:solidFill>
                            <a:srgbClr val="000000"/>
                          </a:solidFill>
                          <a:latin typeface="Times New Roman"/>
                          <a:ea typeface="Times New Roman"/>
                          <a:cs typeface="Times New Roman"/>
                        </a:rPr>
                      </a:br>
                      <a:r>
                        <a:rPr lang="en-US" sz="2000">
                          <a:solidFill>
                            <a:srgbClr val="000000"/>
                          </a:solidFill>
                          <a:latin typeface="Times New Roman"/>
                          <a:ea typeface="Times New Roman"/>
                          <a:cs typeface="Times New Roman"/>
                        </a:rPr>
                        <a:t>leaves to the rest of the plant.   (p. 202)</a:t>
                      </a: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81915" algn="l"/>
                          <a:tab pos="265430" algn="l"/>
                          <a:tab pos="3413125" algn="l"/>
                          <a:tab pos="3641090" algn="l"/>
                        </a:tabLst>
                      </a:pPr>
                      <a:r>
                        <a:rPr lang="en-US" sz="2000" b="1">
                          <a:solidFill>
                            <a:srgbClr val="000000"/>
                          </a:solidFill>
                          <a:latin typeface="Times New Roman"/>
                          <a:ea typeface="Times New Roman"/>
                          <a:cs typeface="Times New Roman"/>
                        </a:rPr>
                        <a:t>...</a:t>
                      </a:r>
                      <a:r>
                        <a:rPr lang="en-US" sz="2000">
                          <a:solidFill>
                            <a:srgbClr val="000000"/>
                          </a:solidFill>
                          <a:latin typeface="Times New Roman"/>
                          <a:ea typeface="Times New Roman"/>
                          <a:cs typeface="Times New Roman"/>
                        </a:rPr>
                        <a:t>	phloem.</a:t>
                      </a:r>
                      <a:endParaRPr lang="en-GB" sz="2400">
                        <a:latin typeface="Times New Roman"/>
                        <a:ea typeface="Times New Roman"/>
                        <a:cs typeface="Times New Roman"/>
                      </a:endParaRPr>
                    </a:p>
                  </a:txBody>
                  <a:tcPr marL="44506" marR="44506" marT="0" marB="0">
                    <a:lnL>
                      <a:noFill/>
                    </a:lnL>
                    <a:lnR>
                      <a:noFill/>
                    </a:lnR>
                    <a:lnT>
                      <a:noFill/>
                    </a:lnT>
                    <a:lnB>
                      <a:noFill/>
                    </a:lnB>
                  </a:tcPr>
                </a:tc>
              </a:tr>
              <a:tr h="105082">
                <a:tc>
                  <a:txBody>
                    <a:bodyPr/>
                    <a:lstStyle/>
                    <a:p>
                      <a:pPr algn="r">
                        <a:lnSpc>
                          <a:spcPts val="1200"/>
                        </a:lnSpc>
                        <a:spcAft>
                          <a:spcPts val="0"/>
                        </a:spcAft>
                        <a:tabLst>
                          <a:tab pos="215900" algn="l"/>
                        </a:tabLst>
                      </a:pP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Lst>
                      </a:pPr>
                      <a:endParaRPr lang="en-US" sz="2000">
                        <a:solidFill>
                          <a:srgbClr val="000000"/>
                        </a:solidFill>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3641090" algn="l"/>
                        </a:tabLst>
                      </a:pPr>
                      <a:endParaRPr lang="en-US" sz="2000">
                        <a:solidFill>
                          <a:srgbClr val="000000"/>
                        </a:solidFill>
                        <a:latin typeface="Times New Roman"/>
                        <a:ea typeface="Times New Roman"/>
                        <a:cs typeface="Times New Roman"/>
                      </a:endParaRPr>
                    </a:p>
                  </a:txBody>
                  <a:tcPr marL="44506" marR="44506" marT="0" marB="0">
                    <a:lnL>
                      <a:noFill/>
                    </a:lnL>
                    <a:lnR>
                      <a:noFill/>
                    </a:lnR>
                    <a:lnT>
                      <a:noFill/>
                    </a:lnT>
                    <a:lnB>
                      <a:noFill/>
                    </a:lnB>
                  </a:tcPr>
                </a:tc>
              </a:tr>
              <a:tr h="197802">
                <a:tc>
                  <a:txBody>
                    <a:bodyPr/>
                    <a:lstStyle/>
                    <a:p>
                      <a:pPr algn="r">
                        <a:lnSpc>
                          <a:spcPts val="1200"/>
                        </a:lnSpc>
                        <a:spcAft>
                          <a:spcPts val="0"/>
                        </a:spcAft>
                        <a:tabLst>
                          <a:tab pos="655320" algn="l"/>
                        </a:tabLst>
                      </a:pPr>
                      <a:r>
                        <a:rPr lang="en-US" sz="2000" b="1" i="1">
                          <a:solidFill>
                            <a:srgbClr val="000000"/>
                          </a:solidFill>
                          <a:latin typeface="Times New Roman"/>
                          <a:ea typeface="Times New Roman"/>
                          <a:cs typeface="Times New Roman"/>
                        </a:rPr>
                        <a:t>3</a:t>
                      </a: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 pos="655320" algn="l"/>
                        </a:tabLst>
                      </a:pPr>
                      <a:r>
                        <a:rPr lang="en-US" sz="2000">
                          <a:solidFill>
                            <a:srgbClr val="000000"/>
                          </a:solidFill>
                          <a:latin typeface="Times New Roman"/>
                          <a:ea typeface="Times New Roman"/>
                          <a:cs typeface="Times New Roman"/>
                        </a:rPr>
                        <a:t>Where is the xylem and phloem found in a</a:t>
                      </a:r>
                      <a:br>
                        <a:rPr lang="en-US" sz="2000">
                          <a:solidFill>
                            <a:srgbClr val="000000"/>
                          </a:solidFill>
                          <a:latin typeface="Times New Roman"/>
                          <a:ea typeface="Times New Roman"/>
                          <a:cs typeface="Times New Roman"/>
                        </a:rPr>
                      </a:br>
                      <a:r>
                        <a:rPr lang="en-US" sz="2000">
                          <a:solidFill>
                            <a:srgbClr val="000000"/>
                          </a:solidFill>
                          <a:latin typeface="Times New Roman"/>
                          <a:ea typeface="Times New Roman"/>
                          <a:cs typeface="Times New Roman"/>
                        </a:rPr>
                        <a:t>stem?   (p. 203)</a:t>
                      </a: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81915" algn="l"/>
                          <a:tab pos="265430" algn="l"/>
                          <a:tab pos="3413125" algn="l"/>
                          <a:tab pos="3641090" algn="l"/>
                        </a:tabLst>
                      </a:pPr>
                      <a:r>
                        <a:rPr lang="en-US" sz="2000" b="1" dirty="0">
                          <a:solidFill>
                            <a:srgbClr val="000000"/>
                          </a:solidFill>
                          <a:latin typeface="Times New Roman"/>
                          <a:ea typeface="Times New Roman"/>
                          <a:cs typeface="Times New Roman"/>
                        </a:rPr>
                        <a:t>...</a:t>
                      </a:r>
                      <a:r>
                        <a:rPr lang="en-US" sz="2000" dirty="0">
                          <a:solidFill>
                            <a:srgbClr val="000000"/>
                          </a:solidFill>
                          <a:latin typeface="Times New Roman"/>
                          <a:ea typeface="Times New Roman"/>
                          <a:cs typeface="Times New Roman"/>
                        </a:rPr>
                        <a:t>	in a ring of vascular bundles.</a:t>
                      </a:r>
                      <a:endParaRPr lang="en-GB" sz="2400" dirty="0">
                        <a:latin typeface="Times New Roman"/>
                        <a:ea typeface="Times New Roman"/>
                        <a:cs typeface="Times New Roman"/>
                      </a:endParaRPr>
                    </a:p>
                  </a:txBody>
                  <a:tcPr marL="44506" marR="44506" marT="0" marB="0">
                    <a:lnL>
                      <a:noFill/>
                    </a:lnL>
                    <a:lnR>
                      <a:noFill/>
                    </a:lnR>
                    <a:lnT>
                      <a:noFill/>
                    </a:lnT>
                    <a:lnB>
                      <a:noFill/>
                    </a:lnB>
                  </a:tcPr>
                </a:tc>
              </a:tr>
              <a:tr h="117445">
                <a:tc>
                  <a:txBody>
                    <a:bodyPr/>
                    <a:lstStyle/>
                    <a:p>
                      <a:pPr algn="r">
                        <a:lnSpc>
                          <a:spcPts val="1200"/>
                        </a:lnSpc>
                        <a:spcAft>
                          <a:spcPts val="0"/>
                        </a:spcAft>
                        <a:tabLst>
                          <a:tab pos="215900" algn="l"/>
                        </a:tabLst>
                      </a:pP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Lst>
                      </a:pPr>
                      <a:endParaRPr lang="en-US" sz="2000">
                        <a:solidFill>
                          <a:srgbClr val="000000"/>
                        </a:solidFill>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3641090" algn="l"/>
                        </a:tabLst>
                      </a:pPr>
                      <a:endParaRPr lang="en-US" sz="2000">
                        <a:solidFill>
                          <a:srgbClr val="000000"/>
                        </a:solidFill>
                        <a:latin typeface="Times New Roman"/>
                        <a:ea typeface="Times New Roman"/>
                        <a:cs typeface="Times New Roman"/>
                      </a:endParaRPr>
                    </a:p>
                  </a:txBody>
                  <a:tcPr marL="44506" marR="44506" marT="0" marB="0">
                    <a:lnL>
                      <a:noFill/>
                    </a:lnL>
                    <a:lnR>
                      <a:noFill/>
                    </a:lnR>
                    <a:lnT>
                      <a:noFill/>
                    </a:lnT>
                    <a:lnB>
                      <a:noFill/>
                    </a:lnB>
                  </a:tcPr>
                </a:tc>
              </a:tr>
              <a:tr h="197802">
                <a:tc>
                  <a:txBody>
                    <a:bodyPr/>
                    <a:lstStyle/>
                    <a:p>
                      <a:pPr algn="r">
                        <a:lnSpc>
                          <a:spcPts val="1200"/>
                        </a:lnSpc>
                        <a:spcAft>
                          <a:spcPts val="0"/>
                        </a:spcAft>
                        <a:tabLst>
                          <a:tab pos="215900" algn="l"/>
                        </a:tabLst>
                      </a:pPr>
                      <a:r>
                        <a:rPr lang="en-US" sz="2000" b="1" i="1">
                          <a:solidFill>
                            <a:srgbClr val="000000"/>
                          </a:solidFill>
                          <a:latin typeface="Times New Roman"/>
                          <a:ea typeface="Times New Roman"/>
                          <a:cs typeface="Times New Roman"/>
                        </a:rPr>
                        <a:t>4</a:t>
                      </a: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1380490" algn="l"/>
                        </a:tabLst>
                      </a:pPr>
                      <a:r>
                        <a:rPr lang="en-US" sz="2000">
                          <a:solidFill>
                            <a:srgbClr val="000000"/>
                          </a:solidFill>
                          <a:latin typeface="Times New Roman"/>
                          <a:ea typeface="Times New Roman"/>
                          <a:cs typeface="Times New Roman"/>
                        </a:rPr>
                        <a:t>What is cambium?   (p. 203)</a:t>
                      </a: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81915" algn="l"/>
                          <a:tab pos="265430" algn="l"/>
                          <a:tab pos="1564005" algn="l"/>
                          <a:tab pos="3413125" algn="l"/>
                          <a:tab pos="3641090" algn="l"/>
                        </a:tabLst>
                      </a:pPr>
                      <a:r>
                        <a:rPr lang="en-US" sz="2000" b="1">
                          <a:solidFill>
                            <a:srgbClr val="000000"/>
                          </a:solidFill>
                          <a:latin typeface="Times New Roman"/>
                          <a:ea typeface="Times New Roman"/>
                          <a:cs typeface="Times New Roman"/>
                        </a:rPr>
                        <a:t>...</a:t>
                      </a:r>
                      <a:r>
                        <a:rPr lang="en-US" sz="2000">
                          <a:solidFill>
                            <a:srgbClr val="000000"/>
                          </a:solidFill>
                          <a:latin typeface="Times New Roman"/>
                          <a:ea typeface="Times New Roman"/>
                          <a:cs typeface="Times New Roman"/>
                        </a:rPr>
                        <a:t>	a layer of cells that divides to form new</a:t>
                      </a:r>
                      <a:br>
                        <a:rPr lang="en-US" sz="2000">
                          <a:solidFill>
                            <a:srgbClr val="000000"/>
                          </a:solidFill>
                          <a:latin typeface="Times New Roman"/>
                          <a:ea typeface="Times New Roman"/>
                          <a:cs typeface="Times New Roman"/>
                        </a:rPr>
                      </a:br>
                      <a:r>
                        <a:rPr lang="en-US" sz="2000">
                          <a:solidFill>
                            <a:srgbClr val="000000"/>
                          </a:solidFill>
                          <a:latin typeface="Times New Roman"/>
                          <a:ea typeface="Times New Roman"/>
                          <a:cs typeface="Times New Roman"/>
                        </a:rPr>
                        <a:t>xylem and new phloem.</a:t>
                      </a:r>
                      <a:endParaRPr lang="en-GB" sz="2400">
                        <a:latin typeface="Times New Roman"/>
                        <a:ea typeface="Times New Roman"/>
                        <a:cs typeface="Times New Roman"/>
                      </a:endParaRPr>
                    </a:p>
                  </a:txBody>
                  <a:tcPr marL="44506" marR="44506" marT="0" marB="0">
                    <a:lnL>
                      <a:noFill/>
                    </a:lnL>
                    <a:lnR>
                      <a:noFill/>
                    </a:lnR>
                    <a:lnT>
                      <a:noFill/>
                    </a:lnT>
                    <a:lnB>
                      <a:noFill/>
                    </a:lnB>
                  </a:tcPr>
                </a:tc>
              </a:tr>
              <a:tr h="98901">
                <a:tc>
                  <a:txBody>
                    <a:bodyPr/>
                    <a:lstStyle/>
                    <a:p>
                      <a:pPr algn="r">
                        <a:lnSpc>
                          <a:spcPts val="1200"/>
                        </a:lnSpc>
                        <a:spcAft>
                          <a:spcPts val="0"/>
                        </a:spcAft>
                        <a:tabLst>
                          <a:tab pos="215900" algn="l"/>
                        </a:tabLst>
                      </a:pP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215900" algn="l"/>
                        </a:tabLst>
                      </a:pPr>
                      <a:endParaRPr lang="en-US" sz="2000">
                        <a:solidFill>
                          <a:srgbClr val="000000"/>
                        </a:solidFill>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81915" algn="l"/>
                          <a:tab pos="265430" algn="l"/>
                          <a:tab pos="1564005" algn="l"/>
                          <a:tab pos="3413125" algn="l"/>
                          <a:tab pos="3641090" algn="l"/>
                        </a:tabLst>
                      </a:pPr>
                      <a:endParaRPr lang="en-US" sz="2000">
                        <a:solidFill>
                          <a:srgbClr val="000000"/>
                        </a:solidFill>
                        <a:latin typeface="Times New Roman"/>
                        <a:ea typeface="Times New Roman"/>
                        <a:cs typeface="Times New Roman"/>
                      </a:endParaRPr>
                    </a:p>
                  </a:txBody>
                  <a:tcPr marL="44506" marR="44506" marT="0" marB="0">
                    <a:lnL>
                      <a:noFill/>
                    </a:lnL>
                    <a:lnR>
                      <a:noFill/>
                    </a:lnR>
                    <a:lnT>
                      <a:noFill/>
                    </a:lnT>
                    <a:lnB>
                      <a:noFill/>
                    </a:lnB>
                  </a:tcPr>
                </a:tc>
              </a:tr>
              <a:tr h="296703">
                <a:tc>
                  <a:txBody>
                    <a:bodyPr/>
                    <a:lstStyle/>
                    <a:p>
                      <a:pPr algn="r">
                        <a:lnSpc>
                          <a:spcPts val="1200"/>
                        </a:lnSpc>
                        <a:spcAft>
                          <a:spcPts val="0"/>
                        </a:spcAft>
                        <a:tabLst>
                          <a:tab pos="215900" algn="l"/>
                        </a:tabLst>
                      </a:pPr>
                      <a:r>
                        <a:rPr lang="en-US" sz="2000" b="1" i="1">
                          <a:solidFill>
                            <a:srgbClr val="000000"/>
                          </a:solidFill>
                          <a:latin typeface="Times New Roman"/>
                          <a:ea typeface="Times New Roman"/>
                          <a:cs typeface="Times New Roman"/>
                        </a:rPr>
                        <a:t>5</a:t>
                      </a: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1318260" algn="l"/>
                        </a:tabLst>
                      </a:pPr>
                      <a:r>
                        <a:rPr lang="en-US" sz="2000">
                          <a:solidFill>
                            <a:srgbClr val="000000"/>
                          </a:solidFill>
                          <a:latin typeface="Times New Roman"/>
                          <a:ea typeface="Times New Roman"/>
                          <a:cs typeface="Times New Roman"/>
                        </a:rPr>
                        <a:t>How would you prove that water passes up</a:t>
                      </a:r>
                      <a:br>
                        <a:rPr lang="en-US" sz="2000">
                          <a:solidFill>
                            <a:srgbClr val="000000"/>
                          </a:solidFill>
                          <a:latin typeface="Times New Roman"/>
                          <a:ea typeface="Times New Roman"/>
                          <a:cs typeface="Times New Roman"/>
                        </a:rPr>
                      </a:br>
                      <a:r>
                        <a:rPr lang="en-US" sz="2000">
                          <a:solidFill>
                            <a:srgbClr val="000000"/>
                          </a:solidFill>
                          <a:latin typeface="Times New Roman"/>
                          <a:ea typeface="Times New Roman"/>
                          <a:cs typeface="Times New Roman"/>
                        </a:rPr>
                        <a:t>the xylem tissue?   (p. 203)</a:t>
                      </a: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81915" algn="l"/>
                          <a:tab pos="265430" algn="l"/>
                          <a:tab pos="3413125" algn="l"/>
                          <a:tab pos="3641090" algn="l"/>
                        </a:tabLst>
                      </a:pPr>
                      <a:r>
                        <a:rPr lang="en-US" sz="2000" b="1">
                          <a:solidFill>
                            <a:srgbClr val="000000"/>
                          </a:solidFill>
                          <a:latin typeface="Times New Roman"/>
                          <a:ea typeface="Times New Roman"/>
                          <a:cs typeface="Times New Roman"/>
                        </a:rPr>
                        <a:t>...</a:t>
                      </a:r>
                      <a:r>
                        <a:rPr lang="en-US" sz="2000">
                          <a:solidFill>
                            <a:srgbClr val="000000"/>
                          </a:solidFill>
                          <a:latin typeface="Times New Roman"/>
                          <a:ea typeface="Times New Roman"/>
                          <a:cs typeface="Times New Roman"/>
                        </a:rPr>
                        <a:t>	stand a plant in dyed water for a few</a:t>
                      </a:r>
                      <a:br>
                        <a:rPr lang="en-US" sz="2000">
                          <a:solidFill>
                            <a:srgbClr val="000000"/>
                          </a:solidFill>
                          <a:latin typeface="Times New Roman"/>
                          <a:ea typeface="Times New Roman"/>
                          <a:cs typeface="Times New Roman"/>
                        </a:rPr>
                      </a:br>
                      <a:r>
                        <a:rPr lang="en-US" sz="2000">
                          <a:solidFill>
                            <a:srgbClr val="000000"/>
                          </a:solidFill>
                          <a:latin typeface="Times New Roman"/>
                          <a:ea typeface="Times New Roman"/>
                          <a:cs typeface="Times New Roman"/>
                        </a:rPr>
                        <a:t>hours. Then cut a section of the stem and</a:t>
                      </a:r>
                      <a:br>
                        <a:rPr lang="en-US" sz="2000">
                          <a:solidFill>
                            <a:srgbClr val="000000"/>
                          </a:solidFill>
                          <a:latin typeface="Times New Roman"/>
                          <a:ea typeface="Times New Roman"/>
                          <a:cs typeface="Times New Roman"/>
                        </a:rPr>
                      </a:br>
                      <a:r>
                        <a:rPr lang="en-US" sz="2000">
                          <a:solidFill>
                            <a:srgbClr val="000000"/>
                          </a:solidFill>
                          <a:latin typeface="Times New Roman"/>
                          <a:ea typeface="Times New Roman"/>
                          <a:cs typeface="Times New Roman"/>
                        </a:rPr>
                        <a:t>find out where the dye is located.</a:t>
                      </a:r>
                      <a:endParaRPr lang="en-GB" sz="2400">
                        <a:latin typeface="Times New Roman"/>
                        <a:ea typeface="Times New Roman"/>
                        <a:cs typeface="Times New Roman"/>
                      </a:endParaRPr>
                    </a:p>
                  </a:txBody>
                  <a:tcPr marL="44506" marR="44506" marT="0" marB="0">
                    <a:lnL>
                      <a:noFill/>
                    </a:lnL>
                    <a:lnR>
                      <a:noFill/>
                    </a:lnR>
                    <a:lnT>
                      <a:noFill/>
                    </a:lnT>
                    <a:lnB>
                      <a:noFill/>
                    </a:lnB>
                  </a:tcPr>
                </a:tc>
              </a:tr>
              <a:tr h="105082">
                <a:tc>
                  <a:txBody>
                    <a:bodyPr/>
                    <a:lstStyle/>
                    <a:p>
                      <a:pPr algn="r">
                        <a:lnSpc>
                          <a:spcPts val="1200"/>
                        </a:lnSpc>
                        <a:spcAft>
                          <a:spcPts val="0"/>
                        </a:spcAft>
                        <a:tabLst>
                          <a:tab pos="215900" algn="l"/>
                        </a:tabLst>
                      </a:pP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215900" algn="l"/>
                        </a:tabLst>
                      </a:pPr>
                      <a:endParaRPr lang="en-US" sz="2000">
                        <a:solidFill>
                          <a:srgbClr val="000000"/>
                        </a:solidFill>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81915" algn="l"/>
                          <a:tab pos="265430" algn="l"/>
                          <a:tab pos="3413125" algn="l"/>
                          <a:tab pos="3641090" algn="l"/>
                        </a:tabLst>
                      </a:pPr>
                      <a:endParaRPr lang="en-US" sz="2000">
                        <a:solidFill>
                          <a:srgbClr val="000000"/>
                        </a:solidFill>
                        <a:latin typeface="Times New Roman"/>
                        <a:ea typeface="Times New Roman"/>
                        <a:cs typeface="Times New Roman"/>
                      </a:endParaRPr>
                    </a:p>
                  </a:txBody>
                  <a:tcPr marL="44506" marR="44506" marT="0" marB="0">
                    <a:lnL>
                      <a:noFill/>
                    </a:lnL>
                    <a:lnR>
                      <a:noFill/>
                    </a:lnR>
                    <a:lnT>
                      <a:noFill/>
                    </a:lnT>
                    <a:lnB>
                      <a:noFill/>
                    </a:lnB>
                  </a:tcPr>
                </a:tc>
              </a:tr>
              <a:tr h="197802">
                <a:tc>
                  <a:txBody>
                    <a:bodyPr/>
                    <a:lstStyle/>
                    <a:p>
                      <a:pPr algn="r">
                        <a:lnSpc>
                          <a:spcPts val="1200"/>
                        </a:lnSpc>
                        <a:spcAft>
                          <a:spcPts val="0"/>
                        </a:spcAft>
                        <a:tabLst>
                          <a:tab pos="740410" algn="l"/>
                        </a:tabLst>
                      </a:pPr>
                      <a:r>
                        <a:rPr lang="en-US" sz="2000" b="1" i="1">
                          <a:solidFill>
                            <a:srgbClr val="000000"/>
                          </a:solidFill>
                          <a:latin typeface="Times New Roman"/>
                          <a:ea typeface="Times New Roman"/>
                          <a:cs typeface="Times New Roman"/>
                        </a:rPr>
                        <a:t>6</a:t>
                      </a: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 pos="740410" algn="l"/>
                        </a:tabLst>
                      </a:pPr>
                      <a:r>
                        <a:rPr lang="en-US" sz="2000">
                          <a:solidFill>
                            <a:srgbClr val="000000"/>
                          </a:solidFill>
                          <a:latin typeface="Times New Roman"/>
                          <a:ea typeface="Times New Roman"/>
                          <a:cs typeface="Times New Roman"/>
                        </a:rPr>
                        <a:t>How are root hairs adapted for absorbing</a:t>
                      </a:r>
                      <a:br>
                        <a:rPr lang="en-US" sz="2000">
                          <a:solidFill>
                            <a:srgbClr val="000000"/>
                          </a:solidFill>
                          <a:latin typeface="Times New Roman"/>
                          <a:ea typeface="Times New Roman"/>
                          <a:cs typeface="Times New Roman"/>
                        </a:rPr>
                      </a:br>
                      <a:r>
                        <a:rPr lang="en-US" sz="2000">
                          <a:solidFill>
                            <a:srgbClr val="000000"/>
                          </a:solidFill>
                          <a:latin typeface="Times New Roman"/>
                          <a:ea typeface="Times New Roman"/>
                          <a:cs typeface="Times New Roman"/>
                        </a:rPr>
                        <a:t>water?   (p. 204)</a:t>
                      </a: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81915" algn="l"/>
                          <a:tab pos="265430" algn="l"/>
                          <a:tab pos="3413125" algn="l"/>
                          <a:tab pos="3641090" algn="l"/>
                        </a:tabLst>
                      </a:pPr>
                      <a:r>
                        <a:rPr lang="en-US" sz="2000" b="1">
                          <a:solidFill>
                            <a:srgbClr val="000000"/>
                          </a:solidFill>
                          <a:latin typeface="Times New Roman"/>
                          <a:ea typeface="Times New Roman"/>
                          <a:cs typeface="Times New Roman"/>
                        </a:rPr>
                        <a:t>...</a:t>
                      </a:r>
                      <a:r>
                        <a:rPr lang="en-US" sz="2000">
                          <a:solidFill>
                            <a:srgbClr val="000000"/>
                          </a:solidFill>
                          <a:latin typeface="Times New Roman"/>
                          <a:ea typeface="Times New Roman"/>
                          <a:cs typeface="Times New Roman"/>
                        </a:rPr>
                        <a:t>	they have thin cell walls and a large</a:t>
                      </a:r>
                      <a:br>
                        <a:rPr lang="en-US" sz="2000">
                          <a:solidFill>
                            <a:srgbClr val="000000"/>
                          </a:solidFill>
                          <a:latin typeface="Times New Roman"/>
                          <a:ea typeface="Times New Roman"/>
                          <a:cs typeface="Times New Roman"/>
                        </a:rPr>
                      </a:br>
                      <a:r>
                        <a:rPr lang="en-US" sz="2000">
                          <a:solidFill>
                            <a:srgbClr val="000000"/>
                          </a:solidFill>
                          <a:latin typeface="Times New Roman"/>
                          <a:ea typeface="Times New Roman"/>
                          <a:cs typeface="Times New Roman"/>
                        </a:rPr>
                        <a:t>surface area.</a:t>
                      </a:r>
                      <a:endParaRPr lang="en-GB" sz="2000">
                        <a:solidFill>
                          <a:srgbClr val="000000"/>
                        </a:solidFill>
                        <a:latin typeface="Times New Roman"/>
                        <a:ea typeface="Times New Roman"/>
                        <a:cs typeface="Times New Roman"/>
                      </a:endParaRPr>
                    </a:p>
                  </a:txBody>
                  <a:tcPr marL="44506" marR="44506" marT="0" marB="0">
                    <a:lnL>
                      <a:noFill/>
                    </a:lnL>
                    <a:lnR>
                      <a:noFill/>
                    </a:lnR>
                    <a:lnT>
                      <a:noFill/>
                    </a:lnT>
                    <a:lnB>
                      <a:noFill/>
                    </a:lnB>
                  </a:tcPr>
                </a:tc>
              </a:tr>
              <a:tr h="118681">
                <a:tc>
                  <a:txBody>
                    <a:bodyPr/>
                    <a:lstStyle/>
                    <a:p>
                      <a:pPr algn="r">
                        <a:lnSpc>
                          <a:spcPts val="1200"/>
                        </a:lnSpc>
                        <a:spcAft>
                          <a:spcPts val="0"/>
                        </a:spcAft>
                        <a:tabLst>
                          <a:tab pos="215900" algn="l"/>
                        </a:tabLst>
                      </a:pP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Lst>
                      </a:pPr>
                      <a:endParaRPr lang="en-US" sz="2000">
                        <a:solidFill>
                          <a:srgbClr val="000000"/>
                        </a:solidFill>
                        <a:latin typeface="Times New Roman"/>
                        <a:ea typeface="Times New Roman"/>
                        <a:cs typeface="Times New Roman"/>
                      </a:endParaRPr>
                    </a:p>
                  </a:txBody>
                  <a:tcPr marL="44506" marR="44506" marT="0" marB="0">
                    <a:lnL>
                      <a:noFill/>
                    </a:lnL>
                    <a:lnR>
                      <a:noFill/>
                    </a:lnR>
                    <a:lnT>
                      <a:noFill/>
                    </a:lnT>
                    <a:lnB>
                      <a:noFill/>
                    </a:lnB>
                  </a:tcPr>
                </a:tc>
                <a:tc>
                  <a:txBody>
                    <a:bodyPr/>
                    <a:lstStyle/>
                    <a:p>
                      <a:pPr>
                        <a:spcAft>
                          <a:spcPts val="0"/>
                        </a:spcAft>
                      </a:pPr>
                      <a:endParaRPr lang="en-US" sz="2400">
                        <a:latin typeface="Times New Roman"/>
                        <a:ea typeface="Times New Roman"/>
                        <a:cs typeface="Times New Roman"/>
                      </a:endParaRPr>
                    </a:p>
                  </a:txBody>
                  <a:tcPr marL="44506" marR="44506" marT="0" marB="0">
                    <a:lnL>
                      <a:noFill/>
                    </a:lnL>
                    <a:lnR>
                      <a:noFill/>
                    </a:lnR>
                    <a:lnT>
                      <a:noFill/>
                    </a:lnT>
                    <a:lnB>
                      <a:noFill/>
                    </a:lnB>
                  </a:tcPr>
                </a:tc>
              </a:tr>
              <a:tr h="197802">
                <a:tc>
                  <a:txBody>
                    <a:bodyPr/>
                    <a:lstStyle/>
                    <a:p>
                      <a:pPr algn="r">
                        <a:lnSpc>
                          <a:spcPts val="1200"/>
                        </a:lnSpc>
                        <a:spcAft>
                          <a:spcPts val="0"/>
                        </a:spcAft>
                        <a:tabLst>
                          <a:tab pos="1910715" algn="l"/>
                        </a:tabLst>
                      </a:pPr>
                      <a:r>
                        <a:rPr lang="en-US" sz="2000" b="1" i="1">
                          <a:solidFill>
                            <a:srgbClr val="000000"/>
                          </a:solidFill>
                          <a:latin typeface="Times New Roman"/>
                          <a:ea typeface="Times New Roman"/>
                          <a:cs typeface="Times New Roman"/>
                        </a:rPr>
                        <a:t>7</a:t>
                      </a: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 pos="1910715" algn="l"/>
                        </a:tabLst>
                      </a:pPr>
                      <a:r>
                        <a:rPr lang="en-US" sz="2000">
                          <a:solidFill>
                            <a:srgbClr val="000000"/>
                          </a:solidFill>
                          <a:latin typeface="Times New Roman"/>
                          <a:ea typeface="Times New Roman"/>
                          <a:cs typeface="Times New Roman"/>
                        </a:rPr>
                        <a:t>What do we call the evaporation of water</a:t>
                      </a:r>
                      <a:br>
                        <a:rPr lang="en-US" sz="2000">
                          <a:solidFill>
                            <a:srgbClr val="000000"/>
                          </a:solidFill>
                          <a:latin typeface="Times New Roman"/>
                          <a:ea typeface="Times New Roman"/>
                          <a:cs typeface="Times New Roman"/>
                        </a:rPr>
                      </a:br>
                      <a:r>
                        <a:rPr lang="en-US" sz="2000">
                          <a:solidFill>
                            <a:srgbClr val="000000"/>
                          </a:solidFill>
                          <a:latin typeface="Times New Roman"/>
                          <a:ea typeface="Times New Roman"/>
                          <a:cs typeface="Times New Roman"/>
                        </a:rPr>
                        <a:t>from the leaves into the air?   (p. 205)</a:t>
                      </a: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81915" algn="l"/>
                          <a:tab pos="265430" algn="l"/>
                          <a:tab pos="3413125" algn="l"/>
                          <a:tab pos="3641090" algn="l"/>
                        </a:tabLst>
                      </a:pPr>
                      <a:r>
                        <a:rPr lang="en-US" sz="2000" b="1">
                          <a:solidFill>
                            <a:srgbClr val="000000"/>
                          </a:solidFill>
                          <a:latin typeface="Times New Roman"/>
                          <a:ea typeface="Times New Roman"/>
                          <a:cs typeface="Times New Roman"/>
                        </a:rPr>
                        <a:t>...</a:t>
                      </a:r>
                      <a:r>
                        <a:rPr lang="en-US" sz="2000">
                          <a:solidFill>
                            <a:srgbClr val="000000"/>
                          </a:solidFill>
                          <a:latin typeface="Times New Roman"/>
                          <a:ea typeface="Times New Roman"/>
                          <a:cs typeface="Times New Roman"/>
                        </a:rPr>
                        <a:t>	transpiration.</a:t>
                      </a:r>
                      <a:endParaRPr lang="en-GB" sz="2400">
                        <a:latin typeface="Times New Roman"/>
                        <a:ea typeface="Times New Roman"/>
                        <a:cs typeface="Times New Roman"/>
                      </a:endParaRPr>
                    </a:p>
                  </a:txBody>
                  <a:tcPr marL="44506" marR="44506" marT="0" marB="0">
                    <a:lnL>
                      <a:noFill/>
                    </a:lnL>
                    <a:lnR>
                      <a:noFill/>
                    </a:lnR>
                    <a:lnT>
                      <a:noFill/>
                    </a:lnT>
                    <a:lnB>
                      <a:noFill/>
                    </a:lnB>
                  </a:tcPr>
                </a:tc>
              </a:tr>
              <a:tr h="98901">
                <a:tc>
                  <a:txBody>
                    <a:bodyPr/>
                    <a:lstStyle/>
                    <a:p>
                      <a:pPr algn="r">
                        <a:lnSpc>
                          <a:spcPts val="1200"/>
                        </a:lnSpc>
                        <a:spcAft>
                          <a:spcPts val="0"/>
                        </a:spcAft>
                        <a:tabLst>
                          <a:tab pos="215900" algn="l"/>
                        </a:tabLst>
                      </a:pPr>
                      <a:endParaRPr lang="en-GB" sz="24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Lst>
                      </a:pPr>
                      <a:endParaRPr lang="en-US" sz="2000">
                        <a:solidFill>
                          <a:srgbClr val="000000"/>
                        </a:solidFill>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81915" algn="l"/>
                          <a:tab pos="265430" algn="l"/>
                          <a:tab pos="3413125" algn="l"/>
                          <a:tab pos="3641090" algn="l"/>
                        </a:tabLst>
                      </a:pPr>
                      <a:endParaRPr lang="en-US" sz="2000" dirty="0">
                        <a:solidFill>
                          <a:srgbClr val="000000"/>
                        </a:solidFill>
                        <a:latin typeface="Times New Roman"/>
                        <a:ea typeface="Times New Roman"/>
                        <a:cs typeface="Times New Roman"/>
                      </a:endParaRPr>
                    </a:p>
                  </a:txBody>
                  <a:tcPr marL="44506" marR="44506"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251520" y="548680"/>
          <a:ext cx="8640960" cy="4964490"/>
        </p:xfrm>
        <a:graphic>
          <a:graphicData uri="http://schemas.openxmlformats.org/drawingml/2006/table">
            <a:tbl>
              <a:tblPr/>
              <a:tblGrid>
                <a:gridCol w="460114"/>
                <a:gridCol w="3825339"/>
                <a:gridCol w="4355507"/>
              </a:tblGrid>
              <a:tr h="566178">
                <a:tc>
                  <a:txBody>
                    <a:bodyPr/>
                    <a:lstStyle/>
                    <a:p>
                      <a:pPr algn="r">
                        <a:lnSpc>
                          <a:spcPts val="1200"/>
                        </a:lnSpc>
                        <a:spcAft>
                          <a:spcPts val="0"/>
                        </a:spcAft>
                        <a:tabLst>
                          <a:tab pos="758190" algn="l"/>
                        </a:tabLst>
                      </a:pPr>
                      <a:r>
                        <a:rPr lang="en-US" sz="1800" b="1" i="1" dirty="0">
                          <a:solidFill>
                            <a:srgbClr val="000000"/>
                          </a:solidFill>
                          <a:latin typeface="Times New Roman"/>
                          <a:ea typeface="Times New Roman"/>
                          <a:cs typeface="Times New Roman"/>
                        </a:rPr>
                        <a:t>8</a:t>
                      </a:r>
                      <a:endParaRPr lang="en-GB" sz="2000" dirty="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 pos="758190" algn="l"/>
                        </a:tabLst>
                      </a:pPr>
                      <a:r>
                        <a:rPr lang="en-US" sz="1800" dirty="0">
                          <a:solidFill>
                            <a:srgbClr val="000000"/>
                          </a:solidFill>
                          <a:latin typeface="Times New Roman"/>
                          <a:ea typeface="Times New Roman"/>
                          <a:cs typeface="Times New Roman"/>
                        </a:rPr>
                        <a:t>What do we call the continuous flow of</a:t>
                      </a:r>
                      <a:br>
                        <a:rPr lang="en-US" sz="1800" dirty="0">
                          <a:solidFill>
                            <a:srgbClr val="000000"/>
                          </a:solidFill>
                          <a:latin typeface="Times New Roman"/>
                          <a:ea typeface="Times New Roman"/>
                          <a:cs typeface="Times New Roman"/>
                        </a:rPr>
                      </a:br>
                      <a:r>
                        <a:rPr lang="en-US" sz="1800" dirty="0">
                          <a:solidFill>
                            <a:srgbClr val="000000"/>
                          </a:solidFill>
                          <a:latin typeface="Times New Roman"/>
                          <a:ea typeface="Times New Roman"/>
                          <a:cs typeface="Times New Roman"/>
                        </a:rPr>
                        <a:t>water from the roots up to the leaves in the</a:t>
                      </a:r>
                      <a:br>
                        <a:rPr lang="en-US" sz="1800" dirty="0">
                          <a:solidFill>
                            <a:srgbClr val="000000"/>
                          </a:solidFill>
                          <a:latin typeface="Times New Roman"/>
                          <a:ea typeface="Times New Roman"/>
                          <a:cs typeface="Times New Roman"/>
                        </a:rPr>
                      </a:br>
                      <a:r>
                        <a:rPr lang="en-US" sz="1800" dirty="0">
                          <a:solidFill>
                            <a:srgbClr val="000000"/>
                          </a:solidFill>
                          <a:latin typeface="Times New Roman"/>
                          <a:ea typeface="Times New Roman"/>
                          <a:cs typeface="Times New Roman"/>
                        </a:rPr>
                        <a:t>xylem?   (p. 205)</a:t>
                      </a:r>
                      <a:endParaRPr lang="en-GB" sz="2000" dirty="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81915" algn="l"/>
                          <a:tab pos="265430" algn="l"/>
                          <a:tab pos="3413125" algn="l"/>
                          <a:tab pos="3641090" algn="l"/>
                        </a:tabLst>
                      </a:pPr>
                      <a:r>
                        <a:rPr lang="en-US" sz="1800" b="1">
                          <a:solidFill>
                            <a:srgbClr val="000000"/>
                          </a:solidFill>
                          <a:latin typeface="Times New Roman"/>
                          <a:ea typeface="Times New Roman"/>
                          <a:cs typeface="Times New Roman"/>
                        </a:rPr>
                        <a:t>...</a:t>
                      </a:r>
                      <a:r>
                        <a:rPr lang="en-US" sz="1800">
                          <a:solidFill>
                            <a:srgbClr val="000000"/>
                          </a:solidFill>
                          <a:latin typeface="Times New Roman"/>
                          <a:ea typeface="Times New Roman"/>
                          <a:cs typeface="Times New Roman"/>
                        </a:rPr>
                        <a:t>	the transpiration stream.</a:t>
                      </a:r>
                      <a:endParaRPr lang="en-GB" sz="2000">
                        <a:latin typeface="Times New Roman"/>
                        <a:ea typeface="Times New Roman"/>
                        <a:cs typeface="Times New Roman"/>
                      </a:endParaRPr>
                    </a:p>
                  </a:txBody>
                  <a:tcPr marL="44506" marR="44506" marT="0" marB="0">
                    <a:lnL>
                      <a:noFill/>
                    </a:lnL>
                    <a:lnR>
                      <a:noFill/>
                    </a:lnR>
                    <a:lnT>
                      <a:noFill/>
                    </a:lnT>
                    <a:lnB>
                      <a:noFill/>
                    </a:lnB>
                  </a:tcPr>
                </a:tc>
              </a:tr>
              <a:tr h="188726">
                <a:tc>
                  <a:txBody>
                    <a:bodyPr/>
                    <a:lstStyle/>
                    <a:p>
                      <a:pPr algn="r">
                        <a:lnSpc>
                          <a:spcPts val="1200"/>
                        </a:lnSpc>
                        <a:spcAft>
                          <a:spcPts val="0"/>
                        </a:spcAft>
                        <a:tabLst>
                          <a:tab pos="215900" algn="l"/>
                        </a:tabLst>
                      </a:pP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Lst>
                      </a:pPr>
                      <a:endParaRPr lang="en-US" sz="1800" dirty="0">
                        <a:solidFill>
                          <a:srgbClr val="000000"/>
                        </a:solidFill>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3641090" algn="l"/>
                        </a:tabLst>
                      </a:pPr>
                      <a:endParaRPr lang="en-US" sz="1800">
                        <a:solidFill>
                          <a:srgbClr val="000000"/>
                        </a:solidFill>
                        <a:latin typeface="Times New Roman"/>
                        <a:ea typeface="Times New Roman"/>
                        <a:cs typeface="Times New Roman"/>
                      </a:endParaRPr>
                    </a:p>
                  </a:txBody>
                  <a:tcPr marL="44506" marR="44506" marT="0" marB="0">
                    <a:lnL>
                      <a:noFill/>
                    </a:lnL>
                    <a:lnR>
                      <a:noFill/>
                    </a:lnR>
                    <a:lnT>
                      <a:noFill/>
                    </a:lnT>
                    <a:lnB>
                      <a:noFill/>
                    </a:lnB>
                  </a:tcPr>
                </a:tc>
              </a:tr>
              <a:tr h="377452">
                <a:tc>
                  <a:txBody>
                    <a:bodyPr/>
                    <a:lstStyle/>
                    <a:p>
                      <a:pPr algn="r">
                        <a:lnSpc>
                          <a:spcPts val="1200"/>
                        </a:lnSpc>
                        <a:spcAft>
                          <a:spcPts val="0"/>
                        </a:spcAft>
                        <a:tabLst>
                          <a:tab pos="2198370" algn="l"/>
                        </a:tabLst>
                      </a:pPr>
                      <a:r>
                        <a:rPr lang="en-US" sz="1800" b="1" i="1">
                          <a:solidFill>
                            <a:srgbClr val="000000"/>
                          </a:solidFill>
                          <a:latin typeface="Times New Roman"/>
                          <a:ea typeface="Times New Roman"/>
                          <a:cs typeface="Times New Roman"/>
                        </a:rPr>
                        <a:t>9</a:t>
                      </a: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 pos="2198370" algn="l"/>
                        </a:tabLst>
                      </a:pPr>
                      <a:r>
                        <a:rPr lang="en-US" sz="1800" dirty="0">
                          <a:solidFill>
                            <a:srgbClr val="000000"/>
                          </a:solidFill>
                          <a:latin typeface="Times New Roman"/>
                          <a:ea typeface="Times New Roman"/>
                          <a:cs typeface="Times New Roman"/>
                        </a:rPr>
                        <a:t>What happens to young plants if they lose</a:t>
                      </a:r>
                      <a:br>
                        <a:rPr lang="en-US" sz="1800" dirty="0">
                          <a:solidFill>
                            <a:srgbClr val="000000"/>
                          </a:solidFill>
                          <a:latin typeface="Times New Roman"/>
                          <a:ea typeface="Times New Roman"/>
                          <a:cs typeface="Times New Roman"/>
                        </a:rPr>
                      </a:br>
                      <a:r>
                        <a:rPr lang="en-US" sz="1800" dirty="0">
                          <a:solidFill>
                            <a:srgbClr val="000000"/>
                          </a:solidFill>
                          <a:latin typeface="Times New Roman"/>
                          <a:ea typeface="Times New Roman"/>
                          <a:cs typeface="Times New Roman"/>
                        </a:rPr>
                        <a:t>too much water by transpiration?   (p. 206)</a:t>
                      </a:r>
                      <a:endParaRPr lang="en-GB" sz="2000" dirty="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81915" algn="l"/>
                          <a:tab pos="265430" algn="l"/>
                          <a:tab pos="3413125" algn="l"/>
                          <a:tab pos="3641090" algn="l"/>
                        </a:tabLst>
                      </a:pPr>
                      <a:r>
                        <a:rPr lang="en-US" sz="1800" b="1">
                          <a:solidFill>
                            <a:srgbClr val="000000"/>
                          </a:solidFill>
                          <a:latin typeface="Times New Roman"/>
                          <a:ea typeface="Times New Roman"/>
                          <a:cs typeface="Times New Roman"/>
                        </a:rPr>
                        <a:t>...</a:t>
                      </a:r>
                      <a:r>
                        <a:rPr lang="en-US" sz="1800">
                          <a:solidFill>
                            <a:srgbClr val="000000"/>
                          </a:solidFill>
                          <a:latin typeface="Times New Roman"/>
                          <a:ea typeface="Times New Roman"/>
                          <a:cs typeface="Times New Roman"/>
                        </a:rPr>
                        <a:t>	they wilt.</a:t>
                      </a:r>
                      <a:endParaRPr lang="en-GB" sz="2000">
                        <a:latin typeface="Times New Roman"/>
                        <a:ea typeface="Times New Roman"/>
                        <a:cs typeface="Times New Roman"/>
                      </a:endParaRPr>
                    </a:p>
                  </a:txBody>
                  <a:tcPr marL="44506" marR="44506" marT="0" marB="0">
                    <a:lnL>
                      <a:noFill/>
                    </a:lnL>
                    <a:lnR>
                      <a:noFill/>
                    </a:lnR>
                    <a:lnT>
                      <a:noFill/>
                    </a:lnT>
                    <a:lnB>
                      <a:noFill/>
                    </a:lnB>
                  </a:tcPr>
                </a:tc>
              </a:tr>
              <a:tr h="188726">
                <a:tc>
                  <a:txBody>
                    <a:bodyPr/>
                    <a:lstStyle/>
                    <a:p>
                      <a:pPr algn="r">
                        <a:lnSpc>
                          <a:spcPts val="1200"/>
                        </a:lnSpc>
                        <a:spcAft>
                          <a:spcPts val="0"/>
                        </a:spcAft>
                        <a:tabLst>
                          <a:tab pos="215900" algn="l"/>
                        </a:tabLst>
                      </a:pP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Lst>
                      </a:pPr>
                      <a:endParaRPr lang="en-US" sz="1800" dirty="0">
                        <a:solidFill>
                          <a:srgbClr val="000000"/>
                        </a:solidFill>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3641090" algn="l"/>
                        </a:tabLst>
                      </a:pPr>
                      <a:endParaRPr lang="en-US" sz="1800">
                        <a:solidFill>
                          <a:srgbClr val="000000"/>
                        </a:solidFill>
                        <a:latin typeface="Times New Roman"/>
                        <a:ea typeface="Times New Roman"/>
                        <a:cs typeface="Times New Roman"/>
                      </a:endParaRPr>
                    </a:p>
                  </a:txBody>
                  <a:tcPr marL="44506" marR="44506" marT="0" marB="0">
                    <a:lnL>
                      <a:noFill/>
                    </a:lnL>
                    <a:lnR>
                      <a:noFill/>
                    </a:lnR>
                    <a:lnT>
                      <a:noFill/>
                    </a:lnT>
                    <a:lnB>
                      <a:noFill/>
                    </a:lnB>
                  </a:tcPr>
                </a:tc>
              </a:tr>
              <a:tr h="377452">
                <a:tc>
                  <a:txBody>
                    <a:bodyPr/>
                    <a:lstStyle/>
                    <a:p>
                      <a:pPr algn="r">
                        <a:lnSpc>
                          <a:spcPts val="1200"/>
                        </a:lnSpc>
                        <a:spcAft>
                          <a:spcPts val="0"/>
                        </a:spcAft>
                        <a:tabLst>
                          <a:tab pos="1753870" algn="l"/>
                        </a:tabLst>
                      </a:pPr>
                      <a:r>
                        <a:rPr lang="en-US" sz="1800" b="1" i="1">
                          <a:solidFill>
                            <a:srgbClr val="000000"/>
                          </a:solidFill>
                          <a:latin typeface="Times New Roman"/>
                          <a:ea typeface="Times New Roman"/>
                          <a:cs typeface="Times New Roman"/>
                        </a:rPr>
                        <a:t>10</a:t>
                      </a: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 pos="1753870" algn="l"/>
                        </a:tabLst>
                      </a:pPr>
                      <a:r>
                        <a:rPr lang="en-US" sz="1800" dirty="0">
                          <a:solidFill>
                            <a:srgbClr val="000000"/>
                          </a:solidFill>
                          <a:latin typeface="Times New Roman"/>
                          <a:ea typeface="Times New Roman"/>
                          <a:cs typeface="Times New Roman"/>
                        </a:rPr>
                        <a:t>What conditions cause the rate of</a:t>
                      </a:r>
                      <a:br>
                        <a:rPr lang="en-US" sz="1800" dirty="0">
                          <a:solidFill>
                            <a:srgbClr val="000000"/>
                          </a:solidFill>
                          <a:latin typeface="Times New Roman"/>
                          <a:ea typeface="Times New Roman"/>
                          <a:cs typeface="Times New Roman"/>
                        </a:rPr>
                      </a:br>
                      <a:r>
                        <a:rPr lang="en-US" sz="1800" dirty="0">
                          <a:solidFill>
                            <a:srgbClr val="000000"/>
                          </a:solidFill>
                          <a:latin typeface="Times New Roman"/>
                          <a:ea typeface="Times New Roman"/>
                          <a:cs typeface="Times New Roman"/>
                        </a:rPr>
                        <a:t>transpiration to increase?   (p. 206)</a:t>
                      </a:r>
                      <a:endParaRPr lang="en-GB" sz="2000" dirty="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265430" algn="l"/>
                          <a:tab pos="3413125" algn="l"/>
                          <a:tab pos="3641090" algn="l"/>
                        </a:tabLst>
                      </a:pPr>
                      <a:r>
                        <a:rPr lang="en-US" sz="1800" b="1">
                          <a:solidFill>
                            <a:srgbClr val="000000"/>
                          </a:solidFill>
                          <a:latin typeface="Times New Roman"/>
                          <a:ea typeface="Times New Roman"/>
                          <a:cs typeface="Times New Roman"/>
                        </a:rPr>
                        <a:t>...</a:t>
                      </a:r>
                      <a:r>
                        <a:rPr lang="en-US" sz="1800">
                          <a:solidFill>
                            <a:srgbClr val="000000"/>
                          </a:solidFill>
                          <a:latin typeface="Times New Roman"/>
                          <a:ea typeface="Times New Roman"/>
                          <a:cs typeface="Times New Roman"/>
                        </a:rPr>
                        <a:t>	windy, dry, warm conditions.</a:t>
                      </a:r>
                      <a:endParaRPr lang="en-GB" sz="2000">
                        <a:latin typeface="Times New Roman"/>
                        <a:ea typeface="Times New Roman"/>
                        <a:cs typeface="Times New Roman"/>
                      </a:endParaRPr>
                    </a:p>
                  </a:txBody>
                  <a:tcPr marL="44506" marR="44506" marT="0" marB="0">
                    <a:lnL>
                      <a:noFill/>
                    </a:lnL>
                    <a:lnR>
                      <a:noFill/>
                    </a:lnR>
                    <a:lnT>
                      <a:noFill/>
                    </a:lnT>
                    <a:lnB>
                      <a:noFill/>
                    </a:lnB>
                  </a:tcPr>
                </a:tc>
              </a:tr>
              <a:tr h="188726">
                <a:tc>
                  <a:txBody>
                    <a:bodyPr/>
                    <a:lstStyle/>
                    <a:p>
                      <a:pPr algn="r">
                        <a:lnSpc>
                          <a:spcPts val="1200"/>
                        </a:lnSpc>
                        <a:spcAft>
                          <a:spcPts val="0"/>
                        </a:spcAft>
                        <a:tabLst>
                          <a:tab pos="215900" algn="l"/>
                        </a:tabLst>
                      </a:pP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Lst>
                      </a:pPr>
                      <a:endParaRPr lang="en-US" sz="1800" dirty="0">
                        <a:solidFill>
                          <a:srgbClr val="000000"/>
                        </a:solidFill>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265430" algn="l"/>
                          <a:tab pos="3413125" algn="l"/>
                          <a:tab pos="3641090" algn="l"/>
                        </a:tabLst>
                      </a:pPr>
                      <a:endParaRPr lang="en-US" sz="1800">
                        <a:solidFill>
                          <a:srgbClr val="000000"/>
                        </a:solidFill>
                        <a:latin typeface="Times New Roman"/>
                        <a:ea typeface="Times New Roman"/>
                        <a:cs typeface="Times New Roman"/>
                      </a:endParaRPr>
                    </a:p>
                  </a:txBody>
                  <a:tcPr marL="44506" marR="44506" marT="0" marB="0">
                    <a:lnL>
                      <a:noFill/>
                    </a:lnL>
                    <a:lnR>
                      <a:noFill/>
                    </a:lnR>
                    <a:lnT>
                      <a:noFill/>
                    </a:lnT>
                    <a:lnB>
                      <a:noFill/>
                    </a:lnB>
                  </a:tcPr>
                </a:tc>
              </a:tr>
              <a:tr h="377452">
                <a:tc>
                  <a:txBody>
                    <a:bodyPr/>
                    <a:lstStyle/>
                    <a:p>
                      <a:pPr algn="r">
                        <a:lnSpc>
                          <a:spcPts val="1200"/>
                        </a:lnSpc>
                        <a:spcAft>
                          <a:spcPts val="0"/>
                        </a:spcAft>
                        <a:tabLst>
                          <a:tab pos="1771650" algn="l"/>
                        </a:tabLst>
                      </a:pPr>
                      <a:r>
                        <a:rPr lang="en-US" sz="1800" b="1" i="1">
                          <a:solidFill>
                            <a:srgbClr val="000000"/>
                          </a:solidFill>
                          <a:latin typeface="Times New Roman"/>
                          <a:ea typeface="Times New Roman"/>
                          <a:cs typeface="Times New Roman"/>
                        </a:rPr>
                        <a:t>11</a:t>
                      </a: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 pos="1771650" algn="l"/>
                        </a:tabLst>
                      </a:pPr>
                      <a:r>
                        <a:rPr lang="en-US" sz="1800" dirty="0">
                          <a:solidFill>
                            <a:srgbClr val="000000"/>
                          </a:solidFill>
                          <a:latin typeface="Times New Roman"/>
                          <a:ea typeface="Times New Roman"/>
                          <a:cs typeface="Times New Roman"/>
                        </a:rPr>
                        <a:t>What conditions cause the rate of</a:t>
                      </a:r>
                      <a:br>
                        <a:rPr lang="en-US" sz="1800" dirty="0">
                          <a:solidFill>
                            <a:srgbClr val="000000"/>
                          </a:solidFill>
                          <a:latin typeface="Times New Roman"/>
                          <a:ea typeface="Times New Roman"/>
                          <a:cs typeface="Times New Roman"/>
                        </a:rPr>
                      </a:br>
                      <a:r>
                        <a:rPr lang="en-US" sz="1800" dirty="0">
                          <a:solidFill>
                            <a:srgbClr val="000000"/>
                          </a:solidFill>
                          <a:latin typeface="Times New Roman"/>
                          <a:ea typeface="Times New Roman"/>
                          <a:cs typeface="Times New Roman"/>
                        </a:rPr>
                        <a:t>transpiration to decrease?   (p. 206)</a:t>
                      </a:r>
                      <a:endParaRPr lang="en-GB" sz="2000" dirty="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265430" algn="l"/>
                          <a:tab pos="3413125" algn="l"/>
                          <a:tab pos="3641090" algn="l"/>
                        </a:tabLst>
                      </a:pPr>
                      <a:r>
                        <a:rPr lang="en-US" sz="1800" b="1">
                          <a:solidFill>
                            <a:srgbClr val="000000"/>
                          </a:solidFill>
                          <a:latin typeface="Times New Roman"/>
                          <a:ea typeface="Times New Roman"/>
                          <a:cs typeface="Times New Roman"/>
                        </a:rPr>
                        <a:t>...</a:t>
                      </a:r>
                      <a:r>
                        <a:rPr lang="en-US" sz="1800">
                          <a:solidFill>
                            <a:srgbClr val="000000"/>
                          </a:solidFill>
                          <a:latin typeface="Times New Roman"/>
                          <a:ea typeface="Times New Roman"/>
                          <a:cs typeface="Times New Roman"/>
                        </a:rPr>
                        <a:t>	still, humid, cool conditions.</a:t>
                      </a:r>
                      <a:endParaRPr lang="en-GB" sz="2000">
                        <a:latin typeface="Times New Roman"/>
                        <a:ea typeface="Times New Roman"/>
                        <a:cs typeface="Times New Roman"/>
                      </a:endParaRPr>
                    </a:p>
                  </a:txBody>
                  <a:tcPr marL="44506" marR="44506" marT="0" marB="0">
                    <a:lnL>
                      <a:noFill/>
                    </a:lnL>
                    <a:lnR>
                      <a:noFill/>
                    </a:lnR>
                    <a:lnT>
                      <a:noFill/>
                    </a:lnT>
                    <a:lnB>
                      <a:noFill/>
                    </a:lnB>
                  </a:tcPr>
                </a:tc>
              </a:tr>
              <a:tr h="188726">
                <a:tc>
                  <a:txBody>
                    <a:bodyPr/>
                    <a:lstStyle/>
                    <a:p>
                      <a:pPr algn="r">
                        <a:lnSpc>
                          <a:spcPts val="1200"/>
                        </a:lnSpc>
                        <a:spcAft>
                          <a:spcPts val="0"/>
                        </a:spcAft>
                        <a:tabLst>
                          <a:tab pos="1771650" algn="l"/>
                        </a:tabLst>
                      </a:pP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1771650" algn="l"/>
                        </a:tabLst>
                      </a:pPr>
                      <a:endParaRPr lang="en-US" sz="1800" dirty="0">
                        <a:solidFill>
                          <a:srgbClr val="000000"/>
                        </a:solidFill>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3641090" algn="l"/>
                        </a:tabLst>
                      </a:pPr>
                      <a:endParaRPr lang="en-US" sz="1800">
                        <a:solidFill>
                          <a:srgbClr val="000000"/>
                        </a:solidFill>
                        <a:latin typeface="Times New Roman"/>
                        <a:ea typeface="Times New Roman"/>
                        <a:cs typeface="Times New Roman"/>
                      </a:endParaRPr>
                    </a:p>
                  </a:txBody>
                  <a:tcPr marL="44506" marR="44506" marT="0" marB="0">
                    <a:lnL>
                      <a:noFill/>
                    </a:lnL>
                    <a:lnR>
                      <a:noFill/>
                    </a:lnR>
                    <a:lnT>
                      <a:noFill/>
                    </a:lnT>
                    <a:lnB>
                      <a:noFill/>
                    </a:lnB>
                  </a:tcPr>
                </a:tc>
              </a:tr>
              <a:tr h="188726">
                <a:tc>
                  <a:txBody>
                    <a:bodyPr/>
                    <a:lstStyle/>
                    <a:p>
                      <a:pPr algn="r">
                        <a:lnSpc>
                          <a:spcPts val="1200"/>
                        </a:lnSpc>
                        <a:spcAft>
                          <a:spcPts val="0"/>
                        </a:spcAft>
                        <a:tabLst>
                          <a:tab pos="2207260" algn="l"/>
                        </a:tabLst>
                      </a:pPr>
                      <a:r>
                        <a:rPr lang="en-US" sz="1800" b="1" i="1">
                          <a:solidFill>
                            <a:srgbClr val="000000"/>
                          </a:solidFill>
                          <a:latin typeface="Times New Roman"/>
                          <a:ea typeface="Times New Roman"/>
                          <a:cs typeface="Times New Roman"/>
                        </a:rPr>
                        <a:t>12</a:t>
                      </a: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 pos="2207260" algn="l"/>
                        </a:tabLst>
                      </a:pPr>
                      <a:r>
                        <a:rPr lang="en-US" sz="1800">
                          <a:solidFill>
                            <a:srgbClr val="000000"/>
                          </a:solidFill>
                          <a:latin typeface="Times New Roman"/>
                          <a:ea typeface="Times New Roman"/>
                          <a:cs typeface="Times New Roman"/>
                        </a:rPr>
                        <a:t>What does a potometer measure?   (p. 207)</a:t>
                      </a: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265430" algn="l"/>
                          <a:tab pos="2525395" algn="l"/>
                          <a:tab pos="3413125" algn="l"/>
                          <a:tab pos="3641090" algn="l"/>
                        </a:tabLst>
                      </a:pPr>
                      <a:r>
                        <a:rPr lang="en-US" sz="1800" b="1" dirty="0">
                          <a:solidFill>
                            <a:srgbClr val="000000"/>
                          </a:solidFill>
                          <a:latin typeface="Times New Roman"/>
                          <a:ea typeface="Times New Roman"/>
                          <a:cs typeface="Times New Roman"/>
                        </a:rPr>
                        <a:t>...</a:t>
                      </a:r>
                      <a:r>
                        <a:rPr lang="en-US" sz="1800" dirty="0">
                          <a:solidFill>
                            <a:srgbClr val="000000"/>
                          </a:solidFill>
                          <a:latin typeface="Times New Roman"/>
                          <a:ea typeface="Times New Roman"/>
                          <a:cs typeface="Times New Roman"/>
                        </a:rPr>
                        <a:t>	the rate of water uptake.</a:t>
                      </a:r>
                      <a:endParaRPr lang="en-GB" sz="2000" dirty="0">
                        <a:latin typeface="Times New Roman"/>
                        <a:ea typeface="Times New Roman"/>
                        <a:cs typeface="Times New Roman"/>
                      </a:endParaRPr>
                    </a:p>
                  </a:txBody>
                  <a:tcPr marL="44506" marR="44506" marT="0" marB="0">
                    <a:lnL>
                      <a:noFill/>
                    </a:lnL>
                    <a:lnR>
                      <a:noFill/>
                    </a:lnR>
                    <a:lnT>
                      <a:noFill/>
                    </a:lnT>
                    <a:lnB>
                      <a:noFill/>
                    </a:lnB>
                  </a:tcPr>
                </a:tc>
              </a:tr>
              <a:tr h="188726">
                <a:tc>
                  <a:txBody>
                    <a:bodyPr/>
                    <a:lstStyle/>
                    <a:p>
                      <a:pPr algn="r">
                        <a:lnSpc>
                          <a:spcPts val="1200"/>
                        </a:lnSpc>
                        <a:spcAft>
                          <a:spcPts val="0"/>
                        </a:spcAft>
                        <a:tabLst>
                          <a:tab pos="215900" algn="l"/>
                        </a:tabLst>
                      </a:pP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Lst>
                      </a:pPr>
                      <a:endParaRPr lang="en-US" sz="1800">
                        <a:solidFill>
                          <a:srgbClr val="000000"/>
                        </a:solidFill>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265430" algn="l"/>
                          <a:tab pos="2525395" algn="l"/>
                          <a:tab pos="3413125" algn="l"/>
                          <a:tab pos="3641090" algn="l"/>
                        </a:tabLst>
                      </a:pPr>
                      <a:endParaRPr lang="en-US" sz="1800" dirty="0">
                        <a:solidFill>
                          <a:srgbClr val="000000"/>
                        </a:solidFill>
                        <a:latin typeface="Times New Roman"/>
                        <a:ea typeface="Times New Roman"/>
                        <a:cs typeface="Times New Roman"/>
                      </a:endParaRPr>
                    </a:p>
                  </a:txBody>
                  <a:tcPr marL="44506" marR="44506" marT="0" marB="0">
                    <a:lnL>
                      <a:noFill/>
                    </a:lnL>
                    <a:lnR>
                      <a:noFill/>
                    </a:lnR>
                    <a:lnT>
                      <a:noFill/>
                    </a:lnT>
                    <a:lnB>
                      <a:noFill/>
                    </a:lnB>
                  </a:tcPr>
                </a:tc>
              </a:tr>
              <a:tr h="377452">
                <a:tc>
                  <a:txBody>
                    <a:bodyPr/>
                    <a:lstStyle/>
                    <a:p>
                      <a:pPr algn="r">
                        <a:lnSpc>
                          <a:spcPts val="1200"/>
                        </a:lnSpc>
                        <a:spcAft>
                          <a:spcPts val="0"/>
                        </a:spcAft>
                        <a:tabLst>
                          <a:tab pos="2278380" algn="l"/>
                        </a:tabLst>
                      </a:pPr>
                      <a:r>
                        <a:rPr lang="en-US" sz="1800" b="1" i="1">
                          <a:solidFill>
                            <a:srgbClr val="000000"/>
                          </a:solidFill>
                          <a:latin typeface="Times New Roman"/>
                          <a:ea typeface="Times New Roman"/>
                          <a:cs typeface="Times New Roman"/>
                        </a:rPr>
                        <a:t>13</a:t>
                      </a: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 pos="2278380" algn="l"/>
                        </a:tabLst>
                      </a:pPr>
                      <a:r>
                        <a:rPr lang="en-US" sz="1800">
                          <a:solidFill>
                            <a:srgbClr val="000000"/>
                          </a:solidFill>
                          <a:latin typeface="Times New Roman"/>
                          <a:ea typeface="Times New Roman"/>
                          <a:cs typeface="Times New Roman"/>
                        </a:rPr>
                        <a:t>What could you do to a potometer to make</a:t>
                      </a:r>
                      <a:br>
                        <a:rPr lang="en-US" sz="1800">
                          <a:solidFill>
                            <a:srgbClr val="000000"/>
                          </a:solidFill>
                          <a:latin typeface="Times New Roman"/>
                          <a:ea typeface="Times New Roman"/>
                          <a:cs typeface="Times New Roman"/>
                        </a:rPr>
                      </a:br>
                      <a:r>
                        <a:rPr lang="en-US" sz="1800">
                          <a:solidFill>
                            <a:srgbClr val="000000"/>
                          </a:solidFill>
                          <a:latin typeface="Times New Roman"/>
                          <a:ea typeface="Times New Roman"/>
                          <a:cs typeface="Times New Roman"/>
                        </a:rPr>
                        <a:t>conditions a) windy? and b) humid?   (p. 207)</a:t>
                      </a: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265430" algn="l"/>
                          <a:tab pos="3413125" algn="l"/>
                          <a:tab pos="3641090" algn="l"/>
                        </a:tabLst>
                      </a:pPr>
                      <a:r>
                        <a:rPr lang="en-US" sz="1800" b="1" dirty="0">
                          <a:solidFill>
                            <a:srgbClr val="000000"/>
                          </a:solidFill>
                          <a:latin typeface="Times New Roman"/>
                          <a:ea typeface="Times New Roman"/>
                          <a:cs typeface="Times New Roman"/>
                        </a:rPr>
                        <a:t>...</a:t>
                      </a:r>
                      <a:r>
                        <a:rPr lang="en-US" sz="1800" dirty="0">
                          <a:solidFill>
                            <a:srgbClr val="000000"/>
                          </a:solidFill>
                          <a:latin typeface="Times New Roman"/>
                          <a:ea typeface="Times New Roman"/>
                          <a:cs typeface="Times New Roman"/>
                        </a:rPr>
                        <a:t>	a) put the </a:t>
                      </a:r>
                      <a:r>
                        <a:rPr lang="en-US" sz="1800" dirty="0" err="1">
                          <a:solidFill>
                            <a:srgbClr val="000000"/>
                          </a:solidFill>
                          <a:latin typeface="Times New Roman"/>
                          <a:ea typeface="Times New Roman"/>
                          <a:cs typeface="Times New Roman"/>
                        </a:rPr>
                        <a:t>potometer</a:t>
                      </a:r>
                      <a:r>
                        <a:rPr lang="en-US" sz="1800" dirty="0">
                          <a:solidFill>
                            <a:srgbClr val="000000"/>
                          </a:solidFill>
                          <a:latin typeface="Times New Roman"/>
                          <a:ea typeface="Times New Roman"/>
                          <a:cs typeface="Times New Roman"/>
                        </a:rPr>
                        <a:t> near a fan</a:t>
                      </a:r>
                      <a:br>
                        <a:rPr lang="en-US" sz="1800" dirty="0">
                          <a:solidFill>
                            <a:srgbClr val="000000"/>
                          </a:solidFill>
                          <a:latin typeface="Times New Roman"/>
                          <a:ea typeface="Times New Roman"/>
                          <a:cs typeface="Times New Roman"/>
                        </a:rPr>
                      </a:br>
                      <a:r>
                        <a:rPr lang="en-US" sz="1800" dirty="0">
                          <a:solidFill>
                            <a:srgbClr val="000000"/>
                          </a:solidFill>
                          <a:latin typeface="Times New Roman"/>
                          <a:ea typeface="Times New Roman"/>
                          <a:cs typeface="Times New Roman"/>
                        </a:rPr>
                        <a:t>b) put a polythene bag over the shoot.</a:t>
                      </a:r>
                      <a:endParaRPr lang="en-GB" sz="2000" dirty="0">
                        <a:latin typeface="Times New Roman"/>
                        <a:ea typeface="Times New Roman"/>
                        <a:cs typeface="Times New Roman"/>
                      </a:endParaRPr>
                    </a:p>
                  </a:txBody>
                  <a:tcPr marL="44506" marR="44506" marT="0" marB="0">
                    <a:lnL>
                      <a:noFill/>
                    </a:lnL>
                    <a:lnR>
                      <a:noFill/>
                    </a:lnR>
                    <a:lnT>
                      <a:noFill/>
                    </a:lnT>
                    <a:lnB>
                      <a:noFill/>
                    </a:lnB>
                  </a:tcPr>
                </a:tc>
              </a:tr>
              <a:tr h="188726">
                <a:tc>
                  <a:txBody>
                    <a:bodyPr/>
                    <a:lstStyle/>
                    <a:p>
                      <a:pPr algn="r">
                        <a:lnSpc>
                          <a:spcPts val="1200"/>
                        </a:lnSpc>
                        <a:spcAft>
                          <a:spcPts val="0"/>
                        </a:spcAft>
                        <a:tabLst>
                          <a:tab pos="215900" algn="l"/>
                        </a:tabLst>
                      </a:pP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Lst>
                      </a:pPr>
                      <a:endParaRPr lang="en-US" sz="1800">
                        <a:solidFill>
                          <a:srgbClr val="000000"/>
                        </a:solidFill>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265430" algn="l"/>
                          <a:tab pos="3413125" algn="l"/>
                          <a:tab pos="3641090" algn="l"/>
                        </a:tabLst>
                      </a:pPr>
                      <a:endParaRPr lang="en-US" sz="1800" dirty="0">
                        <a:solidFill>
                          <a:srgbClr val="000000"/>
                        </a:solidFill>
                        <a:latin typeface="Times New Roman"/>
                        <a:ea typeface="Times New Roman"/>
                        <a:cs typeface="Times New Roman"/>
                      </a:endParaRPr>
                    </a:p>
                  </a:txBody>
                  <a:tcPr marL="44506" marR="44506" marT="0" marB="0">
                    <a:lnL>
                      <a:noFill/>
                    </a:lnL>
                    <a:lnR>
                      <a:noFill/>
                    </a:lnR>
                    <a:lnT>
                      <a:noFill/>
                    </a:lnT>
                    <a:lnB>
                      <a:noFill/>
                    </a:lnB>
                  </a:tcPr>
                </a:tc>
              </a:tr>
              <a:tr h="377452">
                <a:tc>
                  <a:txBody>
                    <a:bodyPr/>
                    <a:lstStyle/>
                    <a:p>
                      <a:pPr algn="r">
                        <a:lnSpc>
                          <a:spcPts val="1200"/>
                        </a:lnSpc>
                        <a:spcAft>
                          <a:spcPts val="0"/>
                        </a:spcAft>
                        <a:tabLst>
                          <a:tab pos="1780540" algn="l"/>
                        </a:tabLst>
                      </a:pPr>
                      <a:r>
                        <a:rPr lang="en-US" sz="1800" b="1" i="1">
                          <a:solidFill>
                            <a:srgbClr val="000000"/>
                          </a:solidFill>
                          <a:latin typeface="Times New Roman"/>
                          <a:ea typeface="Times New Roman"/>
                          <a:cs typeface="Times New Roman"/>
                        </a:rPr>
                        <a:t>14</a:t>
                      </a: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 pos="1780540" algn="l"/>
                        </a:tabLst>
                      </a:pPr>
                      <a:r>
                        <a:rPr lang="en-US" sz="1800">
                          <a:solidFill>
                            <a:srgbClr val="000000"/>
                          </a:solidFill>
                          <a:latin typeface="Times New Roman"/>
                          <a:ea typeface="Times New Roman"/>
                          <a:cs typeface="Times New Roman"/>
                        </a:rPr>
                        <a:t>Some salts enter roots by diffusion but</a:t>
                      </a:r>
                      <a:br>
                        <a:rPr lang="en-US" sz="1800">
                          <a:solidFill>
                            <a:srgbClr val="000000"/>
                          </a:solidFill>
                          <a:latin typeface="Times New Roman"/>
                          <a:ea typeface="Times New Roman"/>
                          <a:cs typeface="Times New Roman"/>
                        </a:rPr>
                      </a:br>
                      <a:r>
                        <a:rPr lang="en-US" sz="1800">
                          <a:solidFill>
                            <a:srgbClr val="000000"/>
                          </a:solidFill>
                          <a:latin typeface="Times New Roman"/>
                          <a:ea typeface="Times New Roman"/>
                          <a:cs typeface="Times New Roman"/>
                        </a:rPr>
                        <a:t>others are taken up by . . .   (p. 208)</a:t>
                      </a: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265430" algn="l"/>
                          <a:tab pos="3413125" algn="l"/>
                          <a:tab pos="3641090" algn="l"/>
                        </a:tabLst>
                      </a:pPr>
                      <a:r>
                        <a:rPr lang="en-US" sz="1800" b="1" dirty="0">
                          <a:solidFill>
                            <a:srgbClr val="000000"/>
                          </a:solidFill>
                          <a:latin typeface="Times New Roman"/>
                          <a:ea typeface="Times New Roman"/>
                          <a:cs typeface="Times New Roman"/>
                        </a:rPr>
                        <a:t>...</a:t>
                      </a:r>
                      <a:r>
                        <a:rPr lang="en-US" sz="1800" dirty="0">
                          <a:solidFill>
                            <a:srgbClr val="000000"/>
                          </a:solidFill>
                          <a:latin typeface="Times New Roman"/>
                          <a:ea typeface="Times New Roman"/>
                          <a:cs typeface="Times New Roman"/>
                        </a:rPr>
                        <a:t>	active transport.</a:t>
                      </a:r>
                      <a:endParaRPr lang="en-GB" sz="2000" dirty="0">
                        <a:latin typeface="Times New Roman"/>
                        <a:ea typeface="Times New Roman"/>
                        <a:cs typeface="Times New Roman"/>
                      </a:endParaRPr>
                    </a:p>
                  </a:txBody>
                  <a:tcPr marL="44506" marR="44506" marT="0" marB="0">
                    <a:lnL>
                      <a:noFill/>
                    </a:lnL>
                    <a:lnR>
                      <a:noFill/>
                    </a:lnR>
                    <a:lnT>
                      <a:noFill/>
                    </a:lnT>
                    <a:lnB>
                      <a:noFill/>
                    </a:lnB>
                  </a:tcPr>
                </a:tc>
              </a:tr>
              <a:tr h="188726">
                <a:tc>
                  <a:txBody>
                    <a:bodyPr/>
                    <a:lstStyle/>
                    <a:p>
                      <a:pPr algn="r">
                        <a:lnSpc>
                          <a:spcPts val="1200"/>
                        </a:lnSpc>
                        <a:spcAft>
                          <a:spcPts val="0"/>
                        </a:spcAft>
                        <a:tabLst>
                          <a:tab pos="215900" algn="l"/>
                        </a:tabLst>
                      </a:pP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215900" algn="l"/>
                        </a:tabLst>
                      </a:pPr>
                      <a:endParaRPr lang="en-US" sz="1800">
                        <a:solidFill>
                          <a:srgbClr val="000000"/>
                        </a:solidFill>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3641090" algn="l"/>
                        </a:tabLst>
                      </a:pPr>
                      <a:endParaRPr lang="en-US" sz="1800" dirty="0">
                        <a:solidFill>
                          <a:srgbClr val="000000"/>
                        </a:solidFill>
                        <a:latin typeface="Times New Roman"/>
                        <a:ea typeface="Times New Roman"/>
                        <a:cs typeface="Times New Roman"/>
                      </a:endParaRPr>
                    </a:p>
                  </a:txBody>
                  <a:tcPr marL="44506" marR="44506" marT="0" marB="0">
                    <a:lnL>
                      <a:noFill/>
                    </a:lnL>
                    <a:lnR>
                      <a:noFill/>
                    </a:lnR>
                    <a:lnT>
                      <a:noFill/>
                    </a:lnT>
                    <a:lnB>
                      <a:noFill/>
                    </a:lnB>
                  </a:tcPr>
                </a:tc>
              </a:tr>
              <a:tr h="377452">
                <a:tc>
                  <a:txBody>
                    <a:bodyPr/>
                    <a:lstStyle/>
                    <a:p>
                      <a:pPr algn="r">
                        <a:lnSpc>
                          <a:spcPts val="1200"/>
                        </a:lnSpc>
                        <a:spcAft>
                          <a:spcPts val="0"/>
                        </a:spcAft>
                        <a:tabLst>
                          <a:tab pos="215900" algn="l"/>
                        </a:tabLst>
                      </a:pPr>
                      <a:r>
                        <a:rPr lang="en-US" sz="1800" b="1" i="1">
                          <a:solidFill>
                            <a:srgbClr val="000000"/>
                          </a:solidFill>
                          <a:latin typeface="Times New Roman"/>
                          <a:ea typeface="Times New Roman"/>
                          <a:cs typeface="Times New Roman"/>
                        </a:rPr>
                        <a:t>15</a:t>
                      </a: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a:lnSpc>
                          <a:spcPts val="1200"/>
                        </a:lnSpc>
                        <a:spcAft>
                          <a:spcPts val="0"/>
                        </a:spcAft>
                        <a:tabLst>
                          <a:tab pos="1611630" algn="l"/>
                        </a:tabLst>
                      </a:pPr>
                      <a:r>
                        <a:rPr lang="en-US" sz="1800">
                          <a:solidFill>
                            <a:srgbClr val="000000"/>
                          </a:solidFill>
                          <a:latin typeface="Times New Roman"/>
                          <a:ea typeface="Times New Roman"/>
                          <a:cs typeface="Times New Roman"/>
                        </a:rPr>
                        <a:t>What is translocation?   (p. 208)</a:t>
                      </a:r>
                      <a:endParaRPr lang="en-GB" sz="2000">
                        <a:latin typeface="Times New Roman"/>
                        <a:ea typeface="Times New Roman"/>
                        <a:cs typeface="Times New Roman"/>
                      </a:endParaRPr>
                    </a:p>
                  </a:txBody>
                  <a:tcPr marL="44506" marR="44506" marT="0" marB="0">
                    <a:lnL>
                      <a:noFill/>
                    </a:lnL>
                    <a:lnR>
                      <a:noFill/>
                    </a:lnR>
                    <a:lnT>
                      <a:noFill/>
                    </a:lnT>
                    <a:lnB>
                      <a:noFill/>
                    </a:lnB>
                  </a:tcPr>
                </a:tc>
                <a:tc>
                  <a:txBody>
                    <a:bodyPr/>
                    <a:lstStyle/>
                    <a:p>
                      <a:pPr marL="215900" indent="-215900">
                        <a:lnSpc>
                          <a:spcPts val="1200"/>
                        </a:lnSpc>
                        <a:spcAft>
                          <a:spcPts val="0"/>
                        </a:spcAft>
                        <a:tabLst>
                          <a:tab pos="3641090" algn="l"/>
                        </a:tabLst>
                      </a:pPr>
                      <a:r>
                        <a:rPr lang="en-US" sz="1800" b="1" dirty="0">
                          <a:solidFill>
                            <a:srgbClr val="000000"/>
                          </a:solidFill>
                          <a:latin typeface="Times New Roman"/>
                          <a:ea typeface="Times New Roman"/>
                          <a:cs typeface="Times New Roman"/>
                        </a:rPr>
                        <a:t>...</a:t>
                      </a:r>
                      <a:r>
                        <a:rPr lang="en-US" sz="1800" dirty="0">
                          <a:solidFill>
                            <a:srgbClr val="000000"/>
                          </a:solidFill>
                          <a:latin typeface="Times New Roman"/>
                          <a:ea typeface="Times New Roman"/>
                          <a:cs typeface="Times New Roman"/>
                        </a:rPr>
                        <a:t>	the movement of soluble food around the</a:t>
                      </a:r>
                      <a:br>
                        <a:rPr lang="en-US" sz="1800" dirty="0">
                          <a:solidFill>
                            <a:srgbClr val="000000"/>
                          </a:solidFill>
                          <a:latin typeface="Times New Roman"/>
                          <a:ea typeface="Times New Roman"/>
                          <a:cs typeface="Times New Roman"/>
                        </a:rPr>
                      </a:br>
                      <a:r>
                        <a:rPr lang="en-US" sz="1800" dirty="0">
                          <a:solidFill>
                            <a:srgbClr val="000000"/>
                          </a:solidFill>
                          <a:latin typeface="Times New Roman"/>
                          <a:ea typeface="Times New Roman"/>
                          <a:cs typeface="Times New Roman"/>
                        </a:rPr>
                        <a:t>plant in the phloem.</a:t>
                      </a:r>
                      <a:endParaRPr lang="en-GB" sz="2000" dirty="0">
                        <a:latin typeface="Times New Roman"/>
                        <a:ea typeface="Times New Roman"/>
                        <a:cs typeface="Times New Roman"/>
                      </a:endParaRPr>
                    </a:p>
                  </a:txBody>
                  <a:tcPr marL="44506" marR="44506"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179512" y="0"/>
          <a:ext cx="8352928" cy="6692320"/>
        </p:xfrm>
        <a:graphic>
          <a:graphicData uri="http://schemas.openxmlformats.org/drawingml/2006/table">
            <a:tbl>
              <a:tblPr/>
              <a:tblGrid>
                <a:gridCol w="4176464"/>
                <a:gridCol w="4176464"/>
              </a:tblGrid>
              <a:tr h="602129">
                <a:tc>
                  <a:txBody>
                    <a:bodyPr/>
                    <a:lstStyle/>
                    <a:p>
                      <a:pPr algn="ctr" fontAlgn="ctr"/>
                      <a:r>
                        <a:rPr lang="en-GB" sz="2400" b="0" i="0" u="none" strike="noStrike" dirty="0">
                          <a:latin typeface="Comic Sans MS"/>
                        </a:rPr>
                        <a:t>carries food to growing parts and storage organs</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made of dead cells</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2129">
                <a:tc>
                  <a:txBody>
                    <a:bodyPr/>
                    <a:lstStyle/>
                    <a:p>
                      <a:pPr algn="ctr" fontAlgn="ctr"/>
                      <a:r>
                        <a:rPr lang="en-GB" sz="2400" b="0" i="0" u="none" strike="noStrike" dirty="0">
                          <a:latin typeface="Comic Sans MS"/>
                        </a:rPr>
                        <a:t>carries water and minerals to the leaves</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made of living cells</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2129">
                <a:tc>
                  <a:txBody>
                    <a:bodyPr/>
                    <a:lstStyle/>
                    <a:p>
                      <a:pPr algn="ctr" fontAlgn="ctr"/>
                      <a:r>
                        <a:rPr lang="en-GB" sz="2400" b="0" i="0" u="none" strike="noStrike">
                          <a:latin typeface="Comic Sans MS"/>
                        </a:rPr>
                        <a:t>cell wall made of cellulose</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no cytoplasm</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2129">
                <a:tc>
                  <a:txBody>
                    <a:bodyPr/>
                    <a:lstStyle/>
                    <a:p>
                      <a:pPr algn="ctr" fontAlgn="ctr"/>
                      <a:r>
                        <a:rPr lang="en-GB" sz="2400" b="0" i="0" u="none" strike="noStrike">
                          <a:latin typeface="Comic Sans MS"/>
                        </a:rPr>
                        <a:t>cell wall made of lignin</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permeable cell walls</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2129">
                <a:tc>
                  <a:txBody>
                    <a:bodyPr/>
                    <a:lstStyle/>
                    <a:p>
                      <a:pPr algn="ctr" fontAlgn="ctr"/>
                      <a:r>
                        <a:rPr lang="en-GB" sz="2400" b="0" i="0" u="none" strike="noStrike" dirty="0">
                          <a:latin typeface="Comic Sans MS"/>
                        </a:rPr>
                        <a:t>cells are </a:t>
                      </a:r>
                      <a:r>
                        <a:rPr lang="en-GB" sz="2400" b="0" i="0" u="none" strike="noStrike" dirty="0" smtClean="0">
                          <a:latin typeface="Comic Sans MS"/>
                        </a:rPr>
                        <a:t>lined with </a:t>
                      </a:r>
                      <a:r>
                        <a:rPr lang="en-GB" sz="2400" b="0" i="0" u="none" strike="noStrike" dirty="0">
                          <a:latin typeface="Comic Sans MS"/>
                        </a:rPr>
                        <a:t>cytoplasm strands</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dirty="0">
                          <a:latin typeface="Comic Sans MS"/>
                        </a:rPr>
                        <a:t>thick cell wall</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2129">
                <a:tc>
                  <a:txBody>
                    <a:bodyPr/>
                    <a:lstStyle/>
                    <a:p>
                      <a:pPr algn="ctr" fontAlgn="ctr"/>
                      <a:r>
                        <a:rPr lang="en-GB" sz="2400" b="0" i="0" u="none" strike="noStrike">
                          <a:latin typeface="Comic Sans MS"/>
                        </a:rPr>
                        <a:t>cross walls are absent</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thin cell wall</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2129">
                <a:tc>
                  <a:txBody>
                    <a:bodyPr/>
                    <a:lstStyle/>
                    <a:p>
                      <a:pPr algn="ctr" fontAlgn="ctr"/>
                      <a:r>
                        <a:rPr lang="en-GB" sz="2400" b="0" i="0" u="none" strike="noStrike">
                          <a:latin typeface="Comic Sans MS"/>
                        </a:rPr>
                        <a:t>flow is up and down</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tissue also contains fibres</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2129">
                <a:tc>
                  <a:txBody>
                    <a:bodyPr/>
                    <a:lstStyle/>
                    <a:p>
                      <a:pPr algn="ctr" fontAlgn="ctr"/>
                      <a:r>
                        <a:rPr lang="en-GB" sz="2400" b="0" i="0" u="none" strike="noStrike">
                          <a:latin typeface="Comic Sans MS"/>
                        </a:rPr>
                        <a:t>flow is upward</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tissue also has companion cells</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2129">
                <a:tc>
                  <a:txBody>
                    <a:bodyPr/>
                    <a:lstStyle/>
                    <a:p>
                      <a:pPr algn="ctr" fontAlgn="ctr"/>
                      <a:r>
                        <a:rPr lang="en-GB" sz="2400" b="0" i="0" u="none" strike="noStrike">
                          <a:latin typeface="Comic Sans MS"/>
                        </a:rPr>
                        <a:t>has perforated cross walls</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transports food</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2129">
                <a:tc>
                  <a:txBody>
                    <a:bodyPr/>
                    <a:lstStyle/>
                    <a:p>
                      <a:pPr algn="ctr" fontAlgn="ctr"/>
                      <a:r>
                        <a:rPr lang="en-GB" sz="2400" b="0" i="0" u="none" strike="noStrike">
                          <a:latin typeface="Comic Sans MS"/>
                        </a:rPr>
                        <a:t>impermeable cell walls</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dirty="0">
                          <a:latin typeface="Comic Sans MS"/>
                        </a:rPr>
                        <a:t>transports water and minerals</a:t>
                      </a:r>
                    </a:p>
                  </a:txBody>
                  <a:tcPr marL="4815" marR="4815" marT="48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67544" y="260644"/>
          <a:ext cx="7344816" cy="6538120"/>
        </p:xfrm>
        <a:graphic>
          <a:graphicData uri="http://schemas.openxmlformats.org/drawingml/2006/table">
            <a:tbl>
              <a:tblPr/>
              <a:tblGrid>
                <a:gridCol w="3672408"/>
                <a:gridCol w="3672408"/>
              </a:tblGrid>
              <a:tr h="183100">
                <a:tc>
                  <a:txBody>
                    <a:bodyPr/>
                    <a:lstStyle/>
                    <a:p>
                      <a:pPr algn="ctr" fontAlgn="ctr"/>
                      <a:r>
                        <a:rPr lang="en-GB" sz="1050" b="0" i="0" u="none" strike="noStrike">
                          <a:latin typeface="Arial"/>
                        </a:rPr>
                        <a:t>XYLEM </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a:latin typeface="Arial"/>
                        </a:rPr>
                        <a:t>PHLOEM</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8242">
                <a:tc>
                  <a:txBody>
                    <a:bodyPr/>
                    <a:lstStyle/>
                    <a:p>
                      <a:pPr algn="ctr" fontAlgn="ctr"/>
                      <a:r>
                        <a:rPr lang="en-GB" sz="2400" b="0" i="0" u="none" strike="noStrike">
                          <a:latin typeface="Comic Sans MS"/>
                        </a:rPr>
                        <a:t>made of dead cells</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made of living cells</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8242">
                <a:tc>
                  <a:txBody>
                    <a:bodyPr/>
                    <a:lstStyle/>
                    <a:p>
                      <a:pPr algn="ctr" fontAlgn="ctr"/>
                      <a:r>
                        <a:rPr lang="en-GB" sz="2400" b="0" i="0" u="none" strike="noStrike">
                          <a:latin typeface="Comic Sans MS"/>
                        </a:rPr>
                        <a:t>thick cell wall</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thin cell wall</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8242">
                <a:tc>
                  <a:txBody>
                    <a:bodyPr/>
                    <a:lstStyle/>
                    <a:p>
                      <a:pPr algn="ctr" fontAlgn="ctr"/>
                      <a:r>
                        <a:rPr lang="en-GB" sz="2400" b="0" i="0" u="none" strike="noStrike">
                          <a:latin typeface="Comic Sans MS"/>
                        </a:rPr>
                        <a:t>cell wall made of lignin</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cell wall made of cellulose</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8242">
                <a:tc>
                  <a:txBody>
                    <a:bodyPr/>
                    <a:lstStyle/>
                    <a:p>
                      <a:pPr algn="ctr" fontAlgn="ctr"/>
                      <a:r>
                        <a:rPr lang="en-GB" sz="2400" b="0" i="0" u="none" strike="noStrike">
                          <a:latin typeface="Comic Sans MS"/>
                        </a:rPr>
                        <a:t>impermeable cell walls</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permeable cell walls</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8242">
                <a:tc>
                  <a:txBody>
                    <a:bodyPr/>
                    <a:lstStyle/>
                    <a:p>
                      <a:pPr algn="ctr" fontAlgn="ctr"/>
                      <a:r>
                        <a:rPr lang="en-GB" sz="2400" b="0" i="0" u="none" strike="noStrike">
                          <a:latin typeface="Comic Sans MS"/>
                        </a:rPr>
                        <a:t>cross walls are absent</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has perforated cross walls</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8242">
                <a:tc>
                  <a:txBody>
                    <a:bodyPr/>
                    <a:lstStyle/>
                    <a:p>
                      <a:pPr algn="ctr" fontAlgn="ctr"/>
                      <a:r>
                        <a:rPr lang="en-GB" sz="2400" b="0" i="0" u="none" strike="noStrike">
                          <a:latin typeface="Comic Sans MS"/>
                        </a:rPr>
                        <a:t>no cytoplasm</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cells are line dwith cytoplasm strands</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8242">
                <a:tc>
                  <a:txBody>
                    <a:bodyPr/>
                    <a:lstStyle/>
                    <a:p>
                      <a:pPr algn="ctr" fontAlgn="ctr"/>
                      <a:r>
                        <a:rPr lang="en-GB" sz="2400" b="0" i="0" u="none" strike="noStrike">
                          <a:latin typeface="Comic Sans MS"/>
                        </a:rPr>
                        <a:t>transports water and minerals</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transports food</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8242">
                <a:tc>
                  <a:txBody>
                    <a:bodyPr/>
                    <a:lstStyle/>
                    <a:p>
                      <a:pPr algn="ctr" fontAlgn="ctr"/>
                      <a:r>
                        <a:rPr lang="en-GB" sz="1800" b="0" i="0" u="none" strike="noStrike">
                          <a:latin typeface="Comic Sans MS"/>
                        </a:rPr>
                        <a:t>carries water and minerals to the leaves</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a:latin typeface="Comic Sans MS"/>
                        </a:rPr>
                        <a:t>carries food to growing parts and storage organs</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8242">
                <a:tc>
                  <a:txBody>
                    <a:bodyPr/>
                    <a:lstStyle/>
                    <a:p>
                      <a:pPr algn="ctr" fontAlgn="ctr"/>
                      <a:r>
                        <a:rPr lang="en-GB" sz="2400" b="0" i="0" u="none" strike="noStrike">
                          <a:latin typeface="Comic Sans MS"/>
                        </a:rPr>
                        <a:t>flow is upward</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a:latin typeface="Comic Sans MS"/>
                        </a:rPr>
                        <a:t>flow is up and down</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8242">
                <a:tc>
                  <a:txBody>
                    <a:bodyPr/>
                    <a:lstStyle/>
                    <a:p>
                      <a:pPr algn="ctr" fontAlgn="ctr"/>
                      <a:r>
                        <a:rPr lang="en-GB" sz="2400" b="0" i="0" u="none" strike="noStrike">
                          <a:latin typeface="Comic Sans MS"/>
                        </a:rPr>
                        <a:t>tissue also contains fibres</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400" b="0" i="0" u="none" strike="noStrike" dirty="0">
                          <a:latin typeface="Comic Sans MS"/>
                        </a:rPr>
                        <a:t>tissue also has companion cells</a:t>
                      </a:r>
                    </a:p>
                  </a:txBody>
                  <a:tcPr marL="4872" marR="4872" marT="48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hlinkClick r:id="rId2"/>
              </a:rPr>
              <a:t>http://www.bbc.co.uk/learningzone/clips/plant-adaptations-to-overcome-environmental-limitions/12901.html</a:t>
            </a:r>
            <a:endParaRPr lang="en-GB" dirty="0" smtClean="0"/>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7772400" cy="1470025"/>
          </a:xfrm>
        </p:spPr>
        <p:txBody>
          <a:bodyPr/>
          <a:lstStyle/>
          <a:p>
            <a:r>
              <a:rPr lang="en-GB" dirty="0" smtClean="0"/>
              <a:t>I should be able to…</a:t>
            </a:r>
            <a:endParaRPr lang="en-GB" dirty="0"/>
          </a:p>
        </p:txBody>
      </p:sp>
      <p:sp>
        <p:nvSpPr>
          <p:cNvPr id="3" name="Subtitle 2"/>
          <p:cNvSpPr>
            <a:spLocks noGrp="1"/>
          </p:cNvSpPr>
          <p:nvPr>
            <p:ph type="subTitle" idx="1"/>
          </p:nvPr>
        </p:nvSpPr>
        <p:spPr>
          <a:xfrm>
            <a:off x="1259632" y="1412776"/>
            <a:ext cx="6984776" cy="4968552"/>
          </a:xfrm>
        </p:spPr>
        <p:txBody>
          <a:bodyPr>
            <a:normAutofit/>
          </a:bodyPr>
          <a:lstStyle/>
          <a:p>
            <a:r>
              <a:rPr lang="en-GB" b="1" u="sng" dirty="0" smtClean="0">
                <a:solidFill>
                  <a:schemeClr val="tx1"/>
                </a:solidFill>
              </a:rPr>
              <a:t>Grade B</a:t>
            </a:r>
          </a:p>
          <a:p>
            <a:r>
              <a:rPr lang="en-GB" dirty="0" smtClean="0">
                <a:solidFill>
                  <a:schemeClr val="tx1"/>
                </a:solidFill>
              </a:rPr>
              <a:t>Describe transpiration </a:t>
            </a:r>
            <a:r>
              <a:rPr lang="en-GB" dirty="0">
                <a:solidFill>
                  <a:schemeClr val="tx1"/>
                </a:solidFill>
              </a:rPr>
              <a:t>a</a:t>
            </a:r>
            <a:r>
              <a:rPr lang="en-GB" dirty="0" smtClean="0">
                <a:solidFill>
                  <a:schemeClr val="tx1"/>
                </a:solidFill>
              </a:rPr>
              <a:t>s the evaporation of water from the surface of a plant</a:t>
            </a:r>
          </a:p>
          <a:p>
            <a:r>
              <a:rPr lang="en-GB" b="1" u="sng" dirty="0" smtClean="0">
                <a:solidFill>
                  <a:schemeClr val="tx1"/>
                </a:solidFill>
              </a:rPr>
              <a:t>Grade A</a:t>
            </a:r>
          </a:p>
          <a:p>
            <a:r>
              <a:rPr lang="en-GB" dirty="0" smtClean="0">
                <a:solidFill>
                  <a:schemeClr val="tx1"/>
                </a:solidFill>
              </a:rPr>
              <a:t>Explain how the rate of transpiration is affected by changes in humidity, wind speed, temperature and light intensity</a:t>
            </a:r>
            <a:endParaRPr lang="en-GB"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332656"/>
            <a:ext cx="8291264" cy="6120680"/>
          </a:xfrm>
        </p:spPr>
        <p:txBody>
          <a:bodyPr>
            <a:normAutofit fontScale="70000" lnSpcReduction="20000"/>
          </a:bodyPr>
          <a:lstStyle/>
          <a:p>
            <a:r>
              <a:rPr lang="en-GB" dirty="0" smtClean="0"/>
              <a:t>Water enters the plant via the roots. The roots are adapted for this role by having cells with hair-like protrusions (root hair cells) which increases the surface area. </a:t>
            </a:r>
          </a:p>
          <a:p>
            <a:r>
              <a:rPr lang="en-GB" dirty="0" smtClean="0"/>
              <a:t>Water enters the root by osmosis and moves along through the root cells in the same way until it gets to the xylem vessels. These vessels carry water up the stem to the leaf. </a:t>
            </a:r>
          </a:p>
          <a:p>
            <a:r>
              <a:rPr lang="en-GB" dirty="0" smtClean="0"/>
              <a:t>Water is lost from the leaves of plants by evaporation. This is known as </a:t>
            </a:r>
            <a:r>
              <a:rPr lang="en-GB" b="1" dirty="0" smtClean="0"/>
              <a:t>transpiration</a:t>
            </a:r>
            <a:r>
              <a:rPr lang="en-GB" dirty="0" smtClean="0"/>
              <a:t>. Most of the water lost by a plant occurs through the tiny pores in the leaf called stomata. These pores open during the day to allow gaseous exchange for photosynthesis. In doing so they also allow water to be lost by evaporation from the cells of the leaf. </a:t>
            </a:r>
          </a:p>
          <a:p>
            <a:r>
              <a:rPr lang="en-GB" dirty="0" smtClean="0"/>
              <a:t>Water is drawn from the xylem vessels in the veins of the leaf by osmosis to replace the water lost. This drawing of water from the xylem vessels causes water to be pulled up the xylem vessels of the stem from the roots. </a:t>
            </a:r>
          </a:p>
          <a:p>
            <a:r>
              <a:rPr lang="en-GB" dirty="0" smtClean="0"/>
              <a:t>The xylem vessels themselves are very thin tubes, like capillary tubes. They have very hard and waterproof walls. The cells which made the xylem vessels died to produce a continuous column or tube.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ASSAGE OF WATER THROUGH THE PLANT"/>
          <p:cNvPicPr>
            <a:picLocks noChangeAspect="1" noChangeArrowheads="1"/>
          </p:cNvPicPr>
          <p:nvPr/>
        </p:nvPicPr>
        <p:blipFill>
          <a:blip r:embed="rId2" cstate="print"/>
          <a:srcRect/>
          <a:stretch>
            <a:fillRect/>
          </a:stretch>
        </p:blipFill>
        <p:spPr bwMode="auto">
          <a:xfrm>
            <a:off x="683568" y="245526"/>
            <a:ext cx="7776863" cy="624093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fontScale="90000"/>
          </a:bodyPr>
          <a:lstStyle/>
          <a:p>
            <a:r>
              <a:rPr lang="en-GB" dirty="0" smtClean="0"/>
              <a:t>5 Question Quiz</a:t>
            </a:r>
            <a:br>
              <a:rPr lang="en-GB" dirty="0" smtClean="0"/>
            </a:br>
            <a:r>
              <a:rPr lang="en-GB" dirty="0" smtClean="0"/>
              <a:t>No cheating</a:t>
            </a:r>
            <a:endParaRPr lang="en-GB" dirty="0"/>
          </a:p>
        </p:txBody>
      </p:sp>
      <p:sp>
        <p:nvSpPr>
          <p:cNvPr id="3" name="Content Placeholder 2"/>
          <p:cNvSpPr>
            <a:spLocks noGrp="1"/>
          </p:cNvSpPr>
          <p:nvPr>
            <p:ph idx="1"/>
          </p:nvPr>
        </p:nvSpPr>
        <p:spPr/>
        <p:txBody>
          <a:bodyPr/>
          <a:lstStyle/>
          <a:p>
            <a:r>
              <a:rPr lang="en-GB" dirty="0" smtClean="0">
                <a:hlinkClick r:id="rId3"/>
              </a:rPr>
              <a:t>http://www.proprofs.com/quiz-school/story.php?title=simple-diffusion-quiz</a:t>
            </a:r>
            <a:endParaRPr lang="en-GB" dirty="0" smtClean="0"/>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fld id="{4F5DC394-0CA4-47AE-9E0D-A72019AEE523}" type="datetime1">
              <a:rPr lang="en-GB" smtClean="0"/>
              <a:pPr/>
              <a:t>26/09/2013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20</a:t>
            </a:fld>
            <a:endParaRPr lang="en-GB"/>
          </a:p>
        </p:txBody>
      </p:sp>
      <p:pic>
        <p:nvPicPr>
          <p:cNvPr id="37890" name="Picture 2" descr="B1a"/>
          <p:cNvPicPr>
            <a:picLocks noChangeAspect="1" noChangeArrowheads="1"/>
          </p:cNvPicPr>
          <p:nvPr/>
        </p:nvPicPr>
        <p:blipFill>
          <a:blip r:embed="rId2" cstate="print"/>
          <a:srcRect/>
          <a:stretch>
            <a:fillRect/>
          </a:stretch>
        </p:blipFill>
        <p:spPr bwMode="auto">
          <a:xfrm>
            <a:off x="971600" y="1052736"/>
            <a:ext cx="2295525" cy="1857375"/>
          </a:xfrm>
          <a:prstGeom prst="rect">
            <a:avLst/>
          </a:prstGeom>
          <a:noFill/>
          <a:ln w="9525">
            <a:noFill/>
            <a:miter lim="800000"/>
            <a:headEnd/>
            <a:tailEnd/>
          </a:ln>
        </p:spPr>
      </p:pic>
      <p:sp>
        <p:nvSpPr>
          <p:cNvPr id="37891" name="Text Box 3"/>
          <p:cNvSpPr txBox="1">
            <a:spLocks noChangeArrowheads="1"/>
          </p:cNvSpPr>
          <p:nvPr/>
        </p:nvSpPr>
        <p:spPr bwMode="auto">
          <a:xfrm>
            <a:off x="971600" y="3284984"/>
            <a:ext cx="2519363" cy="809625"/>
          </a:xfrm>
          <a:prstGeom prst="rect">
            <a:avLst/>
          </a:pr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GB" sz="1100" b="0" i="0" u="none" strike="noStrike" cap="none" normalizeH="0" baseline="0" smtClean="0">
                <a:ln>
                  <a:noFill/>
                </a:ln>
                <a:solidFill>
                  <a:schemeClr val="tx1"/>
                </a:solidFill>
                <a:effectLst/>
                <a:latin typeface="Calibri" pitchFamily="34" charset="0"/>
              </a:rPr>
              <a:t>Paint a small area of the underside of a leaf with clear nail varnish.</a:t>
            </a:r>
            <a:endParaRPr kumimoji="0" lang="en-US" sz="1800" b="0" i="0" u="none" strike="noStrike" cap="none" normalizeH="0" baseline="0" smtClean="0">
              <a:ln>
                <a:noFill/>
              </a:ln>
              <a:solidFill>
                <a:schemeClr val="tx1"/>
              </a:solidFill>
              <a:effectLst/>
              <a:latin typeface="Arial" pitchFamily="34" charset="0"/>
            </a:endParaRPr>
          </a:p>
        </p:txBody>
      </p:sp>
      <p:pic>
        <p:nvPicPr>
          <p:cNvPr id="37892" name="Picture 4" descr="B1a"/>
          <p:cNvPicPr>
            <a:picLocks noChangeAspect="1" noChangeArrowheads="1"/>
          </p:cNvPicPr>
          <p:nvPr/>
        </p:nvPicPr>
        <p:blipFill>
          <a:blip r:embed="rId3" cstate="print"/>
          <a:srcRect/>
          <a:stretch>
            <a:fillRect/>
          </a:stretch>
        </p:blipFill>
        <p:spPr bwMode="auto">
          <a:xfrm>
            <a:off x="5220072" y="1052736"/>
            <a:ext cx="2152650" cy="2009775"/>
          </a:xfrm>
          <a:prstGeom prst="rect">
            <a:avLst/>
          </a:prstGeom>
          <a:noFill/>
          <a:ln w="9525">
            <a:noFill/>
            <a:miter lim="800000"/>
            <a:headEnd/>
            <a:tailEnd/>
          </a:ln>
        </p:spPr>
      </p:pic>
      <p:sp>
        <p:nvSpPr>
          <p:cNvPr id="37893" name="Text Box 5"/>
          <p:cNvSpPr txBox="1">
            <a:spLocks noChangeArrowheads="1"/>
          </p:cNvSpPr>
          <p:nvPr/>
        </p:nvSpPr>
        <p:spPr bwMode="auto">
          <a:xfrm>
            <a:off x="5148064" y="3356992"/>
            <a:ext cx="2520950" cy="809625"/>
          </a:xfrm>
          <a:prstGeom prst="rect">
            <a:avLst/>
          </a:pr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rPr>
              <a:t>When it is dry gently peel it off using</a:t>
            </a:r>
            <a:r>
              <a:rPr kumimoji="0" lang="en-GB" sz="1100" b="0" i="0" u="none" strike="noStrike" cap="none" normalizeH="0" dirty="0" smtClean="0">
                <a:ln>
                  <a:noFill/>
                </a:ln>
                <a:solidFill>
                  <a:schemeClr val="tx1"/>
                </a:solidFill>
                <a:effectLst/>
                <a:latin typeface="Calibri" pitchFamily="34" charset="0"/>
              </a:rPr>
              <a:t> </a:t>
            </a:r>
            <a:r>
              <a:rPr kumimoji="0" lang="en-GB" sz="1100" b="0" i="0" u="none" strike="noStrike" cap="none" normalizeH="0" dirty="0" err="1" smtClean="0">
                <a:ln>
                  <a:noFill/>
                </a:ln>
                <a:solidFill>
                  <a:schemeClr val="tx1"/>
                </a:solidFill>
                <a:effectLst/>
                <a:latin typeface="Calibri" pitchFamily="34" charset="0"/>
              </a:rPr>
              <a:t>selotape</a:t>
            </a:r>
            <a:r>
              <a:rPr kumimoji="0" lang="en-GB" sz="1100" b="0" i="0" u="none" strike="noStrike" cap="none" normalizeH="0" dirty="0" smtClean="0">
                <a:ln>
                  <a:noFill/>
                </a:ln>
                <a:solidFill>
                  <a:schemeClr val="tx1"/>
                </a:solidFill>
                <a:effectLst/>
                <a:latin typeface="Calibri" pitchFamily="34" charset="0"/>
              </a:rPr>
              <a:t> </a:t>
            </a:r>
            <a:r>
              <a:rPr kumimoji="0" lang="en-GB" sz="1100" b="0" i="0" u="none" strike="noStrike" cap="none" normalizeH="0" baseline="0" dirty="0" smtClean="0">
                <a:ln>
                  <a:noFill/>
                </a:ln>
                <a:solidFill>
                  <a:schemeClr val="tx1"/>
                </a:solidFill>
                <a:effectLst/>
                <a:latin typeface="Calibri" pitchFamily="34" charset="0"/>
              </a:rPr>
              <a:t>and look at it under the microscope.</a:t>
            </a:r>
            <a:endParaRPr kumimoji="0" lang="en-US" sz="1800" b="0" i="0" u="none" strike="noStrike" cap="none" normalizeH="0" baseline="0" dirty="0" smtClean="0">
              <a:ln>
                <a:noFill/>
              </a:ln>
              <a:solidFill>
                <a:schemeClr val="tx1"/>
              </a:solidFill>
              <a:effectLst/>
              <a:latin typeface="Arial" pitchFamily="34" charset="0"/>
            </a:endParaRPr>
          </a:p>
        </p:txBody>
      </p:sp>
      <p:sp>
        <p:nvSpPr>
          <p:cNvPr id="11" name="Title 1"/>
          <p:cNvSpPr txBox="1">
            <a:spLocks/>
          </p:cNvSpPr>
          <p:nvPr/>
        </p:nvSpPr>
        <p:spPr>
          <a:xfrm>
            <a:off x="755576"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smtClean="0">
                <a:ln>
                  <a:noFill/>
                </a:ln>
                <a:solidFill>
                  <a:schemeClr val="tx1"/>
                </a:solidFill>
                <a:effectLst/>
                <a:uLnTx/>
                <a:uFillTx/>
                <a:latin typeface="+mj-lt"/>
                <a:ea typeface="+mj-ea"/>
                <a:cs typeface="+mj-cs"/>
              </a:rPr>
              <a:t>Nail varnish!!!</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mtClean="0">
                <a:hlinkClick r:id="rId2"/>
              </a:rPr>
              <a:t>http://www.mhhe.com/biosci/genbio/virtual_labs/BL_10/BL_10.html</a:t>
            </a:r>
            <a:endParaRPr lang="en-GB" smtClean="0"/>
          </a:p>
          <a:p>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70000" lnSpcReduction="20000"/>
          </a:bodyPr>
          <a:lstStyle/>
          <a:p>
            <a:pPr>
              <a:buNone/>
            </a:pPr>
            <a:r>
              <a:rPr lang="en-GB" b="1" u="sng" dirty="0" smtClean="0"/>
              <a:t>Adaptations of palisade cells and stomata</a:t>
            </a:r>
            <a:endParaRPr lang="en-GB" dirty="0" smtClean="0"/>
          </a:p>
          <a:p>
            <a:pPr>
              <a:buNone/>
            </a:pPr>
            <a:r>
              <a:rPr lang="en-GB" b="1" dirty="0" smtClean="0"/>
              <a:t> </a:t>
            </a:r>
            <a:endParaRPr lang="en-GB" dirty="0" smtClean="0"/>
          </a:p>
          <a:p>
            <a:pPr>
              <a:buNone/>
            </a:pPr>
            <a:r>
              <a:rPr lang="en-GB" b="1" dirty="0" smtClean="0"/>
              <a:t>____________ </a:t>
            </a:r>
            <a:r>
              <a:rPr lang="en-GB" dirty="0" smtClean="0"/>
              <a:t>are adapted to their function as they contain lots of </a:t>
            </a:r>
            <a:r>
              <a:rPr lang="en-GB" b="1" dirty="0" smtClean="0"/>
              <a:t>____________</a:t>
            </a:r>
            <a:r>
              <a:rPr lang="en-GB" dirty="0" smtClean="0"/>
              <a:t> and are close to the </a:t>
            </a:r>
            <a:r>
              <a:rPr lang="en-GB" b="1" dirty="0" smtClean="0"/>
              <a:t>______</a:t>
            </a:r>
            <a:r>
              <a:rPr lang="en-GB" dirty="0" smtClean="0"/>
              <a:t>of the leaf.  This means lots of light can be </a:t>
            </a:r>
            <a:r>
              <a:rPr lang="en-GB" b="1" dirty="0" smtClean="0"/>
              <a:t>_________</a:t>
            </a:r>
            <a:r>
              <a:rPr lang="en-GB" dirty="0" smtClean="0"/>
              <a:t>.  Chloroplasts can </a:t>
            </a:r>
            <a:r>
              <a:rPr lang="en-GB" b="1" dirty="0" smtClean="0"/>
              <a:t>_______</a:t>
            </a:r>
            <a:r>
              <a:rPr lang="en-GB" dirty="0" smtClean="0"/>
              <a:t> to the top of the cell to absorb even more light.</a:t>
            </a:r>
          </a:p>
          <a:p>
            <a:pPr>
              <a:buNone/>
            </a:pPr>
            <a:r>
              <a:rPr lang="en-GB" dirty="0" smtClean="0"/>
              <a:t> </a:t>
            </a:r>
          </a:p>
          <a:p>
            <a:pPr>
              <a:buNone/>
            </a:pPr>
            <a:r>
              <a:rPr lang="en-GB" b="1" dirty="0" smtClean="0"/>
              <a:t>________</a:t>
            </a:r>
            <a:r>
              <a:rPr lang="en-GB" dirty="0" smtClean="0"/>
              <a:t>are holes in the bottom of the leaf.  They are opened and closed by </a:t>
            </a:r>
            <a:r>
              <a:rPr lang="en-GB" b="1" dirty="0" smtClean="0"/>
              <a:t>_________</a:t>
            </a:r>
            <a:r>
              <a:rPr lang="en-GB" dirty="0" smtClean="0"/>
              <a:t>.  </a:t>
            </a:r>
            <a:r>
              <a:rPr lang="en-GB" b="1" dirty="0" smtClean="0"/>
              <a:t>__________</a:t>
            </a:r>
            <a:r>
              <a:rPr lang="en-GB" dirty="0" smtClean="0"/>
              <a:t> enters in the </a:t>
            </a:r>
            <a:r>
              <a:rPr lang="en-GB" b="1" dirty="0" smtClean="0"/>
              <a:t>_____</a:t>
            </a:r>
            <a:r>
              <a:rPr lang="en-GB" dirty="0" smtClean="0"/>
              <a:t> and is used in photosynthesis.  </a:t>
            </a:r>
            <a:r>
              <a:rPr lang="en-GB" b="1" dirty="0" smtClean="0"/>
              <a:t>______</a:t>
            </a:r>
            <a:r>
              <a:rPr lang="en-GB" dirty="0" smtClean="0"/>
              <a:t> and </a:t>
            </a:r>
            <a:r>
              <a:rPr lang="en-GB" b="1" dirty="0" smtClean="0"/>
              <a:t> _______ </a:t>
            </a:r>
            <a:r>
              <a:rPr lang="en-GB" dirty="0" smtClean="0"/>
              <a:t>are lost through the stomata.  The leaf is </a:t>
            </a:r>
            <a:r>
              <a:rPr lang="en-GB" b="1" dirty="0" smtClean="0"/>
              <a:t>______</a:t>
            </a:r>
            <a:r>
              <a:rPr lang="en-GB" dirty="0" smtClean="0"/>
              <a:t> to the carbon dioxide does not have far to </a:t>
            </a:r>
            <a:r>
              <a:rPr lang="en-GB" b="1" dirty="0" smtClean="0"/>
              <a:t>_______.</a:t>
            </a:r>
            <a:endParaRPr lang="en-GB" dirty="0" smtClean="0"/>
          </a:p>
          <a:p>
            <a:pPr>
              <a:buNone/>
            </a:pPr>
            <a:r>
              <a:rPr lang="en-GB" dirty="0" smtClean="0"/>
              <a:t> </a:t>
            </a:r>
          </a:p>
          <a:p>
            <a:pPr>
              <a:buNone/>
            </a:pPr>
            <a:r>
              <a:rPr lang="en-GB" dirty="0" smtClean="0"/>
              <a:t> </a:t>
            </a:r>
          </a:p>
          <a:p>
            <a:pPr>
              <a:buNone/>
            </a:pPr>
            <a:r>
              <a:rPr lang="en-GB" b="1" dirty="0" smtClean="0"/>
              <a:t>chloroplasts, carbon dioxide, water, stomata, oxygen,  diffuse,  top, absorbed, guard cells, thin, move, palisade cells, day</a:t>
            </a:r>
            <a:endParaRPr lang="en-GB" dirty="0" smtClean="0"/>
          </a:p>
          <a:p>
            <a:pPr>
              <a:buNone/>
            </a:pPr>
            <a:endParaRPr lang="en-GB" dirty="0"/>
          </a:p>
        </p:txBody>
      </p:sp>
      <p:sp>
        <p:nvSpPr>
          <p:cNvPr id="4" name="Date Placeholder 3"/>
          <p:cNvSpPr>
            <a:spLocks noGrp="1"/>
          </p:cNvSpPr>
          <p:nvPr>
            <p:ph type="dt" sz="half" idx="10"/>
          </p:nvPr>
        </p:nvSpPr>
        <p:spPr/>
        <p:txBody>
          <a:bodyPr/>
          <a:lstStyle/>
          <a:p>
            <a:fld id="{4F5DC394-0CA4-47AE-9E0D-A72019AEE523}" type="datetime1">
              <a:rPr lang="en-GB" smtClean="0"/>
              <a:pPr/>
              <a:t>26/09/2013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22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Diffusion game</a:t>
            </a:r>
            <a:endParaRPr lang="en-GB" dirty="0"/>
          </a:p>
        </p:txBody>
      </p:sp>
      <p:sp>
        <p:nvSpPr>
          <p:cNvPr id="3" name="Content Placeholder 2"/>
          <p:cNvSpPr>
            <a:spLocks noGrp="1"/>
          </p:cNvSpPr>
          <p:nvPr>
            <p:ph idx="1"/>
          </p:nvPr>
        </p:nvSpPr>
        <p:spPr/>
        <p:txBody>
          <a:bodyPr/>
          <a:lstStyle/>
          <a:p>
            <a:r>
              <a:rPr lang="en-GB" dirty="0" smtClean="0">
                <a:hlinkClick r:id="rId2"/>
              </a:rPr>
              <a:t>http://www.best1000games.com/diffusion/</a:t>
            </a:r>
            <a:endParaRPr lang="en-GB" dirty="0" smtClean="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722511"/>
          </a:xfrm>
        </p:spPr>
        <p:txBody>
          <a:bodyPr>
            <a:normAutofit fontScale="90000"/>
          </a:bodyPr>
          <a:lstStyle/>
          <a:p>
            <a:r>
              <a:rPr lang="en-GB" dirty="0" smtClean="0"/>
              <a:t>Objectives</a:t>
            </a:r>
            <a:endParaRPr lang="en-GB" dirty="0"/>
          </a:p>
        </p:txBody>
      </p:sp>
      <p:sp>
        <p:nvSpPr>
          <p:cNvPr id="3" name="Subtitle 2"/>
          <p:cNvSpPr>
            <a:spLocks noGrp="1"/>
          </p:cNvSpPr>
          <p:nvPr>
            <p:ph type="subTitle" idx="1"/>
          </p:nvPr>
        </p:nvSpPr>
        <p:spPr>
          <a:xfrm>
            <a:off x="1259632" y="1628800"/>
            <a:ext cx="6400800" cy="4442048"/>
          </a:xfrm>
        </p:spPr>
        <p:txBody>
          <a:bodyPr>
            <a:normAutofit fontScale="92500" lnSpcReduction="20000"/>
          </a:bodyPr>
          <a:lstStyle/>
          <a:p>
            <a:r>
              <a:rPr lang="en-GB" dirty="0" smtClean="0">
                <a:solidFill>
                  <a:schemeClr val="tx1"/>
                </a:solidFill>
              </a:rPr>
              <a:t>Investigate the effect of concentration on rate of diffusion</a:t>
            </a:r>
          </a:p>
          <a:p>
            <a:endParaRPr lang="en-GB" dirty="0" smtClean="0">
              <a:solidFill>
                <a:schemeClr val="tx1"/>
              </a:solidFill>
            </a:endParaRPr>
          </a:p>
          <a:p>
            <a:r>
              <a:rPr lang="en-GB" dirty="0" smtClean="0">
                <a:solidFill>
                  <a:schemeClr val="tx1"/>
                </a:solidFill>
              </a:rPr>
              <a:t>I understand why simple, unicellular organisms can rely on diffusion for movement of substances in and out of the cell</a:t>
            </a:r>
          </a:p>
          <a:p>
            <a:endParaRPr lang="en-GB" dirty="0" smtClean="0">
              <a:solidFill>
                <a:schemeClr val="tx1"/>
              </a:solidFill>
            </a:endParaRPr>
          </a:p>
          <a:p>
            <a:r>
              <a:rPr lang="en-GB" dirty="0" smtClean="0">
                <a:solidFill>
                  <a:schemeClr val="tx1"/>
                </a:solidFill>
              </a:rPr>
              <a:t>I understand the need for a transport system in </a:t>
            </a:r>
            <a:r>
              <a:rPr lang="en-GB" dirty="0" err="1" smtClean="0">
                <a:solidFill>
                  <a:schemeClr val="tx1"/>
                </a:solidFill>
              </a:rPr>
              <a:t>multicellular</a:t>
            </a:r>
            <a:r>
              <a:rPr lang="en-GB" dirty="0" smtClean="0">
                <a:solidFill>
                  <a:schemeClr val="tx1"/>
                </a:solidFill>
              </a:rPr>
              <a:t> organisms</a:t>
            </a:r>
            <a:endParaRPr lang="en-GB"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hlinkClick r:id="rId2" action="ppaction://hlinkfile"/>
              </a:rPr>
              <a:t>Why are cells so small?</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Agar diffusion practical.</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79512" y="836712"/>
            <a:ext cx="1450504" cy="4525963"/>
          </a:xfrm>
        </p:spPr>
        <p:txBody>
          <a:bodyPr>
            <a:normAutofit/>
          </a:bodyPr>
          <a:lstStyle/>
          <a:p>
            <a:pPr>
              <a:buNone/>
            </a:pPr>
            <a:r>
              <a:rPr lang="en-GB" sz="1800" dirty="0" smtClean="0"/>
              <a:t>Quick test on parts of flower!!!!</a:t>
            </a:r>
            <a:endParaRPr lang="en-GB" sz="1800" dirty="0"/>
          </a:p>
        </p:txBody>
      </p:sp>
      <p:sp>
        <p:nvSpPr>
          <p:cNvPr id="4" name="Date Placeholder 3"/>
          <p:cNvSpPr>
            <a:spLocks noGrp="1"/>
          </p:cNvSpPr>
          <p:nvPr>
            <p:ph type="dt" sz="half" idx="10"/>
          </p:nvPr>
        </p:nvSpPr>
        <p:spPr/>
        <p:txBody>
          <a:bodyPr/>
          <a:lstStyle/>
          <a:p>
            <a:fld id="{4F5DC394-0CA4-47AE-9E0D-A72019AEE523}" type="datetime1">
              <a:rPr lang="en-GB" smtClean="0"/>
              <a:pPr/>
              <a:t>26/09/2013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7</a:t>
            </a:fld>
            <a:endParaRPr lang="en-GB"/>
          </a:p>
        </p:txBody>
      </p:sp>
      <p:pic>
        <p:nvPicPr>
          <p:cNvPr id="7" name="il_fi" descr="http://www.myton.warwickshire.sch.uk/subjects/science/flower_labels.gif"/>
          <p:cNvPicPr/>
          <p:nvPr/>
        </p:nvPicPr>
        <p:blipFill>
          <a:blip r:embed="rId2" cstate="print"/>
          <a:srcRect/>
          <a:stretch>
            <a:fillRect/>
          </a:stretch>
        </p:blipFill>
        <p:spPr bwMode="auto">
          <a:xfrm>
            <a:off x="1331640" y="764704"/>
            <a:ext cx="7334252"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 </a:t>
            </a:r>
            <a:endParaRPr lang="en-GB" dirty="0"/>
          </a:p>
        </p:txBody>
      </p:sp>
      <p:sp>
        <p:nvSpPr>
          <p:cNvPr id="3" name="Content Placeholder 2"/>
          <p:cNvSpPr>
            <a:spLocks noGrp="1"/>
          </p:cNvSpPr>
          <p:nvPr>
            <p:ph idx="1"/>
          </p:nvPr>
        </p:nvSpPr>
        <p:spPr/>
        <p:txBody>
          <a:bodyPr/>
          <a:lstStyle/>
          <a:p>
            <a:r>
              <a:rPr lang="en-GB" dirty="0" smtClean="0">
                <a:hlinkClick r:id="rId2"/>
              </a:rPr>
              <a:t>http://www.youtube.com/watch?v=w6f2BiFiXiM&amp;feature=related</a:t>
            </a:r>
            <a:endParaRPr lang="en-GB"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lstStyle/>
          <a:p>
            <a:r>
              <a:rPr lang="en-GB" dirty="0" smtClean="0"/>
              <a:t>HW answers</a:t>
            </a:r>
            <a:endParaRPr lang="en-GB" dirty="0"/>
          </a:p>
        </p:txBody>
      </p:sp>
      <p:graphicFrame>
        <p:nvGraphicFramePr>
          <p:cNvPr id="7" name="Content Placeholder 6"/>
          <p:cNvGraphicFramePr>
            <a:graphicFrameLocks noGrp="1"/>
          </p:cNvGraphicFramePr>
          <p:nvPr>
            <p:ph idx="1"/>
          </p:nvPr>
        </p:nvGraphicFramePr>
        <p:xfrm>
          <a:off x="323525" y="908721"/>
          <a:ext cx="8280922" cy="5529952"/>
        </p:xfrm>
        <a:graphic>
          <a:graphicData uri="http://schemas.openxmlformats.org/drawingml/2006/table">
            <a:tbl>
              <a:tblPr/>
              <a:tblGrid>
                <a:gridCol w="4140461"/>
                <a:gridCol w="4140461"/>
              </a:tblGrid>
              <a:tr h="579716">
                <a:tc>
                  <a:txBody>
                    <a:bodyPr/>
                    <a:lstStyle/>
                    <a:p>
                      <a:pPr algn="ctr" fontAlgn="ctr"/>
                      <a:r>
                        <a:rPr lang="en-GB" sz="1600" b="1" i="0" u="none" strike="noStrike" dirty="0">
                          <a:solidFill>
                            <a:srgbClr val="000000"/>
                          </a:solidFill>
                          <a:latin typeface="Verdana"/>
                        </a:rPr>
                        <a:t>Insect Pollinated</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a:solidFill>
                            <a:srgbClr val="000000"/>
                          </a:solidFill>
                          <a:latin typeface="Verdana"/>
                        </a:rPr>
                        <a:t>Wind Pollinated</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9716">
                <a:tc>
                  <a:txBody>
                    <a:bodyPr/>
                    <a:lstStyle/>
                    <a:p>
                      <a:pPr algn="ctr" fontAlgn="ctr"/>
                      <a:r>
                        <a:rPr lang="en-GB" sz="1600" b="0" i="0" u="none" strike="noStrike" dirty="0">
                          <a:solidFill>
                            <a:srgbClr val="000000"/>
                          </a:solidFill>
                          <a:latin typeface="Verdana"/>
                        </a:rPr>
                        <a:t>stigma has sticky coating - pollen sticks to it</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en-GB" sz="1600" b="0" i="0" u="none" strike="noStrike" dirty="0">
                          <a:solidFill>
                            <a:srgbClr val="000000"/>
                          </a:solidFill>
                          <a:latin typeface="Verdana"/>
                        </a:rPr>
                        <a:t>anthers firm and inside flower - to brush against insects</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579716">
                <a:tc>
                  <a:txBody>
                    <a:bodyPr/>
                    <a:lstStyle/>
                    <a:p>
                      <a:pPr algn="ctr" fontAlgn="ctr"/>
                      <a:r>
                        <a:rPr lang="en-GB" sz="1600" b="0" i="0" u="none" strike="noStrike" dirty="0" smtClean="0">
                          <a:solidFill>
                            <a:srgbClr val="000000"/>
                          </a:solidFill>
                          <a:latin typeface="Verdana"/>
                        </a:rPr>
                        <a:t>small petals, often brown or dull green - no need to attract insects</a:t>
                      </a:r>
                      <a:endParaRPr lang="en-GB" sz="1600" b="0" i="0" u="none" strike="noStrike" dirty="0">
                        <a:solidFill>
                          <a:srgbClr val="000000"/>
                        </a:solidFill>
                        <a:latin typeface="Verdana"/>
                      </a:endParaRP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a:solidFill>
                            <a:srgbClr val="000000"/>
                          </a:solidFill>
                          <a:latin typeface="Verdana"/>
                        </a:rPr>
                        <a:t>large, brightly coloured petals - to attract insects</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579716">
                <a:tc>
                  <a:txBody>
                    <a:bodyPr/>
                    <a:lstStyle/>
                    <a:p>
                      <a:pPr algn="ctr" fontAlgn="ctr"/>
                      <a:r>
                        <a:rPr lang="en-GB" sz="1600" b="0" i="0" u="none" strike="noStrike">
                          <a:solidFill>
                            <a:srgbClr val="000000"/>
                          </a:solidFill>
                          <a:latin typeface="Verdana"/>
                        </a:rPr>
                        <a:t>no nectar - no need to attract insects</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a:solidFill>
                            <a:srgbClr val="000000"/>
                          </a:solidFill>
                          <a:latin typeface="Verdana"/>
                        </a:rPr>
                        <a:t>usually contain nectar - to attract insects</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579716">
                <a:tc>
                  <a:txBody>
                    <a:bodyPr/>
                    <a:lstStyle/>
                    <a:p>
                      <a:pPr algn="ctr" fontAlgn="ctr"/>
                      <a:r>
                        <a:rPr lang="en-GB" sz="1600" b="0" i="0" u="none" strike="noStrike">
                          <a:solidFill>
                            <a:srgbClr val="000000"/>
                          </a:solidFill>
                          <a:latin typeface="Verdana"/>
                        </a:rPr>
                        <a:t>anthers loosely attached and dangle out - to release pollen into the wind</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a:solidFill>
                            <a:srgbClr val="000000"/>
                          </a:solidFill>
                          <a:latin typeface="Verdana"/>
                        </a:rPr>
                        <a:t>no scent - no need to attract insects</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9716">
                <a:tc>
                  <a:txBody>
                    <a:bodyPr/>
                    <a:lstStyle/>
                    <a:p>
                      <a:pPr algn="ctr" fontAlgn="ctr"/>
                      <a:r>
                        <a:rPr lang="en-GB" sz="1600" b="0" i="0" u="none" strike="noStrike" dirty="0">
                          <a:solidFill>
                            <a:srgbClr val="000000"/>
                          </a:solidFill>
                          <a:latin typeface="Verdana"/>
                        </a:rPr>
                        <a:t>pollen often sticky or spiky - to stick to insects</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en-GB" sz="1600" b="0" i="0" u="none" strike="noStrike">
                          <a:solidFill>
                            <a:srgbClr val="000000"/>
                          </a:solidFill>
                          <a:latin typeface="Verdana"/>
                        </a:rPr>
                        <a:t>pollen very light and smooth - so it can be blown in the wind and stops it clumping together</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9716">
                <a:tc>
                  <a:txBody>
                    <a:bodyPr/>
                    <a:lstStyle/>
                    <a:p>
                      <a:pPr algn="ctr" fontAlgn="ctr"/>
                      <a:r>
                        <a:rPr lang="en-GB" sz="1600" b="0" i="0" u="none" strike="noStrike" dirty="0">
                          <a:solidFill>
                            <a:srgbClr val="000000"/>
                          </a:solidFill>
                          <a:latin typeface="Verdana"/>
                        </a:rPr>
                        <a:t>stigma inside the flower - so that the insect brushes against it</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en-GB" sz="1600" b="0" i="0" u="none" strike="noStrike">
                          <a:solidFill>
                            <a:srgbClr val="000000"/>
                          </a:solidFill>
                          <a:latin typeface="Verdana"/>
                        </a:rPr>
                        <a:t>stigma feathery or net like - to catch the drifting pollen</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9716">
                <a:tc>
                  <a:txBody>
                    <a:bodyPr/>
                    <a:lstStyle/>
                    <a:p>
                      <a:pPr algn="ctr" fontAlgn="ctr"/>
                      <a:r>
                        <a:rPr lang="en-GB" sz="1600" b="0" i="0" u="none" strike="noStrike" dirty="0">
                          <a:solidFill>
                            <a:srgbClr val="000000"/>
                          </a:solidFill>
                          <a:latin typeface="Verdana"/>
                        </a:rPr>
                        <a:t>moderate quantity of pollen - less wastage than with wind pollination</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en-GB" sz="1600" b="0" i="0" u="none" strike="noStrike">
                          <a:solidFill>
                            <a:srgbClr val="000000"/>
                          </a:solidFill>
                          <a:latin typeface="Verdana"/>
                        </a:rPr>
                        <a:t>stigma hangs outside the flower - to catch the drifting pollen</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9716">
                <a:tc>
                  <a:txBody>
                    <a:bodyPr/>
                    <a:lstStyle/>
                    <a:p>
                      <a:pPr algn="ctr" fontAlgn="ctr"/>
                      <a:r>
                        <a:rPr lang="en-GB" sz="1600" b="0" i="0" u="none" strike="noStrike">
                          <a:solidFill>
                            <a:srgbClr val="000000"/>
                          </a:solidFill>
                          <a:latin typeface="Verdana"/>
                        </a:rPr>
                        <a:t>pollen produced in great quantities - because most does not reach another flower</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a:solidFill>
                            <a:srgbClr val="000000"/>
                          </a:solidFill>
                          <a:latin typeface="Verdana"/>
                        </a:rPr>
                        <a:t>often sweetly scented - to attract insects</a:t>
                      </a:r>
                    </a:p>
                  </a:txBody>
                  <a:tcPr marL="4450" marR="4450" marT="44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bl>
          </a:graphicData>
        </a:graphic>
      </p:graphicFrame>
      <p:sp>
        <p:nvSpPr>
          <p:cNvPr id="4" name="Date Placeholder 3"/>
          <p:cNvSpPr>
            <a:spLocks noGrp="1"/>
          </p:cNvSpPr>
          <p:nvPr>
            <p:ph type="dt" sz="half" idx="10"/>
          </p:nvPr>
        </p:nvSpPr>
        <p:spPr/>
        <p:txBody>
          <a:bodyPr/>
          <a:lstStyle/>
          <a:p>
            <a:fld id="{4F5DC394-0CA4-47AE-9E0D-A72019AEE523}" type="datetime1">
              <a:rPr lang="en-GB" smtClean="0"/>
              <a:pPr/>
              <a:t>26/09/2013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992</TotalTime>
  <Words>940</Words>
  <Application>Microsoft Office PowerPoint</Application>
  <PresentationFormat>On-screen Show (4:3)</PresentationFormat>
  <Paragraphs>168</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Collect results from the germination experiment (5 minutes)</vt:lpstr>
      <vt:lpstr>5 Question Quiz No cheating</vt:lpstr>
      <vt:lpstr>Diffusion game</vt:lpstr>
      <vt:lpstr>Objectives</vt:lpstr>
      <vt:lpstr>Slide 5</vt:lpstr>
      <vt:lpstr>Slide 6</vt:lpstr>
      <vt:lpstr>Slide 7</vt:lpstr>
      <vt:lpstr>Intro: </vt:lpstr>
      <vt:lpstr>HW answers</vt:lpstr>
      <vt:lpstr>Objectives I should be able to…</vt:lpstr>
      <vt:lpstr>Circus activity</vt:lpstr>
      <vt:lpstr>Slide 12</vt:lpstr>
      <vt:lpstr>Slide 13</vt:lpstr>
      <vt:lpstr>Slide 14</vt:lpstr>
      <vt:lpstr>Slide 15</vt:lpstr>
      <vt:lpstr>Slide 16</vt:lpstr>
      <vt:lpstr>I should be able to…</vt:lpstr>
      <vt:lpstr>Slide 18</vt:lpstr>
      <vt:lpstr>Slide 19</vt:lpstr>
      <vt:lpstr>Slide 20</vt:lpstr>
      <vt:lpstr>Slide 21</vt:lpstr>
      <vt:lpstr>Slide 22</vt:lpstr>
    </vt:vector>
  </TitlesOfParts>
  <Company>City of Bristol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4.1 The Importance of ATP</dc:title>
  <dc:creator>Project 2003 User</dc:creator>
  <cp:lastModifiedBy>Anthony Lovat</cp:lastModifiedBy>
  <cp:revision>85</cp:revision>
  <dcterms:created xsi:type="dcterms:W3CDTF">2012-05-22T08:35:20Z</dcterms:created>
  <dcterms:modified xsi:type="dcterms:W3CDTF">2013-09-26T08:50:38Z</dcterms:modified>
</cp:coreProperties>
</file>