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3" r:id="rId28"/>
    <p:sldId id="285" r:id="rId29"/>
    <p:sldId id="284" r:id="rId30"/>
    <p:sldId id="286" r:id="rId31"/>
    <p:sldId id="287" r:id="rId32"/>
    <p:sldId id="288" r:id="rId33"/>
    <p:sldId id="290" r:id="rId34"/>
    <p:sldId id="289"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56" y="-276"/>
      </p:cViewPr>
      <p:guideLst>
        <p:guide orient="horz" pos="2160"/>
        <p:guide pos="2880"/>
      </p:guideLst>
    </p:cSldViewPr>
  </p:slideViewPr>
  <p:notesTextViewPr>
    <p:cViewPr>
      <p:scale>
        <a:sx n="1" d="1"/>
        <a:sy n="1" d="1"/>
      </p:scale>
      <p:origin x="0" y="0"/>
    </p:cViewPr>
  </p:notesTextViewPr>
  <p:sorterViewPr>
    <p:cViewPr>
      <p:scale>
        <a:sx n="100" d="100"/>
        <a:sy n="100" d="100"/>
      </p:scale>
      <p:origin x="0" y="44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58A4413-317D-4E26-825D-FA3D2223E416}" type="datetimeFigureOut">
              <a:rPr lang="en-GB" smtClean="0"/>
              <a:t>01/03/2015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6C5DA-5E3F-48ED-A537-C10DF51EF347}" type="slidenum">
              <a:rPr lang="en-GB" smtClean="0"/>
              <a:t>‹#›</a:t>
            </a:fld>
            <a:endParaRPr lang="en-GB"/>
          </a:p>
        </p:txBody>
      </p:sp>
    </p:spTree>
    <p:extLst>
      <p:ext uri="{BB962C8B-B14F-4D97-AF65-F5344CB8AC3E}">
        <p14:creationId xmlns:p14="http://schemas.microsoft.com/office/powerpoint/2010/main" val="3074417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8A4413-317D-4E26-825D-FA3D2223E416}" type="datetimeFigureOut">
              <a:rPr lang="en-GB" smtClean="0"/>
              <a:t>01/03/2015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6C5DA-5E3F-48ED-A537-C10DF51EF347}" type="slidenum">
              <a:rPr lang="en-GB" smtClean="0"/>
              <a:t>‹#›</a:t>
            </a:fld>
            <a:endParaRPr lang="en-GB"/>
          </a:p>
        </p:txBody>
      </p:sp>
    </p:spTree>
    <p:extLst>
      <p:ext uri="{BB962C8B-B14F-4D97-AF65-F5344CB8AC3E}">
        <p14:creationId xmlns:p14="http://schemas.microsoft.com/office/powerpoint/2010/main" val="3040797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8A4413-317D-4E26-825D-FA3D2223E416}" type="datetimeFigureOut">
              <a:rPr lang="en-GB" smtClean="0"/>
              <a:t>01/03/2015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6C5DA-5E3F-48ED-A537-C10DF51EF347}" type="slidenum">
              <a:rPr lang="en-GB" smtClean="0"/>
              <a:t>‹#›</a:t>
            </a:fld>
            <a:endParaRPr lang="en-GB"/>
          </a:p>
        </p:txBody>
      </p:sp>
    </p:spTree>
    <p:extLst>
      <p:ext uri="{BB962C8B-B14F-4D97-AF65-F5344CB8AC3E}">
        <p14:creationId xmlns:p14="http://schemas.microsoft.com/office/powerpoint/2010/main" val="332290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8A4413-317D-4E26-825D-FA3D2223E416}" type="datetimeFigureOut">
              <a:rPr lang="en-GB" smtClean="0"/>
              <a:t>01/03/2015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6C5DA-5E3F-48ED-A537-C10DF51EF347}" type="slidenum">
              <a:rPr lang="en-GB" smtClean="0"/>
              <a:t>‹#›</a:t>
            </a:fld>
            <a:endParaRPr lang="en-GB"/>
          </a:p>
        </p:txBody>
      </p:sp>
    </p:spTree>
    <p:extLst>
      <p:ext uri="{BB962C8B-B14F-4D97-AF65-F5344CB8AC3E}">
        <p14:creationId xmlns:p14="http://schemas.microsoft.com/office/powerpoint/2010/main" val="19583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A4413-317D-4E26-825D-FA3D2223E416}" type="datetimeFigureOut">
              <a:rPr lang="en-GB" smtClean="0"/>
              <a:t>01/03/2015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6C5DA-5E3F-48ED-A537-C10DF51EF347}" type="slidenum">
              <a:rPr lang="en-GB" smtClean="0"/>
              <a:t>‹#›</a:t>
            </a:fld>
            <a:endParaRPr lang="en-GB"/>
          </a:p>
        </p:txBody>
      </p:sp>
    </p:spTree>
    <p:extLst>
      <p:ext uri="{BB962C8B-B14F-4D97-AF65-F5344CB8AC3E}">
        <p14:creationId xmlns:p14="http://schemas.microsoft.com/office/powerpoint/2010/main" val="2979264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58A4413-317D-4E26-825D-FA3D2223E416}" type="datetimeFigureOut">
              <a:rPr lang="en-GB" smtClean="0"/>
              <a:t>01/03/2015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06C5DA-5E3F-48ED-A537-C10DF51EF347}" type="slidenum">
              <a:rPr lang="en-GB" smtClean="0"/>
              <a:t>‹#›</a:t>
            </a:fld>
            <a:endParaRPr lang="en-GB"/>
          </a:p>
        </p:txBody>
      </p:sp>
    </p:spTree>
    <p:extLst>
      <p:ext uri="{BB962C8B-B14F-4D97-AF65-F5344CB8AC3E}">
        <p14:creationId xmlns:p14="http://schemas.microsoft.com/office/powerpoint/2010/main" val="3117833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58A4413-317D-4E26-825D-FA3D2223E416}" type="datetimeFigureOut">
              <a:rPr lang="en-GB" smtClean="0"/>
              <a:t>01/03/2015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B06C5DA-5E3F-48ED-A537-C10DF51EF347}" type="slidenum">
              <a:rPr lang="en-GB" smtClean="0"/>
              <a:t>‹#›</a:t>
            </a:fld>
            <a:endParaRPr lang="en-GB"/>
          </a:p>
        </p:txBody>
      </p:sp>
    </p:spTree>
    <p:extLst>
      <p:ext uri="{BB962C8B-B14F-4D97-AF65-F5344CB8AC3E}">
        <p14:creationId xmlns:p14="http://schemas.microsoft.com/office/powerpoint/2010/main" val="1079365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58A4413-317D-4E26-825D-FA3D2223E416}" type="datetimeFigureOut">
              <a:rPr lang="en-GB" smtClean="0"/>
              <a:t>01/03/2015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B06C5DA-5E3F-48ED-A537-C10DF51EF347}" type="slidenum">
              <a:rPr lang="en-GB" smtClean="0"/>
              <a:t>‹#›</a:t>
            </a:fld>
            <a:endParaRPr lang="en-GB"/>
          </a:p>
        </p:txBody>
      </p:sp>
    </p:spTree>
    <p:extLst>
      <p:ext uri="{BB962C8B-B14F-4D97-AF65-F5344CB8AC3E}">
        <p14:creationId xmlns:p14="http://schemas.microsoft.com/office/powerpoint/2010/main" val="3119131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A4413-317D-4E26-825D-FA3D2223E416}" type="datetimeFigureOut">
              <a:rPr lang="en-GB" smtClean="0"/>
              <a:t>01/03/2015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B06C5DA-5E3F-48ED-A537-C10DF51EF347}" type="slidenum">
              <a:rPr lang="en-GB" smtClean="0"/>
              <a:t>‹#›</a:t>
            </a:fld>
            <a:endParaRPr lang="en-GB"/>
          </a:p>
        </p:txBody>
      </p:sp>
    </p:spTree>
    <p:extLst>
      <p:ext uri="{BB962C8B-B14F-4D97-AF65-F5344CB8AC3E}">
        <p14:creationId xmlns:p14="http://schemas.microsoft.com/office/powerpoint/2010/main" val="1887627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8A4413-317D-4E26-825D-FA3D2223E416}" type="datetimeFigureOut">
              <a:rPr lang="en-GB" smtClean="0"/>
              <a:t>01/03/2015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06C5DA-5E3F-48ED-A537-C10DF51EF347}" type="slidenum">
              <a:rPr lang="en-GB" smtClean="0"/>
              <a:t>‹#›</a:t>
            </a:fld>
            <a:endParaRPr lang="en-GB"/>
          </a:p>
        </p:txBody>
      </p:sp>
    </p:spTree>
    <p:extLst>
      <p:ext uri="{BB962C8B-B14F-4D97-AF65-F5344CB8AC3E}">
        <p14:creationId xmlns:p14="http://schemas.microsoft.com/office/powerpoint/2010/main" val="2115094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8A4413-317D-4E26-825D-FA3D2223E416}" type="datetimeFigureOut">
              <a:rPr lang="en-GB" smtClean="0"/>
              <a:t>01/03/2015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06C5DA-5E3F-48ED-A537-C10DF51EF347}" type="slidenum">
              <a:rPr lang="en-GB" smtClean="0"/>
              <a:t>‹#›</a:t>
            </a:fld>
            <a:endParaRPr lang="en-GB"/>
          </a:p>
        </p:txBody>
      </p:sp>
    </p:spTree>
    <p:extLst>
      <p:ext uri="{BB962C8B-B14F-4D97-AF65-F5344CB8AC3E}">
        <p14:creationId xmlns:p14="http://schemas.microsoft.com/office/powerpoint/2010/main" val="4148216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A4413-317D-4E26-825D-FA3D2223E416}" type="datetimeFigureOut">
              <a:rPr lang="en-GB" smtClean="0"/>
              <a:t>01/03/2015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06C5DA-5E3F-48ED-A537-C10DF51EF347}" type="slidenum">
              <a:rPr lang="en-GB" smtClean="0"/>
              <a:t>‹#›</a:t>
            </a:fld>
            <a:endParaRPr lang="en-GB"/>
          </a:p>
        </p:txBody>
      </p:sp>
    </p:spTree>
    <p:extLst>
      <p:ext uri="{BB962C8B-B14F-4D97-AF65-F5344CB8AC3E}">
        <p14:creationId xmlns:p14="http://schemas.microsoft.com/office/powerpoint/2010/main" val="1346521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uk/url?sa=i&amp;rct=j&amp;q=&amp;esrc=s&amp;frm=1&amp;source=images&amp;cd=&amp;cad=rja&amp;uact=8&amp;ved=0CAcQjRw&amp;url=http://www.nhs.uk/Conditions/Genetics/Pages/Facts.aspx&amp;ei=43zwVPzMLpTwaPutgbAH&amp;psig=AFQjCNH5AUKthnRzugJQCzBOzTCmL7IXnA&amp;ust=1425133143452045"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google.co.uk/url?sa=i&amp;rct=j&amp;q=&amp;esrc=s&amp;frm=1&amp;source=images&amp;cd=&amp;cad=rja&amp;uact=8&amp;ved=0CAcQjRw&amp;url=http://www.biology.iupui.edu/biocourses/N100/2k4ch10genetics.html&amp;ei=-4jwVIr0NIz5UIffgYgE&amp;psig=AFQjCNFtrmR0NyPdDembJku6-wf-tiaMzw&amp;ust=142513624665171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hyperlink" Target="http://www.google.co.uk/url?sa=i&amp;rct=j&amp;q=&amp;esrc=s&amp;frm=1&amp;source=images&amp;cd=&amp;cad=rja&amp;uact=8&amp;ved=0CAcQjRw&amp;url=http://www.biology.iupui.edu/biocourses/N100/ch3genetics.html&amp;ei=lYnwVKaGDsv9UP32g6gM&amp;psig=AFQjCNHy0ot4oCdgVWJ8h22ynNJF62lOoQ&amp;ust=1425136358084118"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http://www.google.co.uk/url?sa=i&amp;rct=j&amp;q=&amp;esrc=s&amp;frm=1&amp;source=images&amp;cd=&amp;cad=rja&amp;uact=8&amp;ved=0CAcQjRw&amp;url=http://imgarcade.com/1/monohybrid-cross/&amp;ei=cIzwVKiSAor3UJ_Eg-AG&amp;psig=AFQjCNHM1D5Gpl343X5COj8CONSXXtbiHQ&amp;ust=1425136740621843"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uk/url?sa=i&amp;rct=j&amp;q=&amp;esrc=s&amp;frm=1&amp;source=images&amp;cd=&amp;cad=rja&amp;uact=8&amp;ved=0CAcQjRw&amp;url=http://www.zo.utexas.edu/faculty/sjasper/bio301L/genetics.html&amp;ei=bHjwVMGRFY_fapmngXA&amp;psig=AFQjCNFZlG5kcNx2bTkkNn-vrL1ZO1TgDQ&amp;ust=1425132009709350"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uk/url?sa=i&amp;rct=j&amp;q=&amp;esrc=s&amp;frm=1&amp;source=images&amp;cd=&amp;cad=rja&amp;uact=8&amp;ved=0CAcQjRw&amp;url=http://www.arkive.org/harlequin-ladybird/harmonia-axyridis/image-G77560.html&amp;ei=FYPwVMzYNYX4UsbhgZAE&amp;psig=AFQjCNFJOyyIRnnjdmP1HnFnTgYGJznY7A&amp;ust=1425134726111170"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ogle.co.uk/url?sa=i&amp;rct=j&amp;q=&amp;esrc=s&amp;frm=1&amp;source=images&amp;cd=&amp;cad=rja&amp;uact=8&amp;ved=0CAcQjRw&amp;url=https://epfb.wordpress.com/genotype-vs-phenotype/&amp;ei=3IPwVNKuBYHbULSagogL&amp;psig=AFQjCNEiIVVFeg-r6uGmhnvsjQQwmhWksw&amp;ust=1425134925496417"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uk/url?sa=i&amp;rct=j&amp;q=&amp;esrc=s&amp;frm=1&amp;source=images&amp;cd=&amp;cad=rja&amp;uact=8&amp;ved=0CAcQjRw&amp;url=http://imgkid.com/genes-and-alleles.shtml&amp;ei=X4XwVMz6G5Tfat6FgfAE&amp;psig=AFQjCNH8FAzEq8ZqF1U0TuTX6VGSWhu60A&amp;ust=1425135217708999"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uk/url?sa=i&amp;rct=j&amp;q=&amp;esrc=s&amp;frm=1&amp;source=images&amp;cd=&amp;cad=rja&amp;uact=8&amp;ved=0CAcQjRw&amp;url=http://www.timetoast.com/timelines/genetic-disaster-life-without-the-discoveries-of-mendel&amp;ei=54XwVO6-JcatUfSKg4AE&amp;psig=AFQjCNH0Y3AWdCxkX48izQS2M1v-MZPNSQ&amp;ust=142513544561382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uk/url?sa=i&amp;rct=j&amp;q=&amp;esrc=s&amp;frm=1&amp;source=images&amp;cd=&amp;cad=rja&amp;uact=8&amp;ved=0CAcQjRw&amp;url=http://www.cafepress.com/%2Bpeas%2Bmousepads&amp;ei=zYbwVMKwNMLxaviYgegL&amp;psig=AFQjCNFzmNvxHr6k5Ai9K2heW_5HEMN-Pg&amp;ust=142513566638562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www.google.co.uk/url?sa=i&amp;rct=j&amp;q=&amp;esrc=s&amp;frm=1&amp;source=images&amp;cd=&amp;cad=rja&amp;uact=8&amp;ved=0CAcQjRw&amp;url=http://ghshonorsbio.blogspot.com/2006_03_01_archive.html&amp;ei=UIfwVIipEYmrU-XDg_gO&amp;psig=AFQjCNFY96seEmvEMg974bOYAryw2CYNog&amp;ust=1425135819226267"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nhs.uk/Conditions/Genetics/PublishingImages/dna-pic.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22" y="-15754"/>
            <a:ext cx="915663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483768" y="2708920"/>
            <a:ext cx="4680520" cy="1037977"/>
          </a:xfrm>
          <a:solidFill>
            <a:schemeClr val="bg1"/>
          </a:solidFill>
        </p:spPr>
        <p:txBody>
          <a:bodyPr>
            <a:noAutofit/>
          </a:bodyPr>
          <a:lstStyle/>
          <a:p>
            <a:r>
              <a:rPr lang="en-GB" sz="7200" b="1" dirty="0" smtClean="0"/>
              <a:t>Inheritance</a:t>
            </a:r>
            <a:endParaRPr lang="en-GB" sz="7200" b="1" dirty="0"/>
          </a:p>
        </p:txBody>
      </p:sp>
    </p:spTree>
    <p:extLst>
      <p:ext uri="{BB962C8B-B14F-4D97-AF65-F5344CB8AC3E}">
        <p14:creationId xmlns:p14="http://schemas.microsoft.com/office/powerpoint/2010/main" val="3810198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Mendel’s work</a:t>
            </a:r>
            <a:endParaRPr lang="en-GB" dirty="0"/>
          </a:p>
        </p:txBody>
      </p:sp>
      <p:sp>
        <p:nvSpPr>
          <p:cNvPr id="3" name="Content Placeholder 2"/>
          <p:cNvSpPr>
            <a:spLocks noGrp="1"/>
          </p:cNvSpPr>
          <p:nvPr>
            <p:ph idx="1"/>
          </p:nvPr>
        </p:nvSpPr>
        <p:spPr/>
        <p:txBody>
          <a:bodyPr/>
          <a:lstStyle/>
          <a:p>
            <a:r>
              <a:rPr lang="en-GB" dirty="0"/>
              <a:t>Mendel then selected for his experiments two pure-breeding plants with alternative expressions of a particular characteristic e.g. a tall and dwarf plant. </a:t>
            </a:r>
            <a:endParaRPr lang="en-GB" dirty="0" smtClean="0"/>
          </a:p>
          <a:p>
            <a:r>
              <a:rPr lang="en-GB" dirty="0" smtClean="0"/>
              <a:t>He </a:t>
            </a:r>
            <a:r>
              <a:rPr lang="en-GB" dirty="0"/>
              <a:t>crossed the plants by transferring pollen from the male parent to the stigma of the female parent.</a:t>
            </a:r>
          </a:p>
        </p:txBody>
      </p:sp>
    </p:spTree>
    <p:extLst>
      <p:ext uri="{BB962C8B-B14F-4D97-AF65-F5344CB8AC3E}">
        <p14:creationId xmlns:p14="http://schemas.microsoft.com/office/powerpoint/2010/main" val="136392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b="1" u="sng" dirty="0" smtClean="0"/>
              <a:t>Mendel’s work</a:t>
            </a:r>
            <a:endParaRPr lang="en-GB" dirty="0"/>
          </a:p>
        </p:txBody>
      </p:sp>
      <p:sp>
        <p:nvSpPr>
          <p:cNvPr id="3" name="Content Placeholder 2"/>
          <p:cNvSpPr>
            <a:spLocks noGrp="1"/>
          </p:cNvSpPr>
          <p:nvPr>
            <p:ph idx="1"/>
          </p:nvPr>
        </p:nvSpPr>
        <p:spPr>
          <a:xfrm>
            <a:off x="251520" y="1052737"/>
            <a:ext cx="8435280" cy="3096344"/>
          </a:xfrm>
        </p:spPr>
        <p:txBody>
          <a:bodyPr>
            <a:normAutofit fontScale="85000" lnSpcReduction="10000"/>
          </a:bodyPr>
          <a:lstStyle/>
          <a:p>
            <a:r>
              <a:rPr lang="en-GB" dirty="0"/>
              <a:t>Mendel collected the seeds produced by the female parent and grew them the next year to give the first generation offspring (</a:t>
            </a:r>
            <a:r>
              <a:rPr lang="en-GB" b="1" dirty="0"/>
              <a:t>the first filial generation</a:t>
            </a:r>
            <a:r>
              <a:rPr lang="en-GB" dirty="0"/>
              <a:t> or the </a:t>
            </a:r>
            <a:r>
              <a:rPr lang="en-GB" b="1" dirty="0"/>
              <a:t>F</a:t>
            </a:r>
            <a:r>
              <a:rPr lang="en-GB" b="1" baseline="-25000" dirty="0"/>
              <a:t>1</a:t>
            </a:r>
            <a:r>
              <a:rPr lang="en-GB" dirty="0"/>
              <a:t>). </a:t>
            </a:r>
            <a:endParaRPr lang="en-GB" dirty="0" smtClean="0"/>
          </a:p>
          <a:p>
            <a:r>
              <a:rPr lang="en-GB" dirty="0" smtClean="0"/>
              <a:t>He </a:t>
            </a:r>
            <a:r>
              <a:rPr lang="en-GB" dirty="0"/>
              <a:t>carefully recorded the characteristics of these plants and then crossed two plants from this generation. This type of cross involving plants form the same generation is called a </a:t>
            </a:r>
            <a:r>
              <a:rPr lang="en-GB" b="1" dirty="0"/>
              <a:t>self-cross</a:t>
            </a:r>
            <a:r>
              <a:rPr lang="en-GB" dirty="0"/>
              <a:t>.</a:t>
            </a:r>
          </a:p>
        </p:txBody>
      </p:sp>
      <p:sp>
        <p:nvSpPr>
          <p:cNvPr id="4" name="AutoShape 2" descr="data:image/jpeg;base64,/9j/4AAQSkZJRgABAQAAAQABAAD/2wCEAAkGBxISEhUTExIVFBMVGRgYGBgYFh8YFxMYFRUbHRwWGBUYHCggGx0lHBoVITEhJSktLi4uGB8zODMsNygtLisBCgoKDg0OGxAQGi0lICQsLC0sLCwsLDAsNCw3LCwsLDQsLCwsLDAsLCwsLCwsNDQsLCwsLCwsLCwsLCw0LCwsNf/AABEIALIBHAMBIgACEQEDEQH/xAAbAAEAAgMBAQAAAAAAAAAAAAAABQYDBAcCAf/EAEIQAAIBAgQEBAMGAwUGBwAAAAECAAMRBBIhMQVBUWEGEyJxMoGRBxRSobHBI0LwM2KC0eEVU2NyksIWJESDk6Ky/8QAGAEBAQEBAQAAAAAAAAAAAAAAAAMCAQT/xAAmEQEBAAICAgEDBAMAAAAAAAAAAQIRAyESMRNBUWEicaHBBLHw/9oADAMBAAIRAxEAPwDuMREBERAREQEREBERAREQERKzxTjNQuRTfIiki4AJYjc+oGwvt7X5zsm2scbldRZolYwfiXKVStqG0Vxpc9GG17a6b2PSSfF+NLQVSFNV3+FVIFwN2LHQCNFwsukpErXD/GuFa61nXDVV3SowA91fZhLDh66VFDoyujahlIII7EaGLNOXGz2yRETjhERARMNeobhV0Jub/hA3NuuoA/0mCuaiKWRjUtupA9QG+UqBZvfTlpyDdiaOA4rTq0/MU6AXI5j5bzK2JYDMU9POxzMByJUDXvYn5wNmJhoYpH+Fge3PTtM0BERAREQEREBERAREQEREBERAREQEREBERAr/AB/ijBjRQ209bD4tR8K9NLEnuPeQK9BYW09vlN7jdvvFS2/pv2bIP2yTRUdbe+31lJ6e3ixkxYMXSTJ/EHo33sRbXQjXTf5T5gAWpo5cuStsx7X0tyAN9O56yF4zUbEVfuyEhQMzkcl2AvzJvp8+kcHxP3Wt5BzGg5Ipkm+xsVuSdQQbdQb853Teu9/VOVcOraOoYbC4v8yZE8M4wcHjDh6Z/htZ8utlZgcwty2B+cn2Fjofn1lPXhjLxNmf4ahDoe1gCO1iDp3E5l6T5r+h2ik+ZQeoB+s9zHQUBVA2AH6TJJvGTDiauUabk2F9rnmewFz8pmmDEHVB1b6+hoClSym7G7NuTztsB0G9h77kkzJU679usOpOmmXmOncGanEawUE3OlttTc7C3U3067c4cRuD4VRFdmQlQ4LFAfRmDAl9euZSBtfW0nCpvp29gB+52kHhabo4Zm+JXJAAtTuyBQDbYgEXOhyDvJynVB7Hpzh2IfxhivKwdSt8LUwHU7EHMBb5gkW7z54R4x95ohjuLfnIn7WMFWq4A+VqqOr1V5tTXW/+Fsrf4Zm+znC5MPfsIFtiIgIiICIiAiIgIiICIiAiIgIiICIiAiIgUGvUJxGIB3WqQQd9VUqf+kieXNrnt8+fY3kj4z4W6t97o3zAAVVAv5qDnb8QF7H2HS0NTxKVVz02DgjcW0v3uLSku49vHlMsekTwG5p1ag+N3qEH/kFl5bBs31M947CK+FuN6YWoht+FbnnqCL/WQuM4z92w1akBeorsg7CuzMHPW3rG+4HebPhzHmvg1X+f+xJJ+LIoLObf8Oxvbf3mtfVTX1W2lUuqk/hH9bfpKp4k4oPvdCmhu1O5a38pe1lPewv8xJvH8ZpUKZdqimwsqhrs5A0Ci53MrP2dcCNernbU3uSeZ3JJMxlfo8/Nn1p2XheLHk0i7BS9lW5ALNYnKL7mwJsOhm7SrK18rBrEqbG9mU2INtiOkhPFPDmqYUUKSXdmRUfT/wAsym4xOrAk0yMwA1LZRsSRn8J4VqWFp0np+W9PMra381gxvWvmJPmG73Y5rsb63mHmS8wVvjX2a19r6fO9s35zPMGMpFlOU2YaqehH9W9iYGRwSNQL/UfWRuJOaogINxmft6bLoctzq4O38sycMxhqqyvYVF0dbfD0NjyI1F+41tNbFv5bBn0SxQ3sctyCDbORbS3uV0MD7ggTWrZgTZwgN/hUUabDvfMWPzm5hTY2tzI26Ei/P9hOe+BvFRxWLxIZSoqkVqYIDeWEVUKm+xyimdOYaXpMWqm7OqgeogtbLfXW7AW13AM3nx5YXxyZxymU3Gp464qmHwNdnIuyNTQH+Z3BUADnvc9gZBfZXiWalY9P0MpvjviacRx9NKL+ZRpIFDA3VnLEsy8iLZBcb2M6l4S4QMPRW25AmGk7ERAREQEREBERAREQEREBERAREQEREBERAqni7jzoWoUQxcJmdlQtkDXsuxAJAJueW29xzDD4l0rGrTADbOGBHmk2JzHe401952ji/DPNUhbKWN2OxY2AuSN9AB8hOd+I/CtXD5mpkZWAII1IY6EAewBv302kOTDPflhe/wCEspnLMsL3/CtcTp0K+IyVlRalRFYFb5qV7ixY7nnbTQ7aTXy4SkjUM5p1LFKi5XIbt5i30Oh10m/wTwTXqBqli1TUrcnVuWZtee5106zf4d4RLYoh/Vc3JtuTufaLx5W95XX9lxzyveV1/aD8LcBo13KFgSDodNRy2/rQzs/hzgCYVLLv+kgU8CrRqCrS3AsbaX9xzt+5lzw18q33sLy0lk7UnpliInXSaXGeIrh6TVCLnQKo3ZmNlUAa7nl3m7PFSmGtcC41Bt8JsRcdDYn6xRx7jnFsQ1cVGZkqZvQcpUJbW+Ww00Jsb32JMlfEvjHzsGwemqC6BzcnOc40RRryvz0uNd5KeIfB1SopqIQagIIBOhF7H8r/AEnP8R4br16+Qksq6DSyj2XYfrPP8eflrfX/AHpD48/L3084dMNh2Wr5r01qKQhTMwXbMpC6lT6SN5H4uhSrYgP5vmeYQGYk3NgAps/qGgC2Pa0sfEfBtSmFVh6VPoHOzAZifn+ks+G+z6lUogkAEj2PYg8jNTDO2ZZZXf8ARhxePe2Twj4MpLape4/OX4CQ/h3AvRUo17Dn7SZllyIiAiIgIiICIiAiIgIiICIiAiIgIiICIiAmLEYdXFmFxMsQPFKkqiygAdp4TCoGLBRmPOZogIiICIiAiIgJr0cDTQllUAnnNiIGKvh1e2YXttMgE+xAREQEREBERAREQEREBERAREQEREBERAREQEREBERAREQERECl/atxjEYXC0nw9U0nauiFgqscpp1CRaorDdRy5SQ+zriNbEcPoVq7mpVbzMzEKpbLWdRogA2AGg5Sv/bZVX7pRXMM33hDa+tvKq62kn9ktVTwugoYFh5twDqL4ipuOUrqfHL+b/qMb/Xr8LjERJNkREBERAREQEREBERAREQEREBERAREQEREBERAREQEREBERAREQEREDln21cEX+BjQoup8mobC9nN6Zvvo11/9wSR+xngYo4V8UVAfFNmFv90gsl7b3PmPfo69JduL8Mp4mi9CqCUqCxsbEcwVI2INiD1E2MPQWmqoihUUBVA0CgCwAHtK/Lfj8Pyz4Ty8mSIiSaIiICIiAiIgIiICIiAiIgIiICIiAiJgxmLSkpZzYchzY9AOZgMRjKdMgO6qTtcgf0O8zIwIBBBB1BGxHUGUWrUZiztqzG56e3sBYCYaXE6mGYOoY0ifWutlP4rchvf69Zq4rZcNmO3QYlN4xxlsRZaVV6dMC7MhszMeQfko6jc36ax+G8Q4/DjJ5S4tBszVfLqAcgxyNmNuZtExtcnDlZuOhRIbgHiKlikBsadTUNTbdGG4vzHMHmOm0mZlOzXRERDhMOJxSUxd3C32ubX9p9xNdaal3NlGpP8AW57Sm4zEmq7VCCCdgd1UbLp9fcmdk2px4edXWnUDC6kEHYg3B+Ynqc9GNq0CKlIE6+tQL35Zso3PfmPlJPiHHzXRFouVzC7um/8Ayo3I9Ty0jx7LxXy8Vvic8wvG8dhrhQMXTOq+ZUKVFB5F8rFh00lj8PeKUxIIqJ5FZTlamTmtpcFXsLgjnYc5242GfFlj3VgiJ8ZgBcmwGpJ2Eym81qyoMzMFA5k2H1MUqqsLqQwPMG4PzEqPFsd51S4PoX4O/V/n16DvI44qpRvUpXzA+pRezj25m2xt2mvHpb4b47dCiVTEeJ/MoqKLZarfEbX8sczY6ZjawB7mxtIrD8cxuHY/+rpnk5COhGhsVWxHYzkxtZx4sspuOgRK3wDxcmILJUpth6q29LEEEHZlcWvsRt+oMsgM5Zpiyy6pERDhPLuACSQANydAPnPUqfHceKrgKb002I1DN+IdbbDuTOybawwuV0tFCuji6MrDqpBH1EyTn7VnS7UyRUG1tmH4Tbcb+28lKXizPQ9ItXPpAI1U82Ze3TmYsay47jdLZE58nFsbQbMr/elOjJUspB3urqthvtJjgvjNarmlXoth3tdbnMtQA62YAWIuNPoTaduNMuLLHtaYnxWBFxqDPsymREg+D+ITiKrotBwiPWpmoalOxNCq1Mnyw+cAsptdekCclN4vWZq7ltlOVddFA6e51P8ApLlKPjK3mVarf8R1/wDjOT/tmsfa3BP1MIPb/WR3HOKLQS+7Npb8VxsAN7i/0khmAB6DXU2H15St4MLVq1MVU/s6ZYJfX4NXfuRYD3vNvWm+DYpa1FWX4goDqdwQLH876dptBdfnr3lbp58LiEqL/Z1zZxyWobk699d+hlnbfsdRbUAHb30MCm8H4gzcSq+XfLntz1KgKT9RO2JsL7zkeGw9PD4/NsKoz26NezW7HQ/MzraNcAjY6yd9vBnvyu3qIicZVTxJVJr5TqqqCB0Jvc268r/5mRgOv7zd4zXz4ip0QqvvZAT+bW+U0lsD237f6Sk9PdxzWMafFuJLQp+YTYgaf1+XsZj8O41a1K1stRc10IsbXJFgddiN+sjfL+84lmbWnRIAG4aoR15hV1+nSYsWWpVFxlMkK7KHXs2iOfllBv2mtN67WbJ/XtylQxmPb/aWVLjKEVu51a//ANh9Jc2bNZhs2v8AnK3xHC06WMpV/wDe+lh/eQCxHy0+QmcvSXNvwdZwRJppffKP0kF4qrNmSn/JYsR1IOl+tuncHkLTuEqhkVhsQJW/EtYGuE/AgJ/xsdPoo+sxj7efim84iydZixeJWmhdja37fuNDbnMtgD7/AE+fSV/iy/eMQKN/4aWZ9dxeyoCOp/INKPa3PDnE0xAe2jliQCLZgQDcdSTc35/KSbJ8uXtKzxakUb7zS08myOAPiRTqRbo2fTpLPTreYqvb4hrrfX25X0MCpeKMeVxlBUuGC+rlo7C3/wCTOu8DctQQne37zl3iXAoKtHEncEU27g3Kn5G/17TqPBaqtRQra1pPL28XLvzu29EROJoLxVXYKiD4Xvm7hben2JI97e8rxNvb9P6/yk34qrjNTp87M/0so/U/QSEIAN/0/eUx9PZwz9LzWqBVJJ2/q3a4kTwPjNOvUqDYkjKxFs+X07kW5AflMXiF2q1EwytYNq7A3youpt77W6kHrMHFcDoGoel8OBYDmALsmnYp8wZpVZHp69xf5E85VfG2O8tsOq38wszX/ugWsfckfSWXh+N86ilTmQL66/Tlz+kh/FvD1dUrHRqJ+qsQCPyB+XeZvpjk343ToPhKqzYdS28mpD+Fayth1y8pMSbwkp/G/ByfccZTpIGxNZcUyutqVR2r1XqrSaoCCVDMi2JsQovppLhEBOdupp4itSqaVPMqVF5Z6dWozqV62zZT3UzokrPjfh6PSFUulOpSN0Ztr/h6m+1hqZ2XSnHn43v0gMYfS9gb5epH5A3O0gcK4pcPZ22FKq57kljYdSSbf5Td4dxYVyabpkqAXANiHXYlSRte/K/1lK8SvWSk+Hyt5SVb5h8OUjMEYb2DEEaW1HQSksv19vX5Y2e52u/EiGoNrfWmymw5utrWvzt9ZLVHyglr2Ua6G+ii++v0EofB+LeVhqfnpUJo65chzVAGIRT0Cg3NyNFE9cT8UvXpNSoUWXzAQzMbmzbgBeo53mfPG+qxebD6XbHhMc+NxoqKpCLZVHPKNbnuSSZ3bBplpqDuAP0nPvsx4BkXO6zo8w8lu7ukREOKDxZfKxtVXNvNIqUj+IZFVlv1DA6dCJ4qnsb2Oxt+hBlm8XcNp1qBzuKeT1K5t6GGx153t77ShYHjXmOKNRQrm+Vh8FS34cwuPYibmU9PXx8ks8b7Y/DthSdm51KpbfYaa37LPWFqrUwV/wCV6FxoNP4fbnftuJW/FDVqS4iiiMablWuovlDH1g/3SB05GY/DGPKYYpWV8gZnHpJLJYNkW34nzb2FieRnbljO7YplnhO7Z7+7oGEByICTfKt7gj9froOcovEOJtjMYi0wRTpEgdWN9W/IAe3yGziPGZdCMPQYO38zEWXuFW97d/z5zX2YeHSDnddtdRM2vPy8ks1HSuB0itBAd7frKv4nXy8YGfRKyKEO3rplsyX6lSpHXXpLuBI3j/DExNFqb2ta9zstv5uxG9+U5LpPDLxu1Sbcb/Ll8hvIPglMmriGN7moqf8ASl+2nqn3DcXAcUKtifhWqtjTqEbW00JA7jvIfxJXrYd63lKxFamTdVuUYWGYWtyJ2HTvNzKa3t7JnjZvfSwcGqo6GxuhaqvLYVWGv5zPwPTD0hfltrtp2EoPgvGsiVabZlpsVyNlJCZswqMCBqQAlgOfzk2PGlILajQqMQMqg5VUW62ueukXKb1ty54Y3W2v4v4r51ZcNTvam13O125Adhc/M9p1vwhRZcMoacv8AcFqVq5q1V1Zix0tqSSf3naaaAAAaATFu3jyy8rt6iInGVQ8ajJWo1W/smVqZb8Dkgrc8r2YX6+8jqlrcyO2/wCWsu/EsGtam1NwCrCxBFx9Jy7/AGiMM/3dyHpq2RaqEMoF7APfmNr6j22m5lPVeni5JrxpQDHGV2N/SiAcr53J/u/gH1mzw+upqVQp+GqyttvlUn9fykTx96mHqirTUtnRkOVQTdQSjAAWNjy31MrHgzH1KdSrcMQ4uSQbCrm+Jj1szE89BNWyd2rXLGd2zrToPBFy02AOnmvYdgT2/r5yveOeMXthKdyxKlzbYbhR1J0PtPqeLaFK9OnTqVDTuBoFDm/xEn1C++o+U1/DHDquLxZrVE1Yg2toOQA9haZuX2R5eWWajpv2f0GXDDN2lomLDUAihVFgJlmHmIiICUXxlgazs71HCp8NJQMzWAF2PqAGZr6a6BekvUw4nCpU+IXtM5YzKarlxlmq4P5IF3qNkKk3a5UrbQWIObUchveY+H8WDYghUPkNZST8TaAF231a1+xt3nTfFvg9Kt2ppq1r9rC2g5X097CeOEeAaIpFag1NtOuU3Fz0vIT/AB5qzf7fhH4erN/t+HM6XFMRV/hinTqKuinKQ+UHT1A66czJ7wQgSqadWll1uLjSxPI9v3EufAvCop12dlsvt+Qlir8GpMbhcp7S2PHjjdxTHCY9xu0KSqAFAA7TJPKLYAdJ6m2yIiBUvGOCrVCSXCUVWyrbMzuwOZrXFrCyg76tsDrzCphrls5sFOhPpCgAHNe9wbnkegnd8Rh1cWYXErPinwpTqrmRPXly25WuTe3XU695Hk4Zn39fulnxTLue/u5InGv46+WC1MAK7NfNUNz6jck5dctjrYdpmq8UreY1CmiPTUkLmX1AX1AdTfQ3nROAeAKaofMuMwI00axHXlMuB8HhMRmCgILctLDkI+DHe/wfDN7qjeF0NOvlq0cofUcxfmNvn9ek7RgqKKgyCwIvNfEcHpN/KARsRNyhSyqF6SsmpqKSammSV7xXRrVAFUhKIBZ2OpdtlQKN+ZN/7u8sMx16IdSrC4MWbmizc04TisIWqMrahbEbjUk63vysNeWvWamK4yFemtNmqlb+Y5YtobWVCTqBa/e/Pede8ReFqVVAVX1KGHZg1txzsQDK94a8ABWL1Bb3GshP8eS3vr7JTh1ub6+yk43i7JUNOnRpOjgNYg3VnFyAynTr85k4MMmIBqUSq1PmM3vbmL8uXeXn/wAEKlZAikqttTrf+8T1luq8CosoGUXHObw4pjq/VrDjmOr9Xvg2GprTBRQLjWSEwYPDeWuUG8zyqhERAhfFFOu9MU6VlVrmq7HQIo+EAaksSBbawa55HkvFcKTVKN6lNz8O5uP0vt7dJ3KogYEHYyB414Yo1adgpDKbix+L0kFT2N9uwkeXimc/KXJxzKflxnHcSFLJTQtUqK19XLCmoFsgJO5022yibGN4yyFfLp03FVQzh1OjbXFiLX5+0uPA/AN6pdxYX5j9puY7wOq1F8sEgsWJ6liT9BtbkJz4JuW9/u5eKWy3v91AwpYVkqPQKq2h/mAvsbnXfTnvrO0eHMNSFMMigE79pkTgVHIFZQSOc2sBgxSGUHT9JXHGYzUVxxmM1G1ERNOkREBERAREQEREBERAREQEREBERAREQEREBERAREQEREBERAREQEREBERAREQP/9k=">
            <a:hlinkClick r:id="rId2"/>
          </p:cNvPr>
          <p:cNvSpPr>
            <a:spLocks noChangeAspect="1" noChangeArrowheads="1"/>
          </p:cNvSpPr>
          <p:nvPr/>
        </p:nvSpPr>
        <p:spPr bwMode="auto">
          <a:xfrm>
            <a:off x="114300" y="-1371600"/>
            <a:ext cx="455295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0775" y="3933056"/>
            <a:ext cx="4136010"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224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b="1" u="sng" dirty="0" smtClean="0"/>
              <a:t>Mendel’s work</a:t>
            </a:r>
            <a:endParaRPr lang="en-GB" dirty="0"/>
          </a:p>
        </p:txBody>
      </p:sp>
      <p:sp>
        <p:nvSpPr>
          <p:cNvPr id="3" name="Content Placeholder 2"/>
          <p:cNvSpPr>
            <a:spLocks noGrp="1"/>
          </p:cNvSpPr>
          <p:nvPr>
            <p:ph idx="1"/>
          </p:nvPr>
        </p:nvSpPr>
        <p:spPr>
          <a:xfrm>
            <a:off x="457200" y="1124744"/>
            <a:ext cx="8229600" cy="3240361"/>
          </a:xfrm>
        </p:spPr>
        <p:txBody>
          <a:bodyPr>
            <a:normAutofit/>
          </a:bodyPr>
          <a:lstStyle/>
          <a:p>
            <a:r>
              <a:rPr lang="en-GB" dirty="0"/>
              <a:t>Again the seeds produced were collected and grown the following year to give the second generation of offspring (the offspring produced by a cross between F</a:t>
            </a:r>
            <a:r>
              <a:rPr lang="en-GB" baseline="-25000" dirty="0"/>
              <a:t>1</a:t>
            </a:r>
            <a:r>
              <a:rPr lang="en-GB" dirty="0"/>
              <a:t> parents is often called the </a:t>
            </a:r>
            <a:r>
              <a:rPr lang="en-GB" b="1" dirty="0"/>
              <a:t>second filial generation</a:t>
            </a:r>
            <a:r>
              <a:rPr lang="en-GB" dirty="0"/>
              <a:t>, or the </a:t>
            </a:r>
            <a:r>
              <a:rPr lang="en-GB" b="1" dirty="0"/>
              <a:t>F</a:t>
            </a:r>
            <a:r>
              <a:rPr lang="en-GB" b="1" baseline="-25000" dirty="0"/>
              <a:t>2</a:t>
            </a:r>
            <a:r>
              <a:rPr lang="en-GB" dirty="0"/>
              <a:t>).</a:t>
            </a:r>
          </a:p>
        </p:txBody>
      </p:sp>
      <p:pic>
        <p:nvPicPr>
          <p:cNvPr id="10244" name="Picture 4" descr="http://www.biology.iupui.edu/biocourses/N100/images/10f2.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6147" y="3717032"/>
            <a:ext cx="45529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05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b="1" u="sng" dirty="0" smtClean="0"/>
              <a:t>Mendel’s findings</a:t>
            </a:r>
            <a:endParaRPr lang="en-GB" b="1" u="sng" dirty="0"/>
          </a:p>
        </p:txBody>
      </p:sp>
      <p:sp>
        <p:nvSpPr>
          <p:cNvPr id="3" name="Content Placeholder 2"/>
          <p:cNvSpPr>
            <a:spLocks noGrp="1"/>
          </p:cNvSpPr>
          <p:nvPr>
            <p:ph idx="1"/>
          </p:nvPr>
        </p:nvSpPr>
        <p:spPr>
          <a:xfrm>
            <a:off x="179512" y="1052736"/>
            <a:ext cx="4608512" cy="5544616"/>
          </a:xfrm>
        </p:spPr>
        <p:txBody>
          <a:bodyPr>
            <a:normAutofit fontScale="77500" lnSpcReduction="20000"/>
          </a:bodyPr>
          <a:lstStyle/>
          <a:p>
            <a:r>
              <a:rPr lang="en-GB" dirty="0"/>
              <a:t>The results of Mendel’s experiments showed that the F</a:t>
            </a:r>
            <a:r>
              <a:rPr lang="en-GB" baseline="-25000" dirty="0"/>
              <a:t>2</a:t>
            </a:r>
            <a:r>
              <a:rPr lang="en-GB" dirty="0"/>
              <a:t> plants were a mixture of tall and dwarf plants in the approximate ration of 3:1. Similar crosses involving other single characteristics produced similar results, all producing an approximate ratio of 3:1 in the F</a:t>
            </a:r>
            <a:r>
              <a:rPr lang="en-GB" baseline="-25000" dirty="0"/>
              <a:t>2</a:t>
            </a:r>
            <a:r>
              <a:rPr lang="en-GB" dirty="0"/>
              <a:t>. </a:t>
            </a:r>
            <a:endParaRPr lang="en-GB" dirty="0" smtClean="0"/>
          </a:p>
          <a:p>
            <a:r>
              <a:rPr lang="en-GB" dirty="0" smtClean="0"/>
              <a:t>The </a:t>
            </a:r>
            <a:r>
              <a:rPr lang="en-GB" dirty="0"/>
              <a:t>most striking features of the results were that:</a:t>
            </a:r>
          </a:p>
          <a:p>
            <a:pPr marL="514350" lvl="0" indent="-514350">
              <a:buAutoNum type="alphaLcParenR"/>
            </a:pPr>
            <a:r>
              <a:rPr lang="en-GB" dirty="0" smtClean="0"/>
              <a:t>There </a:t>
            </a:r>
            <a:r>
              <a:rPr lang="en-GB" dirty="0"/>
              <a:t>were no plants of intermediate </a:t>
            </a:r>
            <a:r>
              <a:rPr lang="en-GB" dirty="0" smtClean="0"/>
              <a:t>height</a:t>
            </a:r>
          </a:p>
          <a:p>
            <a:pPr marL="514350" lvl="0" indent="-514350">
              <a:buAutoNum type="alphaLcParenR"/>
            </a:pPr>
            <a:r>
              <a:rPr lang="en-GB" dirty="0" smtClean="0"/>
              <a:t>There </a:t>
            </a:r>
            <a:r>
              <a:rPr lang="en-GB" dirty="0"/>
              <a:t>were no dwarf plants in the F</a:t>
            </a:r>
            <a:r>
              <a:rPr lang="en-GB" baseline="-25000" dirty="0"/>
              <a:t>1</a:t>
            </a:r>
            <a:r>
              <a:rPr lang="en-GB" dirty="0"/>
              <a:t> generation, though they reappeared in the </a:t>
            </a:r>
            <a:r>
              <a:rPr lang="en-GB" dirty="0" smtClean="0"/>
              <a:t>F</a:t>
            </a:r>
            <a:r>
              <a:rPr lang="en-GB" baseline="-25000" dirty="0" smtClean="0"/>
              <a:t>2</a:t>
            </a:r>
            <a:endParaRPr lang="en-GB" dirty="0"/>
          </a:p>
        </p:txBody>
      </p:sp>
      <p:pic>
        <p:nvPicPr>
          <p:cNvPr id="12290" name="Picture 2" descr="http://passel.unl.edu/Image/siteImages/BeanF1F2DwarfTallLG.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988840"/>
            <a:ext cx="3926210" cy="320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11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b="1" u="sng" dirty="0" smtClean="0"/>
              <a:t>Mendel’s conclusions</a:t>
            </a:r>
            <a:endParaRPr lang="en-GB" b="1" u="sng" dirty="0"/>
          </a:p>
        </p:txBody>
      </p:sp>
      <p:sp>
        <p:nvSpPr>
          <p:cNvPr id="3" name="Content Placeholder 2"/>
          <p:cNvSpPr>
            <a:spLocks noGrp="1"/>
          </p:cNvSpPr>
          <p:nvPr>
            <p:ph idx="1"/>
          </p:nvPr>
        </p:nvSpPr>
        <p:spPr>
          <a:xfrm>
            <a:off x="457200" y="1196752"/>
            <a:ext cx="8229600" cy="5256584"/>
          </a:xfrm>
        </p:spPr>
        <p:txBody>
          <a:bodyPr>
            <a:normAutofit fontScale="92500" lnSpcReduction="20000"/>
          </a:bodyPr>
          <a:lstStyle/>
          <a:p>
            <a:r>
              <a:rPr lang="en-GB" dirty="0"/>
              <a:t>Mendel </a:t>
            </a:r>
            <a:r>
              <a:rPr lang="en-GB" dirty="0" smtClean="0"/>
              <a:t>used these findings to develop </a:t>
            </a:r>
            <a:r>
              <a:rPr lang="en-GB" dirty="0"/>
              <a:t>his </a:t>
            </a:r>
            <a:r>
              <a:rPr lang="en-GB" b="1" dirty="0"/>
              <a:t>first law of inheritance, the Law of Segregation</a:t>
            </a:r>
            <a:r>
              <a:rPr lang="en-GB" dirty="0"/>
              <a:t>, which states that:</a:t>
            </a:r>
          </a:p>
          <a:p>
            <a:pPr marL="0" indent="0">
              <a:buNone/>
            </a:pPr>
            <a:endParaRPr lang="en-GB" b="1" dirty="0" smtClean="0"/>
          </a:p>
          <a:p>
            <a:pPr marL="0" indent="0" algn="ctr">
              <a:buNone/>
            </a:pPr>
            <a:r>
              <a:rPr lang="en-GB" b="1" dirty="0" smtClean="0"/>
              <a:t>‘</a:t>
            </a:r>
            <a:r>
              <a:rPr lang="en-GB" b="1" dirty="0"/>
              <a:t>The characteristics of an organism are determined by internal factors (alleles) which occur in pairs. Only one of each pair of factors (alleles) can be represented in a single gamete</a:t>
            </a:r>
            <a:r>
              <a:rPr lang="en-GB" b="1" dirty="0" smtClean="0"/>
              <a:t>’</a:t>
            </a:r>
          </a:p>
          <a:p>
            <a:pPr marL="0" indent="0" algn="ctr">
              <a:buNone/>
            </a:pPr>
            <a:endParaRPr lang="en-GB" b="1" dirty="0" smtClean="0"/>
          </a:p>
          <a:p>
            <a:r>
              <a:rPr lang="en-GB" dirty="0"/>
              <a:t>Mendel’s breeding experiments with tall and dwarf plants are an example of </a:t>
            </a:r>
            <a:r>
              <a:rPr lang="en-GB" b="1" dirty="0"/>
              <a:t>monohybrid inheritance</a:t>
            </a:r>
            <a:r>
              <a:rPr lang="en-GB" dirty="0"/>
              <a:t>: that is, inheritance involving a single characteristic determined by one gene.</a:t>
            </a:r>
          </a:p>
          <a:p>
            <a:endParaRPr lang="en-GB" dirty="0"/>
          </a:p>
          <a:p>
            <a:endParaRPr lang="en-GB" dirty="0"/>
          </a:p>
        </p:txBody>
      </p:sp>
    </p:spTree>
    <p:extLst>
      <p:ext uri="{BB962C8B-B14F-4D97-AF65-F5344CB8AC3E}">
        <p14:creationId xmlns:p14="http://schemas.microsoft.com/office/powerpoint/2010/main" val="323500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b="1" u="sng" dirty="0" smtClean="0"/>
              <a:t>The monohybrid cross - terminology</a:t>
            </a:r>
            <a:endParaRPr lang="en-GB" b="1" u="sng" dirty="0"/>
          </a:p>
        </p:txBody>
      </p:sp>
      <p:sp>
        <p:nvSpPr>
          <p:cNvPr id="3" name="Content Placeholder 2"/>
          <p:cNvSpPr>
            <a:spLocks noGrp="1"/>
          </p:cNvSpPr>
          <p:nvPr>
            <p:ph idx="1"/>
          </p:nvPr>
        </p:nvSpPr>
        <p:spPr>
          <a:xfrm>
            <a:off x="251520" y="1340768"/>
            <a:ext cx="8568952" cy="5256584"/>
          </a:xfrm>
        </p:spPr>
        <p:txBody>
          <a:bodyPr>
            <a:normAutofit fontScale="77500" lnSpcReduction="20000"/>
          </a:bodyPr>
          <a:lstStyle/>
          <a:p>
            <a:r>
              <a:rPr lang="en-GB" dirty="0"/>
              <a:t>The use of ‘F</a:t>
            </a:r>
            <a:r>
              <a:rPr lang="en-GB" baseline="-25000" dirty="0"/>
              <a:t>1</a:t>
            </a:r>
            <a:r>
              <a:rPr lang="en-GB" dirty="0"/>
              <a:t> generation’ should be limited to the offspring of homozygous parents. Similarly, ‘F</a:t>
            </a:r>
            <a:r>
              <a:rPr lang="en-GB" baseline="-25000" dirty="0"/>
              <a:t>2</a:t>
            </a:r>
            <a:r>
              <a:rPr lang="en-GB" dirty="0"/>
              <a:t> generation’ should refer only to the offspring of the F</a:t>
            </a:r>
            <a:r>
              <a:rPr lang="en-GB" baseline="-25000" dirty="0"/>
              <a:t>1</a:t>
            </a:r>
            <a:r>
              <a:rPr lang="en-GB" dirty="0"/>
              <a:t> generation. In all other cases ‘offspring (1)’ and ‘offspring (2)’ should be used</a:t>
            </a:r>
            <a:r>
              <a:rPr lang="en-GB" dirty="0" smtClean="0"/>
              <a:t>.</a:t>
            </a:r>
          </a:p>
          <a:p>
            <a:pPr marL="0" indent="0">
              <a:buNone/>
            </a:pPr>
            <a:endParaRPr lang="en-GB" dirty="0"/>
          </a:p>
          <a:p>
            <a:r>
              <a:rPr lang="en-GB" dirty="0"/>
              <a:t>The complete set of headings for a genetic cross, in order, is</a:t>
            </a:r>
            <a:r>
              <a:rPr lang="en-GB" dirty="0" smtClean="0"/>
              <a:t>:</a:t>
            </a:r>
            <a:endParaRPr lang="en-GB" b="1" dirty="0" smtClean="0"/>
          </a:p>
          <a:p>
            <a:pPr marL="514350" lvl="0" indent="-514350" algn="ctr">
              <a:buAutoNum type="arabicPeriod"/>
            </a:pPr>
            <a:r>
              <a:rPr lang="en-GB" b="1" dirty="0" smtClean="0"/>
              <a:t>Parents</a:t>
            </a:r>
            <a:r>
              <a:rPr lang="en-GB" b="1" dirty="0"/>
              <a:t>: </a:t>
            </a:r>
            <a:r>
              <a:rPr lang="en-GB" b="1" dirty="0" smtClean="0"/>
              <a:t>phenotypes</a:t>
            </a:r>
            <a:endParaRPr lang="en-GB" dirty="0"/>
          </a:p>
          <a:p>
            <a:pPr marL="514350" lvl="0" indent="-514350" algn="ctr">
              <a:buAutoNum type="arabicPeriod"/>
            </a:pPr>
            <a:r>
              <a:rPr lang="en-GB" b="1" dirty="0" smtClean="0"/>
              <a:t>Parents</a:t>
            </a:r>
            <a:r>
              <a:rPr lang="en-GB" b="1" dirty="0"/>
              <a:t>: </a:t>
            </a:r>
            <a:r>
              <a:rPr lang="en-GB" b="1" dirty="0" smtClean="0"/>
              <a:t>genotypes</a:t>
            </a:r>
            <a:endParaRPr lang="en-GB" dirty="0"/>
          </a:p>
          <a:p>
            <a:pPr marL="514350" lvl="0" indent="-514350" algn="ctr">
              <a:buAutoNum type="arabicPeriod"/>
            </a:pPr>
            <a:r>
              <a:rPr lang="en-GB" b="1" dirty="0" smtClean="0"/>
              <a:t>Gametes</a:t>
            </a:r>
            <a:endParaRPr lang="en-GB" dirty="0"/>
          </a:p>
          <a:p>
            <a:pPr marL="514350" lvl="0" indent="-514350" algn="ctr">
              <a:buAutoNum type="arabicPeriod"/>
            </a:pPr>
            <a:r>
              <a:rPr lang="en-GB" b="1" dirty="0" smtClean="0"/>
              <a:t>Offspring </a:t>
            </a:r>
            <a:r>
              <a:rPr lang="en-GB" b="1" dirty="0"/>
              <a:t>(1) </a:t>
            </a:r>
            <a:r>
              <a:rPr lang="en-GB" b="1" dirty="0" smtClean="0"/>
              <a:t>genotypes</a:t>
            </a:r>
            <a:endParaRPr lang="en-GB" dirty="0"/>
          </a:p>
          <a:p>
            <a:pPr marL="514350" lvl="0" indent="-514350" algn="ctr">
              <a:buAutoNum type="arabicPeriod"/>
            </a:pPr>
            <a:r>
              <a:rPr lang="en-GB" b="1" dirty="0" smtClean="0"/>
              <a:t>Offspring </a:t>
            </a:r>
            <a:r>
              <a:rPr lang="en-GB" b="1" dirty="0"/>
              <a:t>(1) </a:t>
            </a:r>
            <a:r>
              <a:rPr lang="en-GB" b="1" dirty="0" smtClean="0"/>
              <a:t>phenotypes</a:t>
            </a:r>
            <a:endParaRPr lang="en-GB" dirty="0"/>
          </a:p>
          <a:p>
            <a:pPr marL="514350" lvl="0" indent="-514350" algn="ctr">
              <a:buAutoNum type="arabicPeriod"/>
            </a:pPr>
            <a:r>
              <a:rPr lang="en-GB" b="1" dirty="0" smtClean="0"/>
              <a:t>Gametes</a:t>
            </a:r>
            <a:endParaRPr lang="en-GB" dirty="0"/>
          </a:p>
          <a:p>
            <a:pPr marL="514350" lvl="0" indent="-514350" algn="ctr">
              <a:buAutoNum type="arabicPeriod"/>
            </a:pPr>
            <a:r>
              <a:rPr lang="en-GB" b="1" dirty="0" smtClean="0"/>
              <a:t>Offspring </a:t>
            </a:r>
            <a:r>
              <a:rPr lang="en-GB" b="1" dirty="0"/>
              <a:t>(2) </a:t>
            </a:r>
            <a:r>
              <a:rPr lang="en-GB" b="1" dirty="0" smtClean="0"/>
              <a:t>genotypes</a:t>
            </a:r>
            <a:endParaRPr lang="en-GB" dirty="0"/>
          </a:p>
          <a:p>
            <a:pPr marL="514350" lvl="0" indent="-514350" algn="ctr">
              <a:buAutoNum type="arabicPeriod"/>
            </a:pPr>
            <a:r>
              <a:rPr lang="en-GB" b="1" dirty="0" smtClean="0"/>
              <a:t>Offspring </a:t>
            </a:r>
            <a:r>
              <a:rPr lang="en-GB" b="1" dirty="0"/>
              <a:t>(2) </a:t>
            </a:r>
            <a:r>
              <a:rPr lang="en-GB" b="1" dirty="0" smtClean="0"/>
              <a:t>phenotypes</a:t>
            </a:r>
            <a:endParaRPr lang="en-GB" dirty="0"/>
          </a:p>
        </p:txBody>
      </p:sp>
    </p:spTree>
    <p:extLst>
      <p:ext uri="{BB962C8B-B14F-4D97-AF65-F5344CB8AC3E}">
        <p14:creationId xmlns:p14="http://schemas.microsoft.com/office/powerpoint/2010/main" val="424362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b="1" u="sng" dirty="0" smtClean="0"/>
              <a:t>The test cross</a:t>
            </a:r>
            <a:endParaRPr lang="en-GB" b="1" u="sng" dirty="0"/>
          </a:p>
        </p:txBody>
      </p:sp>
      <p:sp>
        <p:nvSpPr>
          <p:cNvPr id="3" name="Content Placeholder 2"/>
          <p:cNvSpPr>
            <a:spLocks noGrp="1"/>
          </p:cNvSpPr>
          <p:nvPr>
            <p:ph idx="1"/>
          </p:nvPr>
        </p:nvSpPr>
        <p:spPr>
          <a:xfrm>
            <a:off x="251520" y="1124744"/>
            <a:ext cx="5760640" cy="5616624"/>
          </a:xfrm>
        </p:spPr>
        <p:txBody>
          <a:bodyPr>
            <a:noAutofit/>
          </a:bodyPr>
          <a:lstStyle/>
          <a:p>
            <a:r>
              <a:rPr lang="en-GB" sz="2600" dirty="0"/>
              <a:t>A</a:t>
            </a:r>
            <a:r>
              <a:rPr lang="en-GB" sz="2600" dirty="0" smtClean="0"/>
              <a:t>n </a:t>
            </a:r>
            <a:r>
              <a:rPr lang="en-GB" sz="2600" dirty="0"/>
              <a:t>organism which shows a dominant character can have two possible </a:t>
            </a:r>
            <a:r>
              <a:rPr lang="en-GB" sz="2600" dirty="0" smtClean="0"/>
              <a:t>genotypes</a:t>
            </a:r>
            <a:r>
              <a:rPr lang="en-GB" sz="2600" dirty="0"/>
              <a:t> </a:t>
            </a:r>
            <a:r>
              <a:rPr lang="en-GB" sz="2600" dirty="0" smtClean="0"/>
              <a:t>e.g. purple plants could </a:t>
            </a:r>
            <a:r>
              <a:rPr lang="en-GB" sz="2600" dirty="0"/>
              <a:t>either be </a:t>
            </a:r>
            <a:r>
              <a:rPr lang="en-GB" sz="2600" b="1" dirty="0"/>
              <a:t>homozygous dominant </a:t>
            </a:r>
            <a:r>
              <a:rPr lang="en-GB" sz="2600" b="1" dirty="0" smtClean="0"/>
              <a:t>(PP)</a:t>
            </a:r>
            <a:r>
              <a:rPr lang="en-GB" sz="2600" dirty="0" smtClean="0"/>
              <a:t> </a:t>
            </a:r>
            <a:r>
              <a:rPr lang="en-GB" sz="2600" dirty="0"/>
              <a:t>or </a:t>
            </a:r>
            <a:r>
              <a:rPr lang="en-GB" sz="2600" b="1" dirty="0"/>
              <a:t>heterozygous </a:t>
            </a:r>
            <a:r>
              <a:rPr lang="en-GB" sz="2600" b="1" dirty="0" smtClean="0"/>
              <a:t>(Pp)</a:t>
            </a:r>
            <a:r>
              <a:rPr lang="en-GB" sz="2600" dirty="0" smtClean="0"/>
              <a:t>.</a:t>
            </a:r>
          </a:p>
          <a:p>
            <a:r>
              <a:rPr lang="en-GB" sz="2600" dirty="0"/>
              <a:t>The appearance of the </a:t>
            </a:r>
            <a:r>
              <a:rPr lang="en-GB" sz="2600" dirty="0" smtClean="0"/>
              <a:t>plant </a:t>
            </a:r>
            <a:r>
              <a:rPr lang="en-GB" sz="2600" dirty="0"/>
              <a:t>(phenotype) is identical in both cases. </a:t>
            </a:r>
            <a:r>
              <a:rPr lang="en-GB" sz="2600" dirty="0" smtClean="0"/>
              <a:t>Accurate genotyping may </a:t>
            </a:r>
            <a:r>
              <a:rPr lang="en-GB" sz="2600" dirty="0"/>
              <a:t>be achieved by crossing the organism of unknown genotype with one whose genotype is accurately </a:t>
            </a:r>
            <a:r>
              <a:rPr lang="en-GB" sz="2600" dirty="0" smtClean="0"/>
              <a:t>known e.g. the </a:t>
            </a:r>
            <a:r>
              <a:rPr lang="en-GB" sz="2600" b="1" dirty="0" smtClean="0"/>
              <a:t>homozygous recessive (pp)</a:t>
            </a:r>
            <a:endParaRPr lang="en-GB" sz="2600" b="1" dirty="0"/>
          </a:p>
        </p:txBody>
      </p:sp>
      <p:pic>
        <p:nvPicPr>
          <p:cNvPr id="2050" name="Picture 2" descr="http://glencoe.mheducation.com/sites/dl/free/0078665809/181859/Ch13_0_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256090"/>
            <a:ext cx="2709196" cy="2695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55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The test cross</a:t>
            </a:r>
            <a:endParaRPr lang="en-GB" b="1" u="sng" dirty="0"/>
          </a:p>
        </p:txBody>
      </p:sp>
      <p:pic>
        <p:nvPicPr>
          <p:cNvPr id="1026" name="irc_mi" descr="Description: http://www.zo.utexas.edu/faculty/sjasper/images/f11.9.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484784"/>
            <a:ext cx="7848872" cy="476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26287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GB" b="1" u="sng" dirty="0" smtClean="0"/>
              <a:t>Interpreting the test cross</a:t>
            </a:r>
            <a:endParaRPr lang="en-GB" b="1" u="sng" dirty="0"/>
          </a:p>
        </p:txBody>
      </p:sp>
      <p:sp>
        <p:nvSpPr>
          <p:cNvPr id="3" name="Content Placeholder 2"/>
          <p:cNvSpPr>
            <a:spLocks noGrp="1"/>
          </p:cNvSpPr>
          <p:nvPr>
            <p:ph idx="1"/>
          </p:nvPr>
        </p:nvSpPr>
        <p:spPr>
          <a:xfrm>
            <a:off x="323528" y="1412776"/>
            <a:ext cx="8496944" cy="5040560"/>
          </a:xfrm>
        </p:spPr>
        <p:txBody>
          <a:bodyPr>
            <a:normAutofit fontScale="85000" lnSpcReduction="10000"/>
          </a:bodyPr>
          <a:lstStyle/>
          <a:p>
            <a:pPr marL="0" indent="0">
              <a:buNone/>
            </a:pPr>
            <a:r>
              <a:rPr lang="en-GB" dirty="0" smtClean="0"/>
              <a:t>If homozygous recessive (Pp):</a:t>
            </a:r>
          </a:p>
          <a:p>
            <a:r>
              <a:rPr lang="en-GB" dirty="0"/>
              <a:t>The offspring comprise </a:t>
            </a:r>
            <a:r>
              <a:rPr lang="en-GB" b="1" dirty="0"/>
              <a:t>equal numbers</a:t>
            </a:r>
            <a:r>
              <a:rPr lang="en-GB" dirty="0"/>
              <a:t> of </a:t>
            </a:r>
            <a:r>
              <a:rPr lang="en-GB" dirty="0" smtClean="0"/>
              <a:t>purple and white plants. If </a:t>
            </a:r>
            <a:r>
              <a:rPr lang="en-GB" dirty="0"/>
              <a:t>some of the plants </a:t>
            </a:r>
            <a:r>
              <a:rPr lang="en-GB" dirty="0" smtClean="0"/>
              <a:t>are white (pp), </a:t>
            </a:r>
            <a:r>
              <a:rPr lang="en-GB" dirty="0"/>
              <a:t>then the unknown genotype must be </a:t>
            </a:r>
            <a:r>
              <a:rPr lang="en-GB" b="1" dirty="0" smtClean="0"/>
              <a:t>Pp</a:t>
            </a:r>
            <a:r>
              <a:rPr lang="en-GB" dirty="0" smtClean="0"/>
              <a:t>.</a:t>
            </a:r>
          </a:p>
          <a:p>
            <a:pPr marL="0" indent="0">
              <a:buNone/>
            </a:pPr>
            <a:endParaRPr lang="en-GB" dirty="0" smtClean="0"/>
          </a:p>
          <a:p>
            <a:r>
              <a:rPr lang="en-GB" dirty="0" smtClean="0"/>
              <a:t>If </a:t>
            </a:r>
            <a:r>
              <a:rPr lang="en-GB" dirty="0"/>
              <a:t>all the offspring of the test cross were </a:t>
            </a:r>
            <a:r>
              <a:rPr lang="en-GB" dirty="0" smtClean="0"/>
              <a:t>purple, </a:t>
            </a:r>
            <a:r>
              <a:rPr lang="en-GB" dirty="0"/>
              <a:t>then no definite conclusions could be drawn, since both parental genotypes, </a:t>
            </a:r>
            <a:r>
              <a:rPr lang="en-GB" dirty="0" smtClean="0"/>
              <a:t>(PP </a:t>
            </a:r>
            <a:r>
              <a:rPr lang="en-GB" dirty="0"/>
              <a:t>and </a:t>
            </a:r>
            <a:r>
              <a:rPr lang="en-GB" dirty="0" smtClean="0"/>
              <a:t>Pp) </a:t>
            </a:r>
            <a:r>
              <a:rPr lang="en-GB" dirty="0"/>
              <a:t>are capable of producing such offspring. However, provided a large number of offspring are produced, the absence of </a:t>
            </a:r>
            <a:r>
              <a:rPr lang="en-GB" dirty="0" smtClean="0"/>
              <a:t>white flowers would </a:t>
            </a:r>
            <a:r>
              <a:rPr lang="en-GB" dirty="0"/>
              <a:t>strongly indicate that the unknown genotype was</a:t>
            </a:r>
            <a:r>
              <a:rPr lang="en-GB" b="1" dirty="0"/>
              <a:t> </a:t>
            </a:r>
            <a:r>
              <a:rPr lang="en-GB" b="1" dirty="0" smtClean="0"/>
              <a:t>PP (homozygous dominant)</a:t>
            </a:r>
            <a:r>
              <a:rPr lang="en-GB" dirty="0" smtClean="0"/>
              <a:t>. </a:t>
            </a:r>
            <a:endParaRPr lang="en-GB" dirty="0"/>
          </a:p>
        </p:txBody>
      </p:sp>
    </p:spTree>
    <p:extLst>
      <p:ext uri="{BB962C8B-B14F-4D97-AF65-F5344CB8AC3E}">
        <p14:creationId xmlns:p14="http://schemas.microsoft.com/office/powerpoint/2010/main" val="130430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Autofit/>
          </a:bodyPr>
          <a:lstStyle/>
          <a:p>
            <a:r>
              <a:rPr lang="en-GB" sz="3000" b="1" u="sng" dirty="0" smtClean="0"/>
              <a:t>Dihybrid inheritance (law of independent assortment)</a:t>
            </a:r>
            <a:endParaRPr lang="en-GB" sz="3000" b="1" u="sng" dirty="0"/>
          </a:p>
        </p:txBody>
      </p:sp>
      <p:sp>
        <p:nvSpPr>
          <p:cNvPr id="3" name="Content Placeholder 2"/>
          <p:cNvSpPr>
            <a:spLocks noGrp="1"/>
          </p:cNvSpPr>
          <p:nvPr>
            <p:ph idx="1"/>
          </p:nvPr>
        </p:nvSpPr>
        <p:spPr>
          <a:xfrm>
            <a:off x="251520" y="1484784"/>
            <a:ext cx="8496944" cy="5040560"/>
          </a:xfrm>
        </p:spPr>
        <p:txBody>
          <a:bodyPr>
            <a:normAutofit fontScale="77500" lnSpcReduction="20000"/>
          </a:bodyPr>
          <a:lstStyle/>
          <a:p>
            <a:r>
              <a:rPr lang="en-GB" dirty="0"/>
              <a:t>Dihybrid inheritance is the inheritance of two characteristics, each controlled by a different gene at a different locus. </a:t>
            </a:r>
            <a:endParaRPr lang="en-GB" dirty="0" smtClean="0"/>
          </a:p>
          <a:p>
            <a:r>
              <a:rPr lang="en-GB" dirty="0" smtClean="0"/>
              <a:t>In </a:t>
            </a:r>
            <a:r>
              <a:rPr lang="en-GB" dirty="0"/>
              <a:t>one experiment Mendel studied dihybrid inheritance by crossing plants from two pure-breeding strains: one tall with purple flowers, the other dwarf with white flowers. </a:t>
            </a:r>
            <a:endParaRPr lang="en-GB" dirty="0" smtClean="0"/>
          </a:p>
          <a:p>
            <a:r>
              <a:rPr lang="en-GB" dirty="0" smtClean="0"/>
              <a:t>All </a:t>
            </a:r>
            <a:r>
              <a:rPr lang="en-GB" dirty="0"/>
              <a:t>the offspring in the F</a:t>
            </a:r>
            <a:r>
              <a:rPr lang="en-GB" baseline="-25000" dirty="0"/>
              <a:t>1</a:t>
            </a:r>
            <a:r>
              <a:rPr lang="en-GB" dirty="0"/>
              <a:t> generation were tall with purple flowers, these being the dominant characteristics. The F</a:t>
            </a:r>
            <a:r>
              <a:rPr lang="en-GB" baseline="-25000" dirty="0"/>
              <a:t>1</a:t>
            </a:r>
            <a:r>
              <a:rPr lang="en-GB" dirty="0"/>
              <a:t> generation were self-crossed, producing the following phenotypes and ratios in the F</a:t>
            </a:r>
            <a:r>
              <a:rPr lang="en-GB" baseline="-25000" dirty="0"/>
              <a:t>2</a:t>
            </a:r>
            <a:r>
              <a:rPr lang="en-GB" dirty="0"/>
              <a:t> generation</a:t>
            </a:r>
            <a:r>
              <a:rPr lang="en-GB" dirty="0" smtClean="0"/>
              <a:t>:</a:t>
            </a:r>
          </a:p>
          <a:p>
            <a:pPr marL="0" indent="0">
              <a:buNone/>
            </a:pPr>
            <a:endParaRPr lang="en-GB" dirty="0"/>
          </a:p>
          <a:p>
            <a:pPr marL="0" lvl="0" indent="0">
              <a:buNone/>
            </a:pPr>
            <a:r>
              <a:rPr lang="en-GB" b="1" dirty="0"/>
              <a:t>9 tall purple-flowered</a:t>
            </a:r>
            <a:endParaRPr lang="en-GB" dirty="0"/>
          </a:p>
          <a:p>
            <a:pPr marL="0" lvl="0" indent="0">
              <a:buNone/>
            </a:pPr>
            <a:r>
              <a:rPr lang="en-GB" b="1" dirty="0"/>
              <a:t>3 tall white flowered</a:t>
            </a:r>
            <a:endParaRPr lang="en-GB" dirty="0"/>
          </a:p>
          <a:p>
            <a:pPr marL="0" lvl="0" indent="0">
              <a:buNone/>
            </a:pPr>
            <a:r>
              <a:rPr lang="en-GB" b="1" dirty="0"/>
              <a:t>3 dwarf purple flowered</a:t>
            </a:r>
            <a:endParaRPr lang="en-GB" dirty="0"/>
          </a:p>
          <a:p>
            <a:pPr marL="0" lvl="0" indent="0">
              <a:buNone/>
            </a:pPr>
            <a:r>
              <a:rPr lang="en-GB" b="1" dirty="0"/>
              <a:t>1 dwarf white flowered</a:t>
            </a:r>
            <a:endParaRPr lang="en-GB" dirty="0"/>
          </a:p>
        </p:txBody>
      </p:sp>
    </p:spTree>
    <p:extLst>
      <p:ext uri="{BB962C8B-B14F-4D97-AF65-F5344CB8AC3E}">
        <p14:creationId xmlns:p14="http://schemas.microsoft.com/office/powerpoint/2010/main" val="215266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792088"/>
          </a:xfrm>
        </p:spPr>
        <p:txBody>
          <a:bodyPr>
            <a:normAutofit/>
          </a:bodyPr>
          <a:lstStyle/>
          <a:p>
            <a:r>
              <a:rPr lang="en-GB" b="1" u="sng" dirty="0" smtClean="0"/>
              <a:t>Genetic terms</a:t>
            </a:r>
            <a:endParaRPr lang="en-GB" b="1" u="sng" dirty="0"/>
          </a:p>
        </p:txBody>
      </p:sp>
      <p:sp>
        <p:nvSpPr>
          <p:cNvPr id="3" name="Content Placeholder 2"/>
          <p:cNvSpPr>
            <a:spLocks noGrp="1"/>
          </p:cNvSpPr>
          <p:nvPr>
            <p:ph idx="1"/>
          </p:nvPr>
        </p:nvSpPr>
        <p:spPr>
          <a:xfrm>
            <a:off x="323528" y="1196752"/>
            <a:ext cx="5112568" cy="5328592"/>
          </a:xfrm>
        </p:spPr>
        <p:txBody>
          <a:bodyPr>
            <a:normAutofit fontScale="92500"/>
          </a:bodyPr>
          <a:lstStyle/>
          <a:p>
            <a:r>
              <a:rPr lang="en-GB" dirty="0"/>
              <a:t>Genetics and heredity is a study of the means by which DNA is transmitted from generation to generation. </a:t>
            </a:r>
            <a:endParaRPr lang="en-GB" dirty="0" smtClean="0"/>
          </a:p>
          <a:p>
            <a:r>
              <a:rPr lang="en-GB" dirty="0" smtClean="0"/>
              <a:t>Observation </a:t>
            </a:r>
            <a:r>
              <a:rPr lang="en-GB" dirty="0"/>
              <a:t>of individuals of the same species shows them to be recognisably similar. This is </a:t>
            </a:r>
            <a:r>
              <a:rPr lang="en-GB" b="1" dirty="0"/>
              <a:t>heredity</a:t>
            </a:r>
            <a:r>
              <a:rPr lang="en-GB" dirty="0"/>
              <a:t>. </a:t>
            </a:r>
            <a:endParaRPr lang="en-GB" dirty="0" smtClean="0"/>
          </a:p>
          <a:p>
            <a:r>
              <a:rPr lang="en-GB" dirty="0" smtClean="0"/>
              <a:t>Closer </a:t>
            </a:r>
            <a:r>
              <a:rPr lang="en-GB" dirty="0"/>
              <a:t>inspection reveals minor differences. This is </a:t>
            </a:r>
            <a:r>
              <a:rPr lang="en-GB" b="1" dirty="0"/>
              <a:t>variation</a:t>
            </a:r>
            <a:r>
              <a:rPr lang="en-GB" dirty="0"/>
              <a:t>. </a:t>
            </a:r>
          </a:p>
          <a:p>
            <a:endParaRPr lang="en-GB" dirty="0"/>
          </a:p>
        </p:txBody>
      </p:sp>
      <p:pic>
        <p:nvPicPr>
          <p:cNvPr id="2050" name="Picture 2" descr="http://cdn2.arkive.org/media/CC/CCF9EC5C-CE48-46F4-95B6-AD4AEA40B927/Presentation.Large/Harlequin-ladybirds-showing-variation-in-the-specie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5576" y="4221088"/>
            <a:ext cx="2974779" cy="193131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9" y="1338046"/>
            <a:ext cx="1728192" cy="2400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649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GB" b="1" u="sng" dirty="0" smtClean="0"/>
              <a:t>F1 results</a:t>
            </a:r>
            <a:endParaRPr lang="en-GB" b="1" u="sng" dirty="0"/>
          </a:p>
        </p:txBody>
      </p:sp>
      <p:pic>
        <p:nvPicPr>
          <p:cNvPr id="3076" name="Picture 4" descr="http://image.slidesharecdn.com/geneticspatternsofinheritance-140803080637-phpapp02/95/genetics-patterns-of-inheritance-24-638.jpg?cb=1420713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268760"/>
            <a:ext cx="6894876" cy="5176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0646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GB" b="1" u="sng" dirty="0" smtClean="0"/>
              <a:t>F2 results</a:t>
            </a:r>
            <a:endParaRPr lang="en-GB" b="1" u="sng" dirty="0"/>
          </a:p>
        </p:txBody>
      </p:sp>
      <p:pic>
        <p:nvPicPr>
          <p:cNvPr id="4098" name="Picture 2" descr="http://www.leavingcertbiology.net/uploads/3/0/2/5/3025587/5116710.jpg?3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1623667"/>
            <a:ext cx="5839100" cy="42232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5199" y="1412776"/>
            <a:ext cx="2664296" cy="5262979"/>
          </a:xfrm>
          <a:prstGeom prst="rect">
            <a:avLst/>
          </a:prstGeom>
          <a:noFill/>
        </p:spPr>
        <p:txBody>
          <a:bodyPr wrap="square" rtlCol="0">
            <a:spAutoFit/>
          </a:bodyPr>
          <a:lstStyle/>
          <a:p>
            <a:pPr lvl="0"/>
            <a:r>
              <a:rPr lang="en-GB" sz="2800" b="1" dirty="0" smtClean="0"/>
              <a:t>Results:</a:t>
            </a:r>
          </a:p>
          <a:p>
            <a:pPr lvl="0"/>
            <a:endParaRPr lang="en-GB" sz="2800" b="1" dirty="0" smtClean="0"/>
          </a:p>
          <a:p>
            <a:pPr marL="457200" lvl="0" indent="-457200">
              <a:buFont typeface="Arial" panose="020B0604020202020204" pitchFamily="34" charset="0"/>
              <a:buChar char="•"/>
            </a:pPr>
            <a:r>
              <a:rPr lang="en-GB" sz="2800" b="1" dirty="0" smtClean="0"/>
              <a:t>9 </a:t>
            </a:r>
            <a:r>
              <a:rPr lang="en-GB" sz="2800" b="1" dirty="0"/>
              <a:t>tall </a:t>
            </a:r>
            <a:r>
              <a:rPr lang="en-GB" sz="2800" b="1" dirty="0" smtClean="0"/>
              <a:t>purple-flowered</a:t>
            </a:r>
            <a:endParaRPr lang="en-GB" sz="2800" dirty="0"/>
          </a:p>
          <a:p>
            <a:pPr marL="457200" lvl="0" indent="-457200">
              <a:buFont typeface="Arial" panose="020B0604020202020204" pitchFamily="34" charset="0"/>
              <a:buChar char="•"/>
            </a:pPr>
            <a:r>
              <a:rPr lang="en-GB" sz="2800" b="1" dirty="0" smtClean="0"/>
              <a:t>3 </a:t>
            </a:r>
            <a:r>
              <a:rPr lang="en-GB" sz="2800" b="1" dirty="0"/>
              <a:t>tall white </a:t>
            </a:r>
            <a:r>
              <a:rPr lang="en-GB" sz="2800" b="1" dirty="0" smtClean="0"/>
              <a:t>flowered</a:t>
            </a:r>
            <a:endParaRPr lang="en-GB" sz="2800" dirty="0"/>
          </a:p>
          <a:p>
            <a:pPr marL="457200" lvl="0" indent="-457200">
              <a:buFont typeface="Arial" panose="020B0604020202020204" pitchFamily="34" charset="0"/>
              <a:buChar char="•"/>
            </a:pPr>
            <a:r>
              <a:rPr lang="en-GB" sz="2800" b="1" dirty="0" smtClean="0"/>
              <a:t>3 </a:t>
            </a:r>
            <a:r>
              <a:rPr lang="en-GB" sz="2800" b="1" dirty="0"/>
              <a:t>dwarf purple </a:t>
            </a:r>
            <a:r>
              <a:rPr lang="en-GB" sz="2800" b="1" dirty="0" smtClean="0"/>
              <a:t>flowered</a:t>
            </a:r>
            <a:endParaRPr lang="en-GB" sz="2800" dirty="0"/>
          </a:p>
          <a:p>
            <a:pPr marL="457200" lvl="0" indent="-457200">
              <a:buFont typeface="Arial" panose="020B0604020202020204" pitchFamily="34" charset="0"/>
              <a:buChar char="•"/>
            </a:pPr>
            <a:r>
              <a:rPr lang="en-GB" sz="2800" b="1" dirty="0" smtClean="0"/>
              <a:t>1 </a:t>
            </a:r>
            <a:r>
              <a:rPr lang="en-GB" sz="2800" b="1" dirty="0"/>
              <a:t>dwarf white flowered</a:t>
            </a:r>
            <a:endParaRPr lang="en-GB" sz="2800" dirty="0"/>
          </a:p>
        </p:txBody>
      </p:sp>
    </p:spTree>
    <p:extLst>
      <p:ext uri="{BB962C8B-B14F-4D97-AF65-F5344CB8AC3E}">
        <p14:creationId xmlns:p14="http://schemas.microsoft.com/office/powerpoint/2010/main" val="37735254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GB" b="1" u="sng" dirty="0" smtClean="0"/>
              <a:t>Mendel’s conclusions</a:t>
            </a:r>
            <a:endParaRPr lang="en-GB" b="1" u="sng" dirty="0"/>
          </a:p>
        </p:txBody>
      </p:sp>
      <p:sp>
        <p:nvSpPr>
          <p:cNvPr id="3" name="Content Placeholder 2"/>
          <p:cNvSpPr>
            <a:spLocks noGrp="1"/>
          </p:cNvSpPr>
          <p:nvPr>
            <p:ph idx="1"/>
          </p:nvPr>
        </p:nvSpPr>
        <p:spPr>
          <a:xfrm>
            <a:off x="323528" y="1340768"/>
            <a:ext cx="8496944" cy="5112568"/>
          </a:xfrm>
        </p:spPr>
        <p:txBody>
          <a:bodyPr>
            <a:normAutofit fontScale="85000" lnSpcReduction="20000"/>
          </a:bodyPr>
          <a:lstStyle/>
          <a:p>
            <a:r>
              <a:rPr lang="en-GB" dirty="0"/>
              <a:t>He concluded from these results that the two pairs of characteristics behave quite independently of each other. This led him to formulate his </a:t>
            </a:r>
            <a:r>
              <a:rPr lang="en-GB" b="1" dirty="0"/>
              <a:t>second law of inheritance, the Law of Independent Assortment</a:t>
            </a:r>
            <a:r>
              <a:rPr lang="en-GB" dirty="0"/>
              <a:t>, which states that:</a:t>
            </a:r>
          </a:p>
          <a:p>
            <a:pPr marL="0" indent="0">
              <a:buNone/>
            </a:pPr>
            <a:endParaRPr lang="en-GB" b="1" dirty="0" smtClean="0"/>
          </a:p>
          <a:p>
            <a:pPr marL="0" indent="0" algn="ctr">
              <a:buNone/>
            </a:pPr>
            <a:r>
              <a:rPr lang="en-GB" b="1" dirty="0" smtClean="0"/>
              <a:t>‘</a:t>
            </a:r>
            <a:r>
              <a:rPr lang="en-GB" b="1" dirty="0"/>
              <a:t>Either one of a pair of contrasted characters may combine with either of another pair</a:t>
            </a:r>
            <a:r>
              <a:rPr lang="en-GB" b="1" dirty="0" smtClean="0"/>
              <a:t>’</a:t>
            </a:r>
          </a:p>
          <a:p>
            <a:pPr marL="0" indent="0">
              <a:buNone/>
            </a:pPr>
            <a:endParaRPr lang="en-GB" dirty="0"/>
          </a:p>
          <a:p>
            <a:r>
              <a:rPr lang="en-GB" dirty="0"/>
              <a:t>With our current knowledge of genetics the law could now be rewritten as:</a:t>
            </a:r>
          </a:p>
          <a:p>
            <a:pPr marL="0" indent="0">
              <a:buNone/>
            </a:pPr>
            <a:endParaRPr lang="en-GB" b="1" dirty="0" smtClean="0"/>
          </a:p>
          <a:p>
            <a:pPr marL="0" indent="0" algn="ctr">
              <a:buNone/>
            </a:pPr>
            <a:r>
              <a:rPr lang="en-GB" b="1" dirty="0" smtClean="0"/>
              <a:t>‘</a:t>
            </a:r>
            <a:r>
              <a:rPr lang="en-GB" b="1" dirty="0"/>
              <a:t>Either one of an allelic pair may combine randomly with either of another pair’</a:t>
            </a:r>
            <a:endParaRPr lang="en-GB" dirty="0"/>
          </a:p>
          <a:p>
            <a:endParaRPr lang="en-GB" dirty="0"/>
          </a:p>
        </p:txBody>
      </p:sp>
    </p:spTree>
    <p:extLst>
      <p:ext uri="{BB962C8B-B14F-4D97-AF65-F5344CB8AC3E}">
        <p14:creationId xmlns:p14="http://schemas.microsoft.com/office/powerpoint/2010/main" val="201752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Chi-squared (Χ</a:t>
            </a:r>
            <a:r>
              <a:rPr lang="en-GB" b="1" u="sng" baseline="30000" dirty="0"/>
              <a:t>2</a:t>
            </a:r>
            <a:r>
              <a:rPr lang="en-GB" b="1" u="sng" dirty="0"/>
              <a:t>) test</a:t>
            </a:r>
            <a:endParaRPr lang="en-GB" dirty="0"/>
          </a:p>
        </p:txBody>
      </p:sp>
      <p:sp>
        <p:nvSpPr>
          <p:cNvPr id="3" name="Content Placeholder 2"/>
          <p:cNvSpPr>
            <a:spLocks noGrp="1"/>
          </p:cNvSpPr>
          <p:nvPr>
            <p:ph idx="1"/>
          </p:nvPr>
        </p:nvSpPr>
        <p:spPr/>
        <p:txBody>
          <a:bodyPr>
            <a:normAutofit lnSpcReduction="10000"/>
          </a:bodyPr>
          <a:lstStyle/>
          <a:p>
            <a:r>
              <a:rPr lang="en-GB" dirty="0" smtClean="0"/>
              <a:t>When performing the monohybrid cross Mendel’s </a:t>
            </a:r>
            <a:r>
              <a:rPr lang="en-GB" dirty="0"/>
              <a:t>actual results gave a ratio of 2.96:1, a very good approximation to the 3:1 ratio which the theory suggests should be achieved. Any discrepancy is due to statistical </a:t>
            </a:r>
            <a:r>
              <a:rPr lang="en-GB" dirty="0" smtClean="0"/>
              <a:t>error.</a:t>
            </a:r>
          </a:p>
          <a:p>
            <a:r>
              <a:rPr lang="en-GB" dirty="0"/>
              <a:t>Whether the variation from an expected ratio is the result of statistical chance or not can be tested for mathematically using the </a:t>
            </a:r>
            <a:r>
              <a:rPr lang="en-GB" b="1" dirty="0"/>
              <a:t>chi-squared test</a:t>
            </a:r>
            <a:r>
              <a:rPr lang="en-GB" dirty="0" smtClean="0"/>
              <a:t>.</a:t>
            </a:r>
          </a:p>
        </p:txBody>
      </p:sp>
    </p:spTree>
    <p:extLst>
      <p:ext uri="{BB962C8B-B14F-4D97-AF65-F5344CB8AC3E}">
        <p14:creationId xmlns:p14="http://schemas.microsoft.com/office/powerpoint/2010/main" val="171576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b="1" u="sng" dirty="0"/>
              <a:t>Chi-squared (Χ</a:t>
            </a:r>
            <a:r>
              <a:rPr lang="en-GB" b="1" u="sng" baseline="30000" dirty="0"/>
              <a:t>2</a:t>
            </a:r>
            <a:r>
              <a:rPr lang="en-GB" b="1" u="sng" dirty="0"/>
              <a:t>) test</a:t>
            </a:r>
            <a:endParaRPr lang="en-GB" dirty="0"/>
          </a:p>
        </p:txBody>
      </p:sp>
      <p:sp>
        <p:nvSpPr>
          <p:cNvPr id="3" name="Content Placeholder 2"/>
          <p:cNvSpPr>
            <a:spLocks noGrp="1"/>
          </p:cNvSpPr>
          <p:nvPr>
            <p:ph idx="1"/>
          </p:nvPr>
        </p:nvSpPr>
        <p:spPr>
          <a:xfrm>
            <a:off x="457200" y="1340768"/>
            <a:ext cx="8229600" cy="5184576"/>
          </a:xfrm>
        </p:spPr>
        <p:txBody>
          <a:bodyPr>
            <a:normAutofit/>
          </a:bodyPr>
          <a:lstStyle/>
          <a:p>
            <a:r>
              <a:rPr lang="en-GB" dirty="0"/>
              <a:t>To calculate this value the following equation is used:</a:t>
            </a:r>
          </a:p>
          <a:p>
            <a:pPr marL="0" indent="0">
              <a:buNone/>
            </a:pPr>
            <a:endParaRPr lang="en-GB" dirty="0" smtClean="0"/>
          </a:p>
          <a:p>
            <a:pPr marL="0" indent="0">
              <a:buNone/>
            </a:pPr>
            <a:endParaRPr lang="en-GB" dirty="0"/>
          </a:p>
          <a:p>
            <a:pPr marL="0" indent="0">
              <a:buNone/>
            </a:pPr>
            <a:r>
              <a:rPr lang="en-GB" dirty="0" smtClean="0"/>
              <a:t>Where:</a:t>
            </a:r>
          </a:p>
          <a:p>
            <a:pPr marL="0" indent="0">
              <a:buNone/>
            </a:pPr>
            <a:r>
              <a:rPr lang="en-GB" dirty="0" smtClean="0"/>
              <a:t> </a:t>
            </a:r>
            <a:r>
              <a:rPr lang="en-GB" dirty="0"/>
              <a:t>Σ = the sum of</a:t>
            </a:r>
          </a:p>
          <a:p>
            <a:pPr marL="0" indent="0">
              <a:buNone/>
            </a:pPr>
            <a:r>
              <a:rPr lang="en-GB" dirty="0" smtClean="0"/>
              <a:t>(</a:t>
            </a:r>
            <a:r>
              <a:rPr lang="en-GB" dirty="0"/>
              <a:t>o – e) = difference between observed and expected </a:t>
            </a:r>
            <a:r>
              <a:rPr lang="en-GB" dirty="0" smtClean="0"/>
              <a:t>results</a:t>
            </a:r>
          </a:p>
          <a:p>
            <a:pPr marL="0" indent="0">
              <a:buNone/>
            </a:pPr>
            <a:r>
              <a:rPr lang="en-GB" dirty="0" smtClean="0"/>
              <a:t>x </a:t>
            </a:r>
            <a:r>
              <a:rPr lang="en-GB" dirty="0"/>
              <a:t>= the expected result</a:t>
            </a:r>
          </a:p>
          <a:p>
            <a:pPr marL="0" indent="0">
              <a:buNone/>
            </a:pP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2636911"/>
            <a:ext cx="2520280" cy="1101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70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anim calcmode="lin" valueType="num">
                                      <p:cBhvr additive="base">
                                        <p:cTn id="13" dur="500" fill="hold"/>
                                        <p:tgtEl>
                                          <p:spTgt spid="5122"/>
                                        </p:tgtEl>
                                        <p:attrNameLst>
                                          <p:attrName>ppt_x</p:attrName>
                                        </p:attrNameLst>
                                      </p:cBhvr>
                                      <p:tavLst>
                                        <p:tav tm="0">
                                          <p:val>
                                            <p:strVal val="#ppt_x"/>
                                          </p:val>
                                        </p:tav>
                                        <p:tav tm="100000">
                                          <p:val>
                                            <p:strVal val="#ppt_x"/>
                                          </p:val>
                                        </p:tav>
                                      </p:tavLst>
                                    </p:anim>
                                    <p:anim calcmode="lin" valueType="num">
                                      <p:cBhvr additive="base">
                                        <p:cTn id="14"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b="1" u="sng" dirty="0"/>
              <a:t>Chi-squared (Χ</a:t>
            </a:r>
            <a:r>
              <a:rPr lang="en-GB" b="1" u="sng" baseline="30000" dirty="0"/>
              <a:t>2</a:t>
            </a:r>
            <a:r>
              <a:rPr lang="en-GB" b="1" u="sng" dirty="0"/>
              <a:t>) test</a:t>
            </a:r>
            <a:endParaRPr lang="en-GB" dirty="0"/>
          </a:p>
        </p:txBody>
      </p:sp>
      <p:sp>
        <p:nvSpPr>
          <p:cNvPr id="3" name="Content Placeholder 2"/>
          <p:cNvSpPr>
            <a:spLocks noGrp="1"/>
          </p:cNvSpPr>
          <p:nvPr>
            <p:ph idx="1"/>
          </p:nvPr>
        </p:nvSpPr>
        <p:spPr>
          <a:xfrm>
            <a:off x="457200" y="1340768"/>
            <a:ext cx="8229600" cy="4785395"/>
          </a:xfrm>
        </p:spPr>
        <p:txBody>
          <a:bodyPr>
            <a:normAutofit fontScale="85000" lnSpcReduction="20000"/>
          </a:bodyPr>
          <a:lstStyle/>
          <a:p>
            <a:r>
              <a:rPr lang="en-GB" dirty="0"/>
              <a:t>Using </a:t>
            </a:r>
            <a:r>
              <a:rPr lang="en-GB" dirty="0" smtClean="0"/>
              <a:t>an </a:t>
            </a:r>
            <a:r>
              <a:rPr lang="en-GB" dirty="0"/>
              <a:t>example of the coin tossed 100 times, we can calculate the chi-squared value. We must first calculate the deviation from the expected number of times the coin should land heads:</a:t>
            </a:r>
          </a:p>
          <a:p>
            <a:r>
              <a:rPr lang="en-GB" b="1" dirty="0"/>
              <a:t>Expected number of heads in 100 tosses of the coin (x) = 50</a:t>
            </a:r>
            <a:endParaRPr lang="en-GB" dirty="0"/>
          </a:p>
          <a:p>
            <a:r>
              <a:rPr lang="en-GB" b="1" dirty="0"/>
              <a:t>Actual number of heads in 100 tosses of the coin           = 55</a:t>
            </a:r>
            <a:endParaRPr lang="en-GB" dirty="0"/>
          </a:p>
          <a:p>
            <a:r>
              <a:rPr lang="en-GB" b="1" dirty="0"/>
              <a:t>Deviation (o - e)                                                                    = 5</a:t>
            </a:r>
            <a:endParaRPr lang="en-GB" dirty="0"/>
          </a:p>
          <a:p>
            <a:pPr marL="0" indent="0">
              <a:buNone/>
            </a:pPr>
            <a:r>
              <a:rPr lang="en-GB" dirty="0"/>
              <a:t> </a:t>
            </a:r>
          </a:p>
          <a:p>
            <a:r>
              <a:rPr lang="en-GB" b="1" dirty="0"/>
              <a:t>Χ</a:t>
            </a:r>
            <a:r>
              <a:rPr lang="en-GB" b="1" baseline="30000" dirty="0"/>
              <a:t>2</a:t>
            </a:r>
            <a:r>
              <a:rPr lang="en-GB" b="1" dirty="0"/>
              <a:t> = 5</a:t>
            </a:r>
            <a:r>
              <a:rPr lang="en-GB" b="1" baseline="30000" dirty="0"/>
              <a:t>2</a:t>
            </a:r>
            <a:r>
              <a:rPr lang="en-GB" b="1" dirty="0"/>
              <a:t>/50 = 0.5</a:t>
            </a:r>
            <a:endParaRPr lang="en-GB" dirty="0"/>
          </a:p>
          <a:p>
            <a:endParaRPr lang="en-GB" dirty="0"/>
          </a:p>
        </p:txBody>
      </p:sp>
    </p:spTree>
    <p:extLst>
      <p:ext uri="{BB962C8B-B14F-4D97-AF65-F5344CB8AC3E}">
        <p14:creationId xmlns:p14="http://schemas.microsoft.com/office/powerpoint/2010/main" val="241178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b="1" u="sng" dirty="0"/>
              <a:t>Chi-squared (Χ</a:t>
            </a:r>
            <a:r>
              <a:rPr lang="en-GB" b="1" u="sng" baseline="30000" dirty="0"/>
              <a:t>2</a:t>
            </a:r>
            <a:r>
              <a:rPr lang="en-GB" b="1" u="sng" dirty="0"/>
              <a:t>) test</a:t>
            </a:r>
            <a:endParaRPr lang="en-GB" dirty="0"/>
          </a:p>
        </p:txBody>
      </p:sp>
      <p:sp>
        <p:nvSpPr>
          <p:cNvPr id="3" name="Content Placeholder 2"/>
          <p:cNvSpPr>
            <a:spLocks noGrp="1"/>
          </p:cNvSpPr>
          <p:nvPr>
            <p:ph idx="1"/>
          </p:nvPr>
        </p:nvSpPr>
        <p:spPr>
          <a:xfrm>
            <a:off x="457200" y="1340768"/>
            <a:ext cx="8229600" cy="4785395"/>
          </a:xfrm>
        </p:spPr>
        <p:txBody>
          <a:bodyPr>
            <a:normAutofit fontScale="92500" lnSpcReduction="10000"/>
          </a:bodyPr>
          <a:lstStyle/>
          <a:p>
            <a:r>
              <a:rPr lang="en-GB" dirty="0"/>
              <a:t>We can then make the same calculation for the coin landing tails</a:t>
            </a:r>
            <a:r>
              <a:rPr lang="en-GB" dirty="0" smtClean="0"/>
              <a:t>:</a:t>
            </a:r>
            <a:endParaRPr lang="en-GB" b="1" dirty="0" smtClean="0"/>
          </a:p>
          <a:p>
            <a:r>
              <a:rPr lang="en-GB" b="1" dirty="0" smtClean="0"/>
              <a:t>Expected </a:t>
            </a:r>
            <a:r>
              <a:rPr lang="en-GB" b="1" dirty="0"/>
              <a:t>number of </a:t>
            </a:r>
            <a:r>
              <a:rPr lang="en-GB" b="1" dirty="0" smtClean="0"/>
              <a:t>tails </a:t>
            </a:r>
            <a:r>
              <a:rPr lang="en-GB" b="1" dirty="0"/>
              <a:t>in 100 tosses of the coin (x) = 50</a:t>
            </a:r>
            <a:endParaRPr lang="en-GB" dirty="0"/>
          </a:p>
          <a:p>
            <a:r>
              <a:rPr lang="en-GB" b="1" dirty="0"/>
              <a:t>Actual number of </a:t>
            </a:r>
            <a:r>
              <a:rPr lang="en-GB" b="1" dirty="0" smtClean="0"/>
              <a:t>tails </a:t>
            </a:r>
            <a:r>
              <a:rPr lang="en-GB" b="1" dirty="0"/>
              <a:t>in 100 tosses of the coin           </a:t>
            </a:r>
            <a:endParaRPr lang="en-GB" b="1" dirty="0" smtClean="0"/>
          </a:p>
          <a:p>
            <a:pPr marL="0" indent="0">
              <a:buNone/>
            </a:pPr>
            <a:r>
              <a:rPr lang="en-GB" b="1" dirty="0"/>
              <a:t> </a:t>
            </a:r>
            <a:r>
              <a:rPr lang="en-GB" b="1" dirty="0" smtClean="0"/>
              <a:t>    = </a:t>
            </a:r>
            <a:r>
              <a:rPr lang="en-GB" b="1" dirty="0"/>
              <a:t>55</a:t>
            </a:r>
            <a:endParaRPr lang="en-GB" dirty="0"/>
          </a:p>
          <a:p>
            <a:r>
              <a:rPr lang="en-GB" b="1" dirty="0"/>
              <a:t>Deviation (o - e)                                                                    = 5</a:t>
            </a:r>
            <a:endParaRPr lang="en-GB" dirty="0"/>
          </a:p>
          <a:p>
            <a:pPr marL="0" indent="0">
              <a:buNone/>
            </a:pPr>
            <a:r>
              <a:rPr lang="en-GB" dirty="0"/>
              <a:t> </a:t>
            </a:r>
          </a:p>
          <a:p>
            <a:r>
              <a:rPr lang="en-GB" b="1" dirty="0"/>
              <a:t>Χ</a:t>
            </a:r>
            <a:r>
              <a:rPr lang="en-GB" b="1" baseline="30000" dirty="0"/>
              <a:t>2</a:t>
            </a:r>
            <a:r>
              <a:rPr lang="en-GB" b="1" dirty="0"/>
              <a:t> = 5</a:t>
            </a:r>
            <a:r>
              <a:rPr lang="en-GB" b="1" baseline="30000" dirty="0"/>
              <a:t>2</a:t>
            </a:r>
            <a:r>
              <a:rPr lang="en-GB" b="1" dirty="0"/>
              <a:t>/50 = 0.5</a:t>
            </a:r>
            <a:endParaRPr lang="en-GB" dirty="0"/>
          </a:p>
          <a:p>
            <a:endParaRPr lang="en-GB" dirty="0"/>
          </a:p>
        </p:txBody>
      </p:sp>
    </p:spTree>
    <p:extLst>
      <p:ext uri="{BB962C8B-B14F-4D97-AF65-F5344CB8AC3E}">
        <p14:creationId xmlns:p14="http://schemas.microsoft.com/office/powerpoint/2010/main" val="61160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b="1" u="sng" dirty="0"/>
              <a:t>Chi-squared (Χ</a:t>
            </a:r>
            <a:r>
              <a:rPr lang="en-GB" b="1" u="sng" baseline="30000" dirty="0"/>
              <a:t>2</a:t>
            </a:r>
            <a:r>
              <a:rPr lang="en-GB" b="1" u="sng" dirty="0"/>
              <a:t>) test</a:t>
            </a:r>
            <a:endParaRPr lang="en-GB" dirty="0"/>
          </a:p>
        </p:txBody>
      </p:sp>
      <p:sp>
        <p:nvSpPr>
          <p:cNvPr id="3" name="Content Placeholder 2"/>
          <p:cNvSpPr>
            <a:spLocks noGrp="1"/>
          </p:cNvSpPr>
          <p:nvPr>
            <p:ph idx="1"/>
          </p:nvPr>
        </p:nvSpPr>
        <p:spPr>
          <a:xfrm>
            <a:off x="457200" y="1340768"/>
            <a:ext cx="8229600" cy="4785395"/>
          </a:xfrm>
        </p:spPr>
        <p:txBody>
          <a:bodyPr>
            <a:normAutofit/>
          </a:bodyPr>
          <a:lstStyle/>
          <a:p>
            <a:pPr marL="0" indent="0">
              <a:buNone/>
            </a:pPr>
            <a:r>
              <a:rPr lang="en-GB" dirty="0"/>
              <a:t>Therefore:</a:t>
            </a:r>
          </a:p>
          <a:p>
            <a:r>
              <a:rPr lang="en-GB" dirty="0"/>
              <a:t>The chi-squared value can now be calculated by adding these values:</a:t>
            </a:r>
          </a:p>
          <a:p>
            <a:pPr marL="0" indent="0" algn="ctr">
              <a:buNone/>
            </a:pPr>
            <a:r>
              <a:rPr lang="en-GB" b="1" dirty="0" smtClean="0"/>
              <a:t>Χ</a:t>
            </a:r>
            <a:r>
              <a:rPr lang="en-GB" b="1" baseline="30000" dirty="0" smtClean="0"/>
              <a:t>2</a:t>
            </a:r>
            <a:r>
              <a:rPr lang="en-GB" b="1" dirty="0" smtClean="0"/>
              <a:t> </a:t>
            </a:r>
            <a:r>
              <a:rPr lang="en-GB" b="1" dirty="0"/>
              <a:t>= 0.5 + 0.5 = </a:t>
            </a:r>
            <a:r>
              <a:rPr lang="en-GB" b="1" dirty="0" smtClean="0"/>
              <a:t>1.0</a:t>
            </a:r>
          </a:p>
          <a:p>
            <a:pPr marL="0" indent="0">
              <a:buNone/>
            </a:pPr>
            <a:endParaRPr lang="en-GB" dirty="0"/>
          </a:p>
          <a:p>
            <a:r>
              <a:rPr lang="en-GB" dirty="0"/>
              <a:t>To find out whether this value is significant or not we need to use a chi-squared </a:t>
            </a:r>
            <a:r>
              <a:rPr lang="en-GB" dirty="0" smtClean="0"/>
              <a:t>table.</a:t>
            </a:r>
            <a:endParaRPr lang="en-GB" b="1" dirty="0"/>
          </a:p>
        </p:txBody>
      </p:sp>
    </p:spTree>
    <p:extLst>
      <p:ext uri="{BB962C8B-B14F-4D97-AF65-F5344CB8AC3E}">
        <p14:creationId xmlns:p14="http://schemas.microsoft.com/office/powerpoint/2010/main" val="415606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Chi-squared (Χ</a:t>
            </a:r>
            <a:r>
              <a:rPr lang="en-GB" b="1" u="sng" baseline="30000" dirty="0"/>
              <a:t>2</a:t>
            </a:r>
            <a:r>
              <a:rPr lang="en-GB" b="1" u="sng" dirty="0"/>
              <a:t>) test</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4066463443"/>
              </p:ext>
            </p:extLst>
          </p:nvPr>
        </p:nvGraphicFramePr>
        <p:xfrm>
          <a:off x="323527" y="1700808"/>
          <a:ext cx="8568953" cy="4701358"/>
        </p:xfrm>
        <a:graphic>
          <a:graphicData uri="http://schemas.openxmlformats.org/drawingml/2006/table">
            <a:tbl>
              <a:tblPr firstRow="1" firstCol="1" bandRow="1"/>
              <a:tblGrid>
                <a:gridCol w="936105"/>
                <a:gridCol w="936104"/>
                <a:gridCol w="697983"/>
                <a:gridCol w="856731"/>
                <a:gridCol w="856731"/>
                <a:gridCol w="856731"/>
                <a:gridCol w="856731"/>
                <a:gridCol w="856731"/>
                <a:gridCol w="857553"/>
                <a:gridCol w="857553"/>
              </a:tblGrid>
              <a:tr h="1237228">
                <a:tc>
                  <a:txBody>
                    <a:bodyPr/>
                    <a:lstStyle/>
                    <a:p>
                      <a:pPr algn="ctr">
                        <a:lnSpc>
                          <a:spcPct val="115000"/>
                        </a:lnSpc>
                        <a:spcAft>
                          <a:spcPts val="1000"/>
                        </a:spcAft>
                      </a:pPr>
                      <a:r>
                        <a:rPr lang="en-GB" sz="1600" dirty="0">
                          <a:effectLst/>
                          <a:latin typeface="Arial"/>
                          <a:ea typeface="Calibri"/>
                        </a:rPr>
                        <a:t>Degrees of freedom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600" dirty="0">
                          <a:effectLst/>
                          <a:latin typeface="Arial"/>
                          <a:ea typeface="Calibri"/>
                        </a:rPr>
                        <a:t>Number of classes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ctr">
                        <a:lnSpc>
                          <a:spcPct val="115000"/>
                        </a:lnSpc>
                        <a:spcAft>
                          <a:spcPts val="1000"/>
                        </a:spcAft>
                      </a:pPr>
                      <a:r>
                        <a:rPr lang="en-GB" sz="2000">
                          <a:effectLst/>
                          <a:latin typeface="Times New Roman"/>
                          <a:ea typeface="Calibri"/>
                        </a:rPr>
                        <a:t>Χ</a:t>
                      </a:r>
                      <a:r>
                        <a:rPr lang="en-GB" sz="2000" baseline="30000">
                          <a:effectLst/>
                          <a:latin typeface="Arial"/>
                          <a:ea typeface="Calibri"/>
                        </a:rPr>
                        <a:t>2</a:t>
                      </a:r>
                      <a:endParaRPr lang="en-GB" sz="2000">
                        <a:effectLst/>
                        <a:latin typeface="Arial"/>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412410">
                <a:tc>
                  <a:txBody>
                    <a:bodyPr/>
                    <a:lstStyle/>
                    <a:p>
                      <a:pPr>
                        <a:lnSpc>
                          <a:spcPct val="115000"/>
                        </a:lnSpc>
                        <a:spcAft>
                          <a:spcPts val="1000"/>
                        </a:spcAft>
                      </a:pPr>
                      <a:r>
                        <a:rPr lang="en-GB" sz="2000">
                          <a:effectLst/>
                          <a:latin typeface="Arial"/>
                          <a:ea typeface="Calibri"/>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0.10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0.45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1.32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2.71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3.84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5.41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6.64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410">
                <a:tc>
                  <a:txBody>
                    <a:bodyPr/>
                    <a:lstStyle/>
                    <a:p>
                      <a:pPr>
                        <a:lnSpc>
                          <a:spcPct val="115000"/>
                        </a:lnSpc>
                        <a:spcAft>
                          <a:spcPts val="1000"/>
                        </a:spcAft>
                      </a:pPr>
                      <a:r>
                        <a:rPr lang="en-GB" sz="2000">
                          <a:effectLst/>
                          <a:latin typeface="Arial"/>
                          <a:ea typeface="Calibri"/>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0.02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0.58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1.39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2.77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4.61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5.99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7.82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9.21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410">
                <a:tc>
                  <a:txBody>
                    <a:bodyPr/>
                    <a:lstStyle/>
                    <a:p>
                      <a:pPr>
                        <a:lnSpc>
                          <a:spcPct val="115000"/>
                        </a:lnSpc>
                        <a:spcAft>
                          <a:spcPts val="1000"/>
                        </a:spcAft>
                      </a:pPr>
                      <a:r>
                        <a:rPr lang="en-GB" sz="2000">
                          <a:effectLst/>
                          <a:latin typeface="Arial"/>
                          <a:ea typeface="Calibri"/>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0.12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1.21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2.37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4.11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6.25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7.82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9.84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11.34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410">
                <a:tc>
                  <a:txBody>
                    <a:bodyPr/>
                    <a:lstStyle/>
                    <a:p>
                      <a:pPr>
                        <a:lnSpc>
                          <a:spcPct val="115000"/>
                        </a:lnSpc>
                        <a:spcAft>
                          <a:spcPts val="1000"/>
                        </a:spcAft>
                      </a:pPr>
                      <a:r>
                        <a:rPr lang="en-GB" sz="2000">
                          <a:effectLst/>
                          <a:latin typeface="Arial"/>
                          <a:ea typeface="Calibri"/>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0.30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1.92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3.36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5.39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7.78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9.49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11.67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13.28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410">
                <a:tc>
                  <a:txBody>
                    <a:bodyPr/>
                    <a:lstStyle/>
                    <a:p>
                      <a:pPr>
                        <a:lnSpc>
                          <a:spcPct val="115000"/>
                        </a:lnSpc>
                        <a:spcAft>
                          <a:spcPts val="1000"/>
                        </a:spcAft>
                      </a:pPr>
                      <a:r>
                        <a:rPr lang="en-GB" sz="2000">
                          <a:effectLst/>
                          <a:latin typeface="Arial"/>
                          <a:ea typeface="Calibri"/>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0.55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2.67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4.35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6.63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9.24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11.07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13.39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15.09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7228">
                <a:tc gridSpan="2">
                  <a:txBody>
                    <a:bodyPr/>
                    <a:lstStyle/>
                    <a:p>
                      <a:pPr>
                        <a:lnSpc>
                          <a:spcPct val="115000"/>
                        </a:lnSpc>
                        <a:spcAft>
                          <a:spcPts val="1000"/>
                        </a:spcAft>
                      </a:pPr>
                      <a:r>
                        <a:rPr lang="en-GB" sz="2000">
                          <a:effectLst/>
                          <a:latin typeface="Arial"/>
                          <a:ea typeface="Calibri"/>
                        </a:rPr>
                        <a:t>Probability that deviation is due to chance alone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nSpc>
                          <a:spcPct val="115000"/>
                        </a:lnSpc>
                        <a:spcAft>
                          <a:spcPts val="1000"/>
                        </a:spcAft>
                      </a:pPr>
                      <a:r>
                        <a:rPr lang="en-GB" sz="2000">
                          <a:effectLst/>
                          <a:latin typeface="Arial"/>
                          <a:ea typeface="Calibri"/>
                        </a:rPr>
                        <a:t>0.99 (99%)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0.75 (75%)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0.50 (50%)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0.25 (25%)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0.10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0.05 (5%)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0.02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dirty="0">
                          <a:effectLst/>
                          <a:latin typeface="Arial"/>
                          <a:ea typeface="Calibri"/>
                        </a:rPr>
                        <a:t>0.01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892498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Interpreting the </a:t>
            </a:r>
            <a:r>
              <a:rPr lang="en-GB" b="1" u="sng" dirty="0"/>
              <a:t>(Χ</a:t>
            </a:r>
            <a:r>
              <a:rPr lang="en-GB" b="1" u="sng" baseline="30000" dirty="0"/>
              <a:t>2</a:t>
            </a:r>
            <a:r>
              <a:rPr lang="en-GB" b="1" u="sng" dirty="0"/>
              <a:t>) test</a:t>
            </a:r>
            <a:r>
              <a:rPr lang="en-GB" b="1" u="sng" dirty="0" smtClean="0"/>
              <a:t> </a:t>
            </a:r>
            <a:endParaRPr lang="en-GB" b="1" u="sng" dirty="0"/>
          </a:p>
        </p:txBody>
      </p:sp>
      <p:sp>
        <p:nvSpPr>
          <p:cNvPr id="3" name="Content Placeholder 2"/>
          <p:cNvSpPr>
            <a:spLocks noGrp="1"/>
          </p:cNvSpPr>
          <p:nvPr>
            <p:ph idx="1"/>
          </p:nvPr>
        </p:nvSpPr>
        <p:spPr>
          <a:xfrm>
            <a:off x="395536" y="1600200"/>
            <a:ext cx="8424936" cy="4525963"/>
          </a:xfrm>
        </p:spPr>
        <p:txBody>
          <a:bodyPr>
            <a:normAutofit fontScale="92500" lnSpcReduction="10000"/>
          </a:bodyPr>
          <a:lstStyle/>
          <a:p>
            <a:r>
              <a:rPr lang="en-GB" dirty="0"/>
              <a:t>To work out the number of </a:t>
            </a:r>
            <a:r>
              <a:rPr lang="en-GB" b="1" dirty="0"/>
              <a:t>degrees of freedom</a:t>
            </a:r>
            <a:r>
              <a:rPr lang="en-GB" dirty="0"/>
              <a:t> in our question it is the </a:t>
            </a:r>
            <a:r>
              <a:rPr lang="en-GB" b="1" dirty="0"/>
              <a:t>number of classes (or phenotypes) minus 1</a:t>
            </a:r>
            <a:r>
              <a:rPr lang="en-GB" dirty="0"/>
              <a:t>. Therefore in this example we have two possible classes (heads or tails) minus 1, giving </a:t>
            </a:r>
            <a:r>
              <a:rPr lang="en-GB" b="1" dirty="0"/>
              <a:t>1 degree of freedom</a:t>
            </a:r>
            <a:r>
              <a:rPr lang="en-GB" dirty="0"/>
              <a:t>.</a:t>
            </a:r>
          </a:p>
          <a:p>
            <a:r>
              <a:rPr lang="en-GB" dirty="0"/>
              <a:t>If the probability is </a:t>
            </a:r>
            <a:r>
              <a:rPr lang="en-GB" b="1" dirty="0"/>
              <a:t>greater than 0.05 (5%)</a:t>
            </a:r>
            <a:r>
              <a:rPr lang="en-GB" dirty="0"/>
              <a:t>, the deviation is said to be </a:t>
            </a:r>
            <a:r>
              <a:rPr lang="en-GB" b="1" dirty="0"/>
              <a:t>not significant</a:t>
            </a:r>
            <a:r>
              <a:rPr lang="en-GB" dirty="0"/>
              <a:t>. If the deviation is </a:t>
            </a:r>
            <a:r>
              <a:rPr lang="en-GB" b="1" dirty="0"/>
              <a:t>less than 0.05 (5%)</a:t>
            </a:r>
            <a:r>
              <a:rPr lang="en-GB" dirty="0"/>
              <a:t>, the deviation is said to be </a:t>
            </a:r>
            <a:r>
              <a:rPr lang="en-GB" b="1" dirty="0"/>
              <a:t>significant</a:t>
            </a:r>
            <a:r>
              <a:rPr lang="en-GB" dirty="0"/>
              <a:t> i.e. some factor other than chance is affecting the results. </a:t>
            </a:r>
            <a:endParaRPr lang="en-GB" dirty="0"/>
          </a:p>
        </p:txBody>
      </p:sp>
    </p:spTree>
    <p:extLst>
      <p:ext uri="{BB962C8B-B14F-4D97-AF65-F5344CB8AC3E}">
        <p14:creationId xmlns:p14="http://schemas.microsoft.com/office/powerpoint/2010/main" val="223042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b="1" u="sng" dirty="0" smtClean="0"/>
              <a:t>Genotype</a:t>
            </a:r>
            <a:endParaRPr lang="en-GB" b="1" u="sng" dirty="0"/>
          </a:p>
        </p:txBody>
      </p:sp>
      <p:sp>
        <p:nvSpPr>
          <p:cNvPr id="3" name="Content Placeholder 2"/>
          <p:cNvSpPr>
            <a:spLocks noGrp="1"/>
          </p:cNvSpPr>
          <p:nvPr>
            <p:ph idx="1"/>
          </p:nvPr>
        </p:nvSpPr>
        <p:spPr>
          <a:xfrm>
            <a:off x="3851920" y="1124744"/>
            <a:ext cx="4968552" cy="5616624"/>
          </a:xfrm>
        </p:spPr>
        <p:txBody>
          <a:bodyPr>
            <a:normAutofit fontScale="85000" lnSpcReduction="20000"/>
          </a:bodyPr>
          <a:lstStyle/>
          <a:p>
            <a:r>
              <a:rPr lang="en-GB" dirty="0"/>
              <a:t>The genetic composition of an organism is called the </a:t>
            </a:r>
            <a:r>
              <a:rPr lang="en-GB" b="1" dirty="0"/>
              <a:t>genotype</a:t>
            </a:r>
            <a:r>
              <a:rPr lang="en-GB" dirty="0"/>
              <a:t>. This often sets limits within which individual characteristics can </a:t>
            </a:r>
            <a:r>
              <a:rPr lang="en-GB" dirty="0" smtClean="0"/>
              <a:t>vary. </a:t>
            </a:r>
          </a:p>
          <a:p>
            <a:r>
              <a:rPr lang="en-GB" dirty="0" smtClean="0"/>
              <a:t>Such </a:t>
            </a:r>
            <a:r>
              <a:rPr lang="en-GB" dirty="0"/>
              <a:t>variation may be due to the effect of environmental influences e.g. the genotype may determine a light-coloured skin, but the precise colour of any part of the skin will depend upon the extent to which it is exposed to sunlight</a:t>
            </a:r>
            <a:r>
              <a:rPr lang="en-GB" dirty="0" smtClean="0"/>
              <a:t>.</a:t>
            </a:r>
          </a:p>
          <a:p>
            <a:r>
              <a:rPr lang="en-GB" dirty="0" smtClean="0"/>
              <a:t> </a:t>
            </a:r>
            <a:r>
              <a:rPr lang="en-GB" dirty="0"/>
              <a:t>Any change in the genotype is called a </a:t>
            </a:r>
            <a:r>
              <a:rPr lang="en-GB" b="1" dirty="0"/>
              <a:t>mutation</a:t>
            </a:r>
            <a:r>
              <a:rPr lang="en-GB" dirty="0"/>
              <a:t> and may be inherited. </a:t>
            </a:r>
          </a:p>
        </p:txBody>
      </p:sp>
      <p:sp>
        <p:nvSpPr>
          <p:cNvPr id="4" name="AutoShape 2" descr="data:image/png;base64,iVBORw0KGgoAAAANSUhEUgAAAQMAAACkCAMAAACkYbsbAAABZVBMVEX//8wAAAD/GgD//85OY3v//9D//9LU1K+UnaYrVon29sWVlXh8fGToGACAhGpVAAAACQrGxp+6EACZo6weOVn09MO9vZju7r/Hx5/h4bTT06m2tpKNlp5ra1bj47bR0acHHRiECAD//9je3regoIBXV0YwMCerq4mOjnJISDo0R1tiYk8VK0RFSU52wx8sWI05OS4lSHEUFBBiaW58zSFxux5ERDcdHRgoUH8JEht/h48iQ2oRIjZcXEp0dF0qKiMSIwA8Yg9dmhgoAABSiBUAAA1KehNMTkkaGxsLGAB1fINkpRo7TF5OWmYADQBIdhMtLzATJTsiOgciKC1AV3MXIzAVIwUdMQY2TmtzBwAwO0g7AADDEwCVDAAzMSQYISyhEQEWAAAtSgxvdHMXFRskNUlSYG43OjldYFsdGg8eISNNUEwjIAuD2CI0VQ0vMDtnCAAACSZETVYAFhNHAAAAHztibXhZWCCxAAAUy0lEQVR4nO1di1/byLXWyUSCSIqvXZBkS0hujZ7YJIpILOxgKaSQsOQFySZ02e5mm0dhs223N+3dv/+ekWzwg5exgDTV9/vt2h4be/TpzJnvzDkzYZgcOXLkyJEjR44cOXLkyJEjR44cOXLkyJEjxwWCkKvuwdWjYnwpJFxsPwjLJrebZVn6ir5MWxmieA6XvCD97VdCi8pf4JezhumoJZ7wmqDxRCoZjmmwDFcWTJ6UfbEiKwwxZEauOKZCGLYq0LcvHYqnHk+97ExGEKl4vhXbCl+w66EoqUXPij2VMwPL9iUBNgRbJoxp8YCfsgxODq2mfUJ3MgfhWI4jRCmqNY6lLzlqmbSRw3fxARtdkaEPDIdGmjR0288Mt8MQFxTNN1hlQ66CXKuBo4RajWuKvKWxrsUrvsaCy9ZCQQlkjousyzMEohbM2FKJEohebKLRdmK/QhRR7nwS0XbdsCmTahybokYYRa+4TrThMoQXQts8u20olkZYuShFzYIo2m7JNgi74ciArBYsyXK4EihqoLIgs8SNnMAVxbp9eZ6SlKEuR01FAkszA1myXVkoqobvO07oMmJTM0O54jXlqC6xTlOxNgQnFpiCJTu+cOY7pfgyy5ZCqaPLmiZXynEl5aDGsELCgWIJbsQTKLHE1M2ghJ8qX6R/GgRyoHKGLUtQ4hi8Yr9iGE1X8R2uFtUrYZkjrkdwLKhQrjXFmlVna6ZftjXDEIA764/wIg4mB6RCR+LYao8DFVS2Vq9TDlg3DE2WgMNxHRd7VOOM0kVe9SDQLRtEqZtSUGV5TytAGAQQKXaZcFFdDdBozQ30B7zkOzwOY8vlcGiYAQLOzgFbDfUCBIqyoVcEqFZD5GDdrOl+xQyqklWQWDW0K4SAX3aCck0Py+WN6MzfPjFI2VZYpeP0OLBqXI0Qo8cBdtYMKQdEsztNwiEHbNl2QqU2lk9kqq7rflKIKlq6zFQEnArdMqsULF3jGM0yWbapozyAqI5vM7xb77jSRV3xKHAsaFwprHQ5KEGZlSKty4HimaxSF5mCyLCqDQWOs3yJwfamyzBOdHYWHJOroTdBIabwKIuSmYVKIvoK3YXE8baG7VDikwYiKZcpD5ADu+AXeAWQA99hxVDs2BUjKBFO9zgtEDtNgzEDl+VFqKAdxFb0ocrK61G0YZ65n0QGrwPacY6eMJof4JsE54WMLmssoD8om1X0wQZPbwjhVVNDqZa8wkcFXzGMpDmEM0NUdpZb1gz8M8VxKmP8CquYpnH8ACeqIFGCLlSrHg9SspVUrvcaUkU/8AplPq96DmE4D/3BeRT9KZ8n6f2/otgJ3ZRypo/FOnoptqBdibVeMPizUIBQk88pV2OtXwi+lBg/R46vCYQcuYZ4dOtXCcIbhqEMOxjCK9jK/5ewoEYAEJvSwOUSw7WxWa9+jXPvCOQY9pY+ByD0T7NEseDnxWdbYCtfvyUQI4Sl6Znp6V0o91+tDotz2LwE4tfPAavDEjIwPT0XNA/DY1aDPUrM9Mx+IH/1JHCwNzed4DMcLh2zJmwmzMy0wb3K7l0KOFhMKUCzP4yUWQHmEg6m50C8AjnOXqon7ueg9MVw4AysbRCOnLhKdvK7p+OAg5kviAO+AH3TESnhJD2QORjUbkRpuhP1Ef1Be4Zien+Qg83ppLl9FRyQalw/lCusVo/qIPS9X5EF7eAFq0QwRm7lCHAAW/vv25vvF4NBDsLF9+325v7WlYwFRuy/Zl7hFXHjYOpmVQ9ivdcrttIBbbIuIgcAwcYGfRjgALGxEeD/r4IDohTjAYVKlNDqDg8i2VBQevM4a1hQmNCDctBYnt1e2W7cmR3kYPl+Y2WlMbt8NXbAaVAfXEwyIc2jEclCGzlYWzQ8mDjzwcHK/eUbt2/cWG4McjCLrbdvLN+5Gg6oUDUH5oaKDxLL8AwxITqI5AjpQGHi/tGxsNJoNLZbw2Ohhc3bK1czFhBo44OhigmiIIoF1xYP2yUXHGliHYvzwrOQDv7m4iAHS1u09W+/XBUHpBx0DuN5wjEudOHUuG4764CbwRoH6oOZmbl2e27mtxF9MIetM1fFAU0KHzh/Ru2gYTbu37h9Z7YFYaQmjaTiweRW0NNIKA+O0Im09Wp0YgoLnO4zB+Ab2Eb/hGjAS7ArSVKlDPUsRPWXqZUTEDXw0qFfimHt4Q4sUwruw4t7jyDJrRJ50G+eF5lyQLgjukS4o1rPhCgNZXkPHt66u/a8QaevlZe37t5dA4f2VTs+ZzoOKAczR8UL7bR1HA6IIVZG+kSqnl0+Z0/dhANiwOq9W7cefrNCOVhPnr9p0q/OjINPS3TBaLo9NC98blN/MLd0EgfdrGU3d8lylSL2uVvyeJDQFC2ZT18RMmZM3OWggmaA1/2ghUNhOeXjQWyQDMcCwK+flz4vvh3WBx8Wl5YWfz1JH7BV0zQI4R2hTNWsY5ZClaUlj9i9immmSzJlT69yhimoHKlUNee47zoKSXlBj4N7aw9ay10O7q3txPjt6BPdbHziu7V3yMPL1dVBDtZWHwDs/OPR8Ryw5cCzfUXRw05oMkrHtsJA5ep2vVhg+KbfDJKBEUExUuymFZRqbug1x3GwfJRyYMAa3vq1ndbtlIN7D9ce+DwdZoGeEQf3/n6X4sUgBw9p69//fu8EDmK3xlqmEzC1EihOU6k5UBE8iVVAcwJCkpw44SOBdESGM5tKwVPGkva8FScFgZL95snao1VI/MHKuydray/A5aiBNO1sOICdRw+fPHn4j6Gx8Hx1DVtfvDmWA2KEZUIURhSpmJd1Fx/WK3W/IIpg0mLCVMhIusB/cFiirlcK+njRTY8DRoCXjx7twCzVB7PYsRc7G3TSJEoHznvd/eAgDOD5gwdFGFo/iAHePHh+QuxM1BAtlcP7TOu8NcvEAR9WrE5S8shVBD9MAj3KwYaGHGyMz0G9mGohRYedHWhQeYCG8PzlG0jLLqQIshAvODe2l/wf/cXNoTXV9ubjH3/cWzphHYkPHY5zXdNiuGqx4uo8V4WKXmc5TjbKLscLAb1kyoFtsug8jHE5YArQnWslYQtay7cT3Mf70ltgcSGLFBAHW3PJotnMIhxO7snaenctTTj2T924LBc1NTQrdYsxPpjVGFQFIkOAUhmEilVPOXBJKdCqgcmJ9fE4wLmv0F034RQvDXBx+ipixKCmtysbDtg6vE+SKXM/+wM5lsfdldbghGoft143GVKKrAKO25JeNwWDlCNa8sg5uiUmg5l3ZIbX6papsJozngdDNxN0jbBsw3ajSKPG1tvG7DY0DZKOkSzGAs6xn5Jbvg/9c7fk0QzczMxm0DnhV4gk4VWxfJK0ZiWJ1oexScljr5FJCh/xPTojjJ81EMChpkMwYJhdvnHnPuLO/dnZ2UYSUhITvGySYCZ8+OW3/T2I+itRWRVg67elxwHMX2GqjSjNUOYIzoEwi+4Q40b0B8vIAQbQWo2NALLZVUHQuUIQgF0d+DoWw9ViADCuG8sWRGpCVOHr6bSYIuGgAZ4Qh3pGG0tQjG29b+OsYPVvUOBk2Nhvt5e2rqhUtQeiiBA4QePGIW7fTw0BrOq5A9KhH9G6SZal/uQqMfxi4iXmYi/TvRtj7w3DaCSE4v3bfRzcoRysgJhZDTXrdTPMc3F4uJiNI+GXNHbehDGd+YlQ3HPcu2rYutNnB+lgWIHsqlMP11Ce9efee+sH05nm3lkZ5c0Za1APUdP/r5+Cnh1ksnSQ4FJz76wc/vsvTXnMpWCuM8DBjdnEHwz58ElwqeuJrPz7P/z5+38J0lhmzIn/uzw8FGaH01CTgOsW3RyxlpbIx+msObj25z9CRx2HBJRx/T6x6w7OvoPtVGDs/Lf9ubm59uLwOtLjNrYuBZlzcO3mPwG0cQofpWBl+ZCEZGpcb2ZYL8dBa3sdfqaptUEOtltUOcF29hxcu/a770CsjvF3AjSGzCAoZzhbcfj1iQ5fHs47Lyfq/MZFcHDt5g8Qn71ugih1aKSGkCrl12kYkRXQDmaTsPzOsB2k4frshXCApgBQP7NUIKrdVcvdYMHKIsV2gKQGY6Wx0hqtwWg1Gq0j1pHI+cEdckC9gm+cdRcGSncaON64k4QKSXlShiRwsPXL4tarra3FvUEO9hf3sHVvNO9cKZXLJUR5+L/BhnLy2EX3aVn41wEH127+9P3vzTMGPVULWlCcbWw3tlvr6KWKIFay28VC9QH6/7m5EX0wTbPRcyP6gC9A8fyAn64d4uZ3YJdPH9iEEWzYbbV+pZVBxfjpsxa0itA0MxsPaa6N1qUdmXcezbVJ0b9/NwGuDeAniJ1TwijCVSyA3VlYuH79+rfXKT5TDgC8SkZx49g6URL/cC073PzjKYKPGAXqsL6FX68f4jVO5BTROHs6v1gOrv0T4tE87QFYRotx8MOfZmG3j4NdmE1KZ8B2sthqc1reeUQrZ8rBzZ9AP/5gBVbSClCPQlj509vgWR8Hn2GXGkKkWSBkcFALB8XHm4k72BjkYOs9XXNHCX2BHPz5ezi+ypZwZQ9FtaEDLCzA6z4Krj+F3V3kwFZ5AbzJd9pwQHNJP6PLfT6Ua0tWGfHh4jj4Af51bORDGMWFom6QAtitP+3C0wEOgsbCumWByNQE6KtWPDcH79ZWd97svHsxnHd+8Y8HD16uro3OC9/dnAB9FPwEvjbSn14HDDOGukxrNf2ouPB2/fowBy1fK/plQjQfbWnSuvV3T27de3Lv1r3hvPPdW/fuYfMoB3/5nwlwMDliyFBXj+sVQVHkmwpLeBtcsbi7/nGAg2/friysBKUILBwIqg7isV90Rg7gm5eP1h6t7gyNhW/QBtYevXswohPLhfNDL/YG0k9/hMKxIodW4JYUeiaFDr4crTfg8wAHODkuNEBGAR0ayJMDoTPJcODg094HOtG82hrkYO/tOrZ+GK1bpyc2nRO1Ui9e+AFs7fhpjZQDjepHpAD0eR1er387yMFbyoE25aNQUmg9TPxhktFA58b2+6Wl93PD+mCOtrYzX0vrUmCd5M5ZOcn/8iL4gYActD4MUvBtYgdOJYICdAyCZhNMZgeL6WaN0X0sCS6CA4wTOidO66xG88msCZEbyvMRGukQBysJB/MulAp0dnVgopocDn5NFOHMzLOhfSx0PfFCOPgBVcHJK2GUA1rr0zQifwqvdEAo03mhy4EDBWXDUyTfP0Frng66frC7Odde+nF4/eDVUru9+TjTuvWEgx+gqZ4S7CAHEnbNix2vMD+vHcuBbFsq0PNzrIlWFzl4s5PEH9/sDHLw8nnS/DJjDv75B9BPTZIRE5JPgw/m/NTUCAcLXQ5KXrMelFg+AncSncTB6pOHj1ZXHz15NMjBkydrq6sv1p5knGP5C0Snxv3EaNbpI49BszM/NW/D9igHK6DNl/ADEXZPbYI7wWoCBy+f3KVleLeGdWJSsHc3Ww7QrMVTO8uSKN17TcohyMiBiLFzPwXPEg4CeWqqDkGSblJjtIRzL7NSf/D83TvUQiPrid+8fPcy4z1diqae3tPqwR58IoCIY6EEg/rg2e7PrQXwpqamou4CMyFmgBPEOU2Bg72lxbdBuLW4OLye+GsQbC3uZ1u7f3runajoBHovBIireKn+YMi0sLvx+iNE+IYOvcoAUmpCdM4ygWQNpd1uj64n0t0t7elMc21nAQqjAwoYFwJ0CHipuwMcfGw1tkFAA7Hg8LIr+imq41gcaKQj1xMz1geng6AwEg9fCRDQicGBlT4K/rqwW5zFOAI58PrqCQlfAP9cpSlf1j4WIon4e4eXZaZ2gPd7oU8dLOzC68RRoIH0iyMWx0PhHOnoLPdwTAyaVIv65A7rQDxFUYBWPwcfAWKcMOiMMVAuxSoijR/G/dlkD0dSkDqUY1lMqpSm318mB2jNer/iY+WgTm/3vBkeGsKzBdQGENH2KREGD40kKJfGP7eDzo2vftnf39sYnhs/7e3vP97KNPd+MqgvGEwkolIUEg5k+1AqPl1YoPtRKQVoB0PH/RLFHD904OB1o7W+vt5aGcq5Jq3YfHkcSIW+XbwJ0C4Kyf2eRzH0uc8ddJtRH4AwdMnnOBWdg5XlG3fu3Fkezr3fT1svb8932RsOJwnKv2bKgQPw9mAovIU4MQOqE21/8jpNHAsrs3it9xvFQQ5ajfvYOntpdiDpo8lkE/ze1YbQ9QhPF56idk0bS50NoU9NnBdJ7r3Vah11/kGrtX6J5x9U5eHYj2/GTqIP0BDQ6tf/mprBR/hR63LgbSgZVOXQPRz7e1t7jzeH58bfFre2TtzDkTHIsMZjy+AS0NORX4IAthIKnr4FN22bkn2buJMXkaY6cTpZSxuqT8x+HWk8kE5QqvledzDoEBSf/XVhAT2i3W2a0sIOp9rxpB3sPxfncDtqf51qYcJfOC+IAjrPiZAOhikTh+VHnBd3P3W1AZUNdH/j5IbAQdxVxbuDe3ne9+qVz35sc7ZgS/jTpJzEh1OJXobWR2oGdE0h5UBAQUTPTZ+wQIvu6k2KMNp9pw3Q1YtP6ZFBl/uPTwz0rBCjt+P9UE4v2MGp4TWloNmloBsucLo/4WAgigefaTXm24ECYHQ1W5vY+nlEg1waFC+5v+aBB4ygCHSiEg448H26BF+avIS9ggHq1ivwBnN2kuPDq1frg6cqXiZQJ6cbvptB75LtOIrEuNnziPNaeh4M8aNJD8QnjFGo6yNHqxBF03VzfsIvnwBuumcN4+euMEaxKJbMnn9IooWkfp8rhJPXINAM4uiXEPpvvFzZhi5ieDZJnzTD3kVHIMSB0+Ngar2pdo8EOXYP5n80iNw7wZN16QJ7qgfiIugHZtD7BFHik2qa/oNhQddHE8XulOZ7MVJw4BHno7A3ZTkQfYUcsM6hPkXvqE+lywgxgK/N98RBT7nQ5Sfjyrp6YWCF5qGf43XYMKtqSYCwakJoIgHzUwXwD6QRqVyVkLtQ8H03liiFAGwrxkCBofVHVkFwPfBLh/Y/Em99Hegf4IQvF7ym51IJQ1QRRwR8mrAG6T8QhFeU3sHn+NRQ/mtOQT8G5Jgz8nPkyJEjR44cOXLkyJEjR44cOXLkyJEjR44cOXLkyJE9/h/xhMnIU12TlAAAAABJRU5ErkJggg==">
            <a:hlinkClick r:id="rId2"/>
          </p:cNvPr>
          <p:cNvSpPr>
            <a:spLocks noChangeAspect="1" noChangeArrowheads="1"/>
          </p:cNvSpPr>
          <p:nvPr/>
        </p:nvSpPr>
        <p:spPr bwMode="auto">
          <a:xfrm>
            <a:off x="114300" y="-936625"/>
            <a:ext cx="3086100" cy="1952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492895"/>
            <a:ext cx="3297881" cy="2088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591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Chi-squared (Χ</a:t>
            </a:r>
            <a:r>
              <a:rPr lang="en-GB" b="1" u="sng" baseline="30000" dirty="0"/>
              <a:t>2</a:t>
            </a:r>
            <a:r>
              <a:rPr lang="en-GB" b="1" u="sng" dirty="0"/>
              <a:t>) test</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48278340"/>
              </p:ext>
            </p:extLst>
          </p:nvPr>
        </p:nvGraphicFramePr>
        <p:xfrm>
          <a:off x="323527" y="1700808"/>
          <a:ext cx="8568953" cy="4701358"/>
        </p:xfrm>
        <a:graphic>
          <a:graphicData uri="http://schemas.openxmlformats.org/drawingml/2006/table">
            <a:tbl>
              <a:tblPr firstRow="1" firstCol="1" bandRow="1"/>
              <a:tblGrid>
                <a:gridCol w="936105"/>
                <a:gridCol w="936104"/>
                <a:gridCol w="697983"/>
                <a:gridCol w="856731"/>
                <a:gridCol w="856731"/>
                <a:gridCol w="856731"/>
                <a:gridCol w="856731"/>
                <a:gridCol w="856731"/>
                <a:gridCol w="857553"/>
                <a:gridCol w="857553"/>
              </a:tblGrid>
              <a:tr h="1237228">
                <a:tc>
                  <a:txBody>
                    <a:bodyPr/>
                    <a:lstStyle/>
                    <a:p>
                      <a:pPr algn="ctr">
                        <a:lnSpc>
                          <a:spcPct val="115000"/>
                        </a:lnSpc>
                        <a:spcAft>
                          <a:spcPts val="1000"/>
                        </a:spcAft>
                      </a:pPr>
                      <a:r>
                        <a:rPr lang="en-GB" sz="1600" dirty="0">
                          <a:effectLst/>
                          <a:latin typeface="Arial"/>
                          <a:ea typeface="Calibri"/>
                        </a:rPr>
                        <a:t>Degrees of freedom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600" dirty="0">
                          <a:effectLst/>
                          <a:latin typeface="Arial"/>
                          <a:ea typeface="Calibri"/>
                        </a:rPr>
                        <a:t>Number of classes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ctr">
                        <a:lnSpc>
                          <a:spcPct val="115000"/>
                        </a:lnSpc>
                        <a:spcAft>
                          <a:spcPts val="1000"/>
                        </a:spcAft>
                      </a:pPr>
                      <a:r>
                        <a:rPr lang="en-GB" sz="2000">
                          <a:effectLst/>
                          <a:latin typeface="Times New Roman"/>
                          <a:ea typeface="Calibri"/>
                        </a:rPr>
                        <a:t>Χ</a:t>
                      </a:r>
                      <a:r>
                        <a:rPr lang="en-GB" sz="2000" baseline="30000">
                          <a:effectLst/>
                          <a:latin typeface="Arial"/>
                          <a:ea typeface="Calibri"/>
                        </a:rPr>
                        <a:t>2</a:t>
                      </a:r>
                      <a:endParaRPr lang="en-GB" sz="2000">
                        <a:effectLst/>
                        <a:latin typeface="Arial"/>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412410">
                <a:tc>
                  <a:txBody>
                    <a:bodyPr/>
                    <a:lstStyle/>
                    <a:p>
                      <a:pPr>
                        <a:lnSpc>
                          <a:spcPct val="115000"/>
                        </a:lnSpc>
                        <a:spcAft>
                          <a:spcPts val="1000"/>
                        </a:spcAft>
                      </a:pPr>
                      <a:r>
                        <a:rPr lang="en-GB" sz="2000">
                          <a:effectLst/>
                          <a:latin typeface="Arial"/>
                          <a:ea typeface="Calibri"/>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0.10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0.45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1.32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2.71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3.84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5.41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6.64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410">
                <a:tc>
                  <a:txBody>
                    <a:bodyPr/>
                    <a:lstStyle/>
                    <a:p>
                      <a:pPr>
                        <a:lnSpc>
                          <a:spcPct val="115000"/>
                        </a:lnSpc>
                        <a:spcAft>
                          <a:spcPts val="1000"/>
                        </a:spcAft>
                      </a:pPr>
                      <a:r>
                        <a:rPr lang="en-GB" sz="2000">
                          <a:effectLst/>
                          <a:latin typeface="Arial"/>
                          <a:ea typeface="Calibri"/>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0.02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0.58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1.39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2.77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4.61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5.99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7.82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9.21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410">
                <a:tc>
                  <a:txBody>
                    <a:bodyPr/>
                    <a:lstStyle/>
                    <a:p>
                      <a:pPr>
                        <a:lnSpc>
                          <a:spcPct val="115000"/>
                        </a:lnSpc>
                        <a:spcAft>
                          <a:spcPts val="1000"/>
                        </a:spcAft>
                      </a:pPr>
                      <a:r>
                        <a:rPr lang="en-GB" sz="2000">
                          <a:effectLst/>
                          <a:latin typeface="Arial"/>
                          <a:ea typeface="Calibri"/>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0.12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1.21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2.37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4.11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6.25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7.82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9.84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11.34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410">
                <a:tc>
                  <a:txBody>
                    <a:bodyPr/>
                    <a:lstStyle/>
                    <a:p>
                      <a:pPr>
                        <a:lnSpc>
                          <a:spcPct val="115000"/>
                        </a:lnSpc>
                        <a:spcAft>
                          <a:spcPts val="1000"/>
                        </a:spcAft>
                      </a:pPr>
                      <a:r>
                        <a:rPr lang="en-GB" sz="2000">
                          <a:effectLst/>
                          <a:latin typeface="Arial"/>
                          <a:ea typeface="Calibri"/>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0.30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1.92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3.36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5.39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7.78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9.49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11.67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13.28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410">
                <a:tc>
                  <a:txBody>
                    <a:bodyPr/>
                    <a:lstStyle/>
                    <a:p>
                      <a:pPr>
                        <a:lnSpc>
                          <a:spcPct val="115000"/>
                        </a:lnSpc>
                        <a:spcAft>
                          <a:spcPts val="1000"/>
                        </a:spcAft>
                      </a:pPr>
                      <a:r>
                        <a:rPr lang="en-GB" sz="2000">
                          <a:effectLst/>
                          <a:latin typeface="Arial"/>
                          <a:ea typeface="Calibri"/>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0.55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2.67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4.35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6.63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9.24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11.07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13.39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15.09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7228">
                <a:tc gridSpan="2">
                  <a:txBody>
                    <a:bodyPr/>
                    <a:lstStyle/>
                    <a:p>
                      <a:pPr>
                        <a:lnSpc>
                          <a:spcPct val="115000"/>
                        </a:lnSpc>
                        <a:spcAft>
                          <a:spcPts val="1000"/>
                        </a:spcAft>
                      </a:pPr>
                      <a:r>
                        <a:rPr lang="en-GB" sz="2000">
                          <a:effectLst/>
                          <a:latin typeface="Arial"/>
                          <a:ea typeface="Calibri"/>
                        </a:rPr>
                        <a:t>Probability that deviation is due to chance alone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nSpc>
                          <a:spcPct val="115000"/>
                        </a:lnSpc>
                        <a:spcAft>
                          <a:spcPts val="1000"/>
                        </a:spcAft>
                      </a:pPr>
                      <a:r>
                        <a:rPr lang="en-GB" sz="2000">
                          <a:effectLst/>
                          <a:latin typeface="Arial"/>
                          <a:ea typeface="Calibri"/>
                        </a:rPr>
                        <a:t>0.99 (99%)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0.75 (75%)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0.50 (50%)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0.25 (25%)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0.10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0.05 (5%)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a:effectLst/>
                          <a:latin typeface="Arial"/>
                          <a:ea typeface="Calibri"/>
                        </a:rPr>
                        <a:t>0.02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dirty="0">
                          <a:effectLst/>
                          <a:latin typeface="Arial"/>
                          <a:ea typeface="Calibri"/>
                        </a:rPr>
                        <a:t>0.01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299313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b="1" u="sng" dirty="0"/>
              <a:t>C</a:t>
            </a:r>
            <a:r>
              <a:rPr lang="en-GB" b="1" u="sng" dirty="0" smtClean="0"/>
              <a:t>odominance</a:t>
            </a:r>
            <a:endParaRPr lang="en-GB" b="1" u="sng" dirty="0"/>
          </a:p>
        </p:txBody>
      </p:sp>
      <p:sp>
        <p:nvSpPr>
          <p:cNvPr id="3" name="Content Placeholder 2"/>
          <p:cNvSpPr>
            <a:spLocks noGrp="1"/>
          </p:cNvSpPr>
          <p:nvPr>
            <p:ph idx="1"/>
          </p:nvPr>
        </p:nvSpPr>
        <p:spPr>
          <a:xfrm>
            <a:off x="251520" y="1196752"/>
            <a:ext cx="4896544" cy="5328592"/>
          </a:xfrm>
        </p:spPr>
        <p:txBody>
          <a:bodyPr>
            <a:normAutofit fontScale="92500"/>
          </a:bodyPr>
          <a:lstStyle/>
          <a:p>
            <a:r>
              <a:rPr lang="en-GB" dirty="0"/>
              <a:t>Not all characteristics are determined by single genes which behave independently, as was the case in Mendel’s </a:t>
            </a:r>
            <a:r>
              <a:rPr lang="en-GB" dirty="0" smtClean="0"/>
              <a:t>experiments.</a:t>
            </a:r>
          </a:p>
          <a:p>
            <a:r>
              <a:rPr lang="en-GB" dirty="0" smtClean="0"/>
              <a:t>Sometimes</a:t>
            </a:r>
            <a:r>
              <a:rPr lang="en-GB" dirty="0"/>
              <a:t>, alleles express themselves equally in the phenotype, therefore neither is dominant. This is called </a:t>
            </a:r>
            <a:r>
              <a:rPr lang="en-GB" b="1" dirty="0"/>
              <a:t>codominance</a:t>
            </a:r>
            <a:r>
              <a:rPr lang="en-GB" dirty="0"/>
              <a:t>.</a:t>
            </a:r>
            <a:endParaRPr lang="en-GB" dirty="0"/>
          </a:p>
        </p:txBody>
      </p:sp>
      <p:pic>
        <p:nvPicPr>
          <p:cNvPr id="7170" name="Picture 2" descr="http://upload.wikimedia.org/wikipedia/commons/c/c7/Flower_37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2132856"/>
            <a:ext cx="3676883" cy="2757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58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Codominance</a:t>
            </a:r>
            <a:endParaRPr lang="en-GB" dirty="0"/>
          </a:p>
        </p:txBody>
      </p:sp>
      <p:sp>
        <p:nvSpPr>
          <p:cNvPr id="3" name="Content Placeholder 2"/>
          <p:cNvSpPr>
            <a:spLocks noGrp="1"/>
          </p:cNvSpPr>
          <p:nvPr>
            <p:ph idx="1"/>
          </p:nvPr>
        </p:nvSpPr>
        <p:spPr>
          <a:xfrm>
            <a:off x="241176" y="1626281"/>
            <a:ext cx="4330824" cy="4899063"/>
          </a:xfrm>
        </p:spPr>
        <p:txBody>
          <a:bodyPr>
            <a:normAutofit/>
          </a:bodyPr>
          <a:lstStyle/>
          <a:p>
            <a:r>
              <a:rPr lang="en-GB" dirty="0"/>
              <a:t>Codominance means that the heterozygous condition produces a different phenotype from the homozygous dominant or homozygous recessive conditions. </a:t>
            </a:r>
            <a:endParaRPr lang="en-GB" dirty="0" smtClean="0"/>
          </a:p>
        </p:txBody>
      </p:sp>
      <p:pic>
        <p:nvPicPr>
          <p:cNvPr id="10242" name="Picture 2" descr="https://staticgames.files.wordpress.com/2013/01/codominan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2420888"/>
            <a:ext cx="4436180" cy="293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05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Codominance</a:t>
            </a:r>
            <a:endParaRPr lang="en-GB" dirty="0"/>
          </a:p>
        </p:txBody>
      </p:sp>
      <p:sp>
        <p:nvSpPr>
          <p:cNvPr id="3" name="Content Placeholder 2"/>
          <p:cNvSpPr>
            <a:spLocks noGrp="1"/>
          </p:cNvSpPr>
          <p:nvPr>
            <p:ph idx="1"/>
          </p:nvPr>
        </p:nvSpPr>
        <p:spPr>
          <a:xfrm>
            <a:off x="457200" y="1600200"/>
            <a:ext cx="8229600" cy="4781128"/>
          </a:xfrm>
        </p:spPr>
        <p:txBody>
          <a:bodyPr>
            <a:normAutofit fontScale="92500"/>
          </a:bodyPr>
          <a:lstStyle/>
          <a:p>
            <a:r>
              <a:rPr lang="en-GB" dirty="0"/>
              <a:t>As neither allele is dominant, the different alleles are not represented by upper case and lower case letters. Instead the gene is given an upper case letter and each allele is represented by a superscript upper case </a:t>
            </a:r>
            <a:r>
              <a:rPr lang="en-GB" dirty="0" smtClean="0"/>
              <a:t>letter</a:t>
            </a:r>
            <a:r>
              <a:rPr lang="en-GB" dirty="0"/>
              <a:t> </a:t>
            </a:r>
            <a:r>
              <a:rPr lang="en-GB" dirty="0" smtClean="0"/>
              <a:t>e.g.</a:t>
            </a:r>
          </a:p>
          <a:p>
            <a:pPr marL="0" indent="0">
              <a:buNone/>
            </a:pPr>
            <a:endParaRPr lang="en-GB" dirty="0" smtClean="0"/>
          </a:p>
          <a:p>
            <a:pPr marL="0" lvl="0" indent="0">
              <a:buNone/>
            </a:pPr>
            <a:r>
              <a:rPr lang="en-GB" b="1" dirty="0" smtClean="0"/>
              <a:t>C</a:t>
            </a:r>
            <a:r>
              <a:rPr lang="en-GB" b="1" baseline="30000" dirty="0" smtClean="0"/>
              <a:t>R</a:t>
            </a:r>
            <a:r>
              <a:rPr lang="en-GB" b="1" dirty="0" smtClean="0"/>
              <a:t> </a:t>
            </a:r>
            <a:r>
              <a:rPr lang="en-GB" b="1" dirty="0" err="1"/>
              <a:t>C</a:t>
            </a:r>
            <a:r>
              <a:rPr lang="en-GB" b="1" baseline="30000" dirty="0" err="1"/>
              <a:t>R</a:t>
            </a:r>
            <a:r>
              <a:rPr lang="en-GB" dirty="0"/>
              <a:t> – red flower </a:t>
            </a:r>
          </a:p>
          <a:p>
            <a:pPr marL="0" lvl="0" indent="0">
              <a:buNone/>
            </a:pPr>
            <a:r>
              <a:rPr lang="en-GB" b="1" dirty="0"/>
              <a:t>C</a:t>
            </a:r>
            <a:r>
              <a:rPr lang="en-GB" b="1" baseline="30000" dirty="0"/>
              <a:t>R</a:t>
            </a:r>
            <a:r>
              <a:rPr lang="en-GB" b="1" dirty="0"/>
              <a:t> C</a:t>
            </a:r>
            <a:r>
              <a:rPr lang="en-GB" b="1" baseline="30000" dirty="0"/>
              <a:t>W</a:t>
            </a:r>
            <a:r>
              <a:rPr lang="en-GB" dirty="0"/>
              <a:t> – pink flower</a:t>
            </a:r>
          </a:p>
          <a:p>
            <a:pPr marL="0" lvl="0" indent="0">
              <a:buNone/>
            </a:pPr>
            <a:r>
              <a:rPr lang="en-GB" b="1" dirty="0"/>
              <a:t>C</a:t>
            </a:r>
            <a:r>
              <a:rPr lang="en-GB" b="1" baseline="30000" dirty="0"/>
              <a:t>W</a:t>
            </a:r>
            <a:r>
              <a:rPr lang="en-GB" b="1" dirty="0"/>
              <a:t> </a:t>
            </a:r>
            <a:r>
              <a:rPr lang="en-GB" b="1" dirty="0" err="1"/>
              <a:t>C</a:t>
            </a:r>
            <a:r>
              <a:rPr lang="en-GB" b="1" baseline="30000" dirty="0" err="1"/>
              <a:t>W</a:t>
            </a:r>
            <a:r>
              <a:rPr lang="en-GB" dirty="0"/>
              <a:t> – white flower</a:t>
            </a:r>
          </a:p>
          <a:p>
            <a:endParaRPr lang="en-GB" dirty="0"/>
          </a:p>
        </p:txBody>
      </p:sp>
    </p:spTree>
    <p:extLst>
      <p:ext uri="{BB962C8B-B14F-4D97-AF65-F5344CB8AC3E}">
        <p14:creationId xmlns:p14="http://schemas.microsoft.com/office/powerpoint/2010/main" val="302793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b="1" u="sng" dirty="0"/>
              <a:t>Codominance</a:t>
            </a:r>
            <a:endParaRPr lang="en-GB" dirty="0"/>
          </a:p>
        </p:txBody>
      </p:sp>
      <p:sp>
        <p:nvSpPr>
          <p:cNvPr id="3" name="Content Placeholder 2"/>
          <p:cNvSpPr>
            <a:spLocks noGrp="1"/>
          </p:cNvSpPr>
          <p:nvPr>
            <p:ph idx="1"/>
          </p:nvPr>
        </p:nvSpPr>
        <p:spPr>
          <a:xfrm>
            <a:off x="4572000" y="1052736"/>
            <a:ext cx="4320480" cy="5544616"/>
          </a:xfrm>
        </p:spPr>
        <p:txBody>
          <a:bodyPr>
            <a:normAutofit fontScale="85000" lnSpcReduction="20000"/>
          </a:bodyPr>
          <a:lstStyle/>
          <a:p>
            <a:r>
              <a:rPr lang="en-GB" dirty="0"/>
              <a:t>For example, in </a:t>
            </a:r>
            <a:r>
              <a:rPr lang="en-GB" i="1" dirty="0"/>
              <a:t>Antirrhinum</a:t>
            </a:r>
            <a:r>
              <a:rPr lang="en-GB" dirty="0"/>
              <a:t> (snapdragon), two alleles for colour are </a:t>
            </a:r>
            <a:r>
              <a:rPr lang="en-GB" dirty="0" err="1" smtClean="0"/>
              <a:t>codominant</a:t>
            </a:r>
            <a:r>
              <a:rPr lang="en-GB" dirty="0" smtClean="0"/>
              <a:t>.</a:t>
            </a:r>
          </a:p>
          <a:p>
            <a:r>
              <a:rPr lang="en-GB" b="1" dirty="0" smtClean="0"/>
              <a:t>Homozygous </a:t>
            </a:r>
            <a:r>
              <a:rPr lang="en-GB" dirty="0"/>
              <a:t>individuals may be either</a:t>
            </a:r>
            <a:r>
              <a:rPr lang="en-GB" b="1" dirty="0"/>
              <a:t> red or white</a:t>
            </a:r>
            <a:r>
              <a:rPr lang="en-GB" dirty="0"/>
              <a:t>, whereas</a:t>
            </a:r>
            <a:r>
              <a:rPr lang="en-GB" b="1" dirty="0"/>
              <a:t> heterozygous </a:t>
            </a:r>
            <a:r>
              <a:rPr lang="en-GB" dirty="0"/>
              <a:t>individuals are</a:t>
            </a:r>
            <a:r>
              <a:rPr lang="en-GB" b="1" dirty="0"/>
              <a:t> pink</a:t>
            </a:r>
            <a:r>
              <a:rPr lang="en-GB" b="1" dirty="0" smtClean="0"/>
              <a:t>.</a:t>
            </a:r>
          </a:p>
          <a:p>
            <a:r>
              <a:rPr lang="en-GB" dirty="0"/>
              <a:t>The ratio, therefore, is as follows</a:t>
            </a:r>
            <a:r>
              <a:rPr lang="en-GB" dirty="0" smtClean="0"/>
              <a:t>:</a:t>
            </a:r>
          </a:p>
          <a:p>
            <a:pPr marL="0" indent="0">
              <a:buNone/>
            </a:pPr>
            <a:endParaRPr lang="en-GB" dirty="0"/>
          </a:p>
          <a:p>
            <a:pPr marL="0" indent="0">
              <a:buNone/>
            </a:pPr>
            <a:r>
              <a:rPr lang="en-GB" b="1" dirty="0" smtClean="0"/>
              <a:t>     1       </a:t>
            </a:r>
            <a:r>
              <a:rPr lang="en-GB" b="1" dirty="0"/>
              <a:t>:       2        :      1</a:t>
            </a:r>
            <a:endParaRPr lang="en-GB" dirty="0"/>
          </a:p>
          <a:p>
            <a:pPr marL="0" indent="0">
              <a:buNone/>
            </a:pPr>
            <a:r>
              <a:rPr lang="en-GB" b="1" dirty="0"/>
              <a:t> </a:t>
            </a:r>
            <a:r>
              <a:rPr lang="en-GB" b="1" dirty="0" smtClean="0"/>
              <a:t>  </a:t>
            </a:r>
            <a:r>
              <a:rPr lang="en-GB" b="1" dirty="0"/>
              <a:t>red           pink         </a:t>
            </a:r>
            <a:r>
              <a:rPr lang="en-GB" b="1" dirty="0" smtClean="0"/>
              <a:t>white</a:t>
            </a:r>
            <a:endParaRPr lang="en-GB" dirty="0"/>
          </a:p>
        </p:txBody>
      </p:sp>
      <p:pic>
        <p:nvPicPr>
          <p:cNvPr id="11266" name="Picture 2" descr="https://wikispaces.psu.edu/download/thumbnails/46924304/Figure%201%20Incomplete%20Dominance.jpg?version=1&amp;modificationDate=1241479245000&amp;api=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44824"/>
            <a:ext cx="3908594"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59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1.bp.blogspot.com/-VQNDGCHKJe0/UDOhFTHX-NI/AAAAAAAAATc/s9U2_bQpnD4/s1600/DNA+gel+ma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92" y="0"/>
            <a:ext cx="913080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427984" y="5373216"/>
            <a:ext cx="4501008" cy="1143000"/>
          </a:xfrm>
        </p:spPr>
        <p:txBody>
          <a:bodyPr>
            <a:normAutofit/>
          </a:bodyPr>
          <a:lstStyle/>
          <a:p>
            <a:r>
              <a:rPr lang="en-GB" sz="6000" b="1" dirty="0" smtClean="0"/>
              <a:t>Linkage</a:t>
            </a:r>
            <a:endParaRPr lang="en-GB" sz="6000" b="1" dirty="0"/>
          </a:p>
        </p:txBody>
      </p:sp>
    </p:spTree>
    <p:extLst>
      <p:ext uri="{BB962C8B-B14F-4D97-AF65-F5344CB8AC3E}">
        <p14:creationId xmlns:p14="http://schemas.microsoft.com/office/powerpoint/2010/main" val="25846397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b="1" u="sng" dirty="0" smtClean="0"/>
              <a:t>Linkage</a:t>
            </a:r>
            <a:endParaRPr lang="en-GB" b="1" u="sng" dirty="0"/>
          </a:p>
        </p:txBody>
      </p:sp>
      <p:sp>
        <p:nvSpPr>
          <p:cNvPr id="3" name="Content Placeholder 2"/>
          <p:cNvSpPr>
            <a:spLocks noGrp="1"/>
          </p:cNvSpPr>
          <p:nvPr>
            <p:ph idx="1"/>
          </p:nvPr>
        </p:nvSpPr>
        <p:spPr>
          <a:xfrm>
            <a:off x="467544" y="1052736"/>
            <a:ext cx="8219256" cy="3168351"/>
          </a:xfrm>
        </p:spPr>
        <p:txBody>
          <a:bodyPr>
            <a:normAutofit fontScale="92500" lnSpcReduction="10000"/>
          </a:bodyPr>
          <a:lstStyle/>
          <a:p>
            <a:r>
              <a:rPr lang="en-GB" dirty="0"/>
              <a:t>The alleles of different genes cannot assort </a:t>
            </a:r>
            <a:r>
              <a:rPr lang="en-GB" dirty="0" smtClean="0"/>
              <a:t>independently if </a:t>
            </a:r>
            <a:r>
              <a:rPr lang="en-GB" dirty="0"/>
              <a:t>the genes are on the same chromosome. </a:t>
            </a:r>
            <a:endParaRPr lang="en-GB" dirty="0" smtClean="0"/>
          </a:p>
          <a:p>
            <a:r>
              <a:rPr lang="en-GB" dirty="0" smtClean="0"/>
              <a:t>Such </a:t>
            </a:r>
            <a:r>
              <a:rPr lang="en-GB" dirty="0"/>
              <a:t>genes are said to be linked because they tend to be inherited together i.e. they do not segregate in accordance with Mendel’s Law of Independent Assortment. </a:t>
            </a:r>
            <a:endParaRPr lang="en-GB" dirty="0" smtClean="0"/>
          </a:p>
        </p:txBody>
      </p:sp>
      <p:pic>
        <p:nvPicPr>
          <p:cNvPr id="13314" name="Picture 2" descr="http://ibbiologyhelp.com/Genetics/linkedgen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4839" y="4221088"/>
            <a:ext cx="6667500" cy="2324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78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Meiosis and linkage</a:t>
            </a:r>
            <a:endParaRPr lang="en-GB" b="1" u="sng" dirty="0"/>
          </a:p>
        </p:txBody>
      </p:sp>
      <p:sp>
        <p:nvSpPr>
          <p:cNvPr id="3" name="Content Placeholder 2"/>
          <p:cNvSpPr>
            <a:spLocks noGrp="1"/>
          </p:cNvSpPr>
          <p:nvPr>
            <p:ph idx="1"/>
          </p:nvPr>
        </p:nvSpPr>
        <p:spPr/>
        <p:txBody>
          <a:bodyPr>
            <a:normAutofit fontScale="92500"/>
          </a:bodyPr>
          <a:lstStyle/>
          <a:p>
            <a:r>
              <a:rPr lang="en-GB" dirty="0"/>
              <a:t>During meiosis linked genes are inherited together because they pass into the gamete, and hence the offspring, together.</a:t>
            </a:r>
          </a:p>
          <a:p>
            <a:r>
              <a:rPr lang="en-GB" dirty="0"/>
              <a:t>During meiosis, at least one </a:t>
            </a:r>
            <a:r>
              <a:rPr lang="en-GB" b="1" dirty="0"/>
              <a:t>chiasma</a:t>
            </a:r>
            <a:r>
              <a:rPr lang="en-GB" dirty="0"/>
              <a:t> forms between two homologous chromosomes. However, it may not form between a particular pair of genes. The further apart the genes are, the more likely it is that </a:t>
            </a:r>
            <a:r>
              <a:rPr lang="en-GB" b="1" dirty="0"/>
              <a:t>crossing over</a:t>
            </a:r>
            <a:r>
              <a:rPr lang="en-GB" dirty="0"/>
              <a:t> will result in the formation of </a:t>
            </a:r>
            <a:r>
              <a:rPr lang="en-GB" b="1" dirty="0"/>
              <a:t>recombinants</a:t>
            </a:r>
            <a:r>
              <a:rPr lang="en-GB" dirty="0"/>
              <a:t>.</a:t>
            </a:r>
          </a:p>
          <a:p>
            <a:endParaRPr lang="en-GB" dirty="0"/>
          </a:p>
        </p:txBody>
      </p:sp>
    </p:spTree>
    <p:extLst>
      <p:ext uri="{BB962C8B-B14F-4D97-AF65-F5344CB8AC3E}">
        <p14:creationId xmlns:p14="http://schemas.microsoft.com/office/powerpoint/2010/main" val="262534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Meiosis and linkage</a:t>
            </a:r>
            <a:endParaRPr lang="en-GB" dirty="0"/>
          </a:p>
        </p:txBody>
      </p:sp>
      <p:pic>
        <p:nvPicPr>
          <p:cNvPr id="14338" name="Picture 2" descr="http://www.prism.gatech.edu/~gh19/b1510/linkag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772815"/>
            <a:ext cx="7632848" cy="4604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6648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jaintv.com/wp-content/uploads/2012/06/MALE-FEMALE-SYMBOL-N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016"/>
            <a:ext cx="9136222" cy="57922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11560" y="5445224"/>
            <a:ext cx="8229600" cy="1143000"/>
          </a:xfrm>
        </p:spPr>
        <p:txBody>
          <a:bodyPr>
            <a:normAutofit/>
          </a:bodyPr>
          <a:lstStyle/>
          <a:p>
            <a:r>
              <a:rPr lang="en-GB" sz="6000" b="1" dirty="0" smtClean="0"/>
              <a:t>Sex Determination</a:t>
            </a:r>
            <a:endParaRPr lang="en-GB" sz="6000" b="1" dirty="0"/>
          </a:p>
        </p:txBody>
      </p:sp>
    </p:spTree>
    <p:extLst>
      <p:ext uri="{BB962C8B-B14F-4D97-AF65-F5344CB8AC3E}">
        <p14:creationId xmlns:p14="http://schemas.microsoft.com/office/powerpoint/2010/main" val="1821362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b="1" u="sng" dirty="0" smtClean="0"/>
              <a:t>Phenotype</a:t>
            </a:r>
            <a:endParaRPr lang="en-GB" b="1" u="sng" dirty="0"/>
          </a:p>
        </p:txBody>
      </p:sp>
      <p:sp>
        <p:nvSpPr>
          <p:cNvPr id="3" name="Content Placeholder 2"/>
          <p:cNvSpPr>
            <a:spLocks noGrp="1"/>
          </p:cNvSpPr>
          <p:nvPr>
            <p:ph idx="1"/>
          </p:nvPr>
        </p:nvSpPr>
        <p:spPr>
          <a:xfrm>
            <a:off x="323528" y="1196752"/>
            <a:ext cx="5256584" cy="5328592"/>
          </a:xfrm>
        </p:spPr>
        <p:txBody>
          <a:bodyPr>
            <a:normAutofit lnSpcReduction="10000"/>
          </a:bodyPr>
          <a:lstStyle/>
          <a:p>
            <a:r>
              <a:rPr lang="en-GB" dirty="0"/>
              <a:t>The </a:t>
            </a:r>
            <a:r>
              <a:rPr lang="en-GB" b="1" dirty="0"/>
              <a:t>phenotype</a:t>
            </a:r>
            <a:r>
              <a:rPr lang="en-GB" dirty="0"/>
              <a:t>, or set of characteristics, of an individual is therefore determined by the interaction between the genotype and the environment. </a:t>
            </a:r>
            <a:endParaRPr lang="en-GB" dirty="0" smtClean="0"/>
          </a:p>
          <a:p>
            <a:r>
              <a:rPr lang="en-GB" dirty="0" smtClean="0"/>
              <a:t>Any </a:t>
            </a:r>
            <a:r>
              <a:rPr lang="en-GB" dirty="0"/>
              <a:t>change to the phenotype only is called a </a:t>
            </a:r>
            <a:r>
              <a:rPr lang="en-GB" b="1" dirty="0"/>
              <a:t>modification</a:t>
            </a:r>
            <a:r>
              <a:rPr lang="en-GB" dirty="0"/>
              <a:t> and is not inherited.</a:t>
            </a:r>
          </a:p>
        </p:txBody>
      </p:sp>
      <p:pic>
        <p:nvPicPr>
          <p:cNvPr id="40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348879"/>
            <a:ext cx="3600400" cy="2374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476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GB" b="1" u="sng" dirty="0" smtClean="0"/>
              <a:t>Sex chromosomes</a:t>
            </a:r>
            <a:endParaRPr lang="en-GB" b="1" u="sng" dirty="0"/>
          </a:p>
        </p:txBody>
      </p:sp>
      <p:sp>
        <p:nvSpPr>
          <p:cNvPr id="3" name="Content Placeholder 2"/>
          <p:cNvSpPr>
            <a:spLocks noGrp="1"/>
          </p:cNvSpPr>
          <p:nvPr>
            <p:ph idx="1"/>
          </p:nvPr>
        </p:nvSpPr>
        <p:spPr>
          <a:xfrm>
            <a:off x="3707904" y="1412776"/>
            <a:ext cx="4978896" cy="5112568"/>
          </a:xfrm>
        </p:spPr>
        <p:txBody>
          <a:bodyPr>
            <a:normAutofit fontScale="92500" lnSpcReduction="10000"/>
          </a:bodyPr>
          <a:lstStyle/>
          <a:p>
            <a:r>
              <a:rPr lang="en-GB" dirty="0"/>
              <a:t>In humans, there are </a:t>
            </a:r>
            <a:r>
              <a:rPr lang="en-GB" b="1" dirty="0"/>
              <a:t>23 pairs</a:t>
            </a:r>
            <a:r>
              <a:rPr lang="en-GB" dirty="0"/>
              <a:t> of chromosomes. Of these, 22 pairs are identical in both sexes. The 23</a:t>
            </a:r>
            <a:r>
              <a:rPr lang="en-GB" baseline="30000" dirty="0"/>
              <a:t>rd</a:t>
            </a:r>
            <a:r>
              <a:rPr lang="en-GB" dirty="0"/>
              <a:t> pair, however, is different in the male from the female. </a:t>
            </a:r>
            <a:endParaRPr lang="en-GB" dirty="0" smtClean="0"/>
          </a:p>
          <a:p>
            <a:r>
              <a:rPr lang="en-GB" dirty="0" smtClean="0"/>
              <a:t>The </a:t>
            </a:r>
            <a:r>
              <a:rPr lang="en-GB" dirty="0"/>
              <a:t>22 identical pairs are called </a:t>
            </a:r>
            <a:r>
              <a:rPr lang="en-GB" b="1" dirty="0"/>
              <a:t>autosomes</a:t>
            </a:r>
            <a:r>
              <a:rPr lang="en-GB" dirty="0"/>
              <a:t>, whereas the 23</a:t>
            </a:r>
            <a:r>
              <a:rPr lang="en-GB" baseline="30000" dirty="0"/>
              <a:t>rd</a:t>
            </a:r>
            <a:r>
              <a:rPr lang="en-GB" dirty="0"/>
              <a:t> pair are referred to as </a:t>
            </a:r>
            <a:r>
              <a:rPr lang="en-GB" b="1" dirty="0"/>
              <a:t>sex chromosomes</a:t>
            </a:r>
            <a:r>
              <a:rPr lang="en-GB" dirty="0"/>
              <a:t> or </a:t>
            </a:r>
            <a:r>
              <a:rPr lang="en-GB" b="1" dirty="0" err="1"/>
              <a:t>heterosomes</a:t>
            </a:r>
            <a:r>
              <a:rPr lang="en-GB" dirty="0"/>
              <a:t>.</a:t>
            </a:r>
          </a:p>
          <a:p>
            <a:endParaRPr lang="en-GB" dirty="0"/>
          </a:p>
        </p:txBody>
      </p:sp>
      <p:pic>
        <p:nvPicPr>
          <p:cNvPr id="16386" name="Picture 2" descr="http://cdn.phys.org/newman/gfx/news/2014/ychromoso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126" y="2348880"/>
            <a:ext cx="2880320" cy="3015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27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Gametes</a:t>
            </a:r>
            <a:endParaRPr lang="en-GB" b="1" u="sng" dirty="0"/>
          </a:p>
        </p:txBody>
      </p:sp>
      <p:sp>
        <p:nvSpPr>
          <p:cNvPr id="3" name="Content Placeholder 2"/>
          <p:cNvSpPr>
            <a:spLocks noGrp="1"/>
          </p:cNvSpPr>
          <p:nvPr>
            <p:ph idx="1"/>
          </p:nvPr>
        </p:nvSpPr>
        <p:spPr>
          <a:xfrm>
            <a:off x="251520" y="1340768"/>
            <a:ext cx="4608512" cy="5184576"/>
          </a:xfrm>
        </p:spPr>
        <p:txBody>
          <a:bodyPr>
            <a:normAutofit fontScale="92500" lnSpcReduction="10000"/>
          </a:bodyPr>
          <a:lstStyle/>
          <a:p>
            <a:r>
              <a:rPr lang="en-GB" dirty="0"/>
              <a:t>It can be seen that in humans the female produces gametes which all contain an X chromosome and are therefore the same. </a:t>
            </a:r>
            <a:endParaRPr lang="en-GB" dirty="0" smtClean="0"/>
          </a:p>
          <a:p>
            <a:r>
              <a:rPr lang="en-GB" dirty="0" smtClean="0"/>
              <a:t>The </a:t>
            </a:r>
            <a:r>
              <a:rPr lang="en-GB" dirty="0"/>
              <a:t>male, however, produces gametes of two genetic types: 50% of the sperm contain an X chromosome and 50% contain a Y chromosome</a:t>
            </a:r>
            <a:r>
              <a:rPr lang="en-GB" dirty="0" smtClean="0"/>
              <a:t>.</a:t>
            </a:r>
            <a:endParaRPr lang="en-GB" dirty="0"/>
          </a:p>
        </p:txBody>
      </p:sp>
      <p:pic>
        <p:nvPicPr>
          <p:cNvPr id="17410" name="Picture 2" descr="http://iamtransgendered.com/media/images/Sex%20Chromosomes%20From%20Parent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8567" y="2132856"/>
            <a:ext cx="3862400" cy="3089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53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image.slidesharecdn.com/sex-linkedinheritance-120309184803-phpapp01/95/sexlinked-inheritance-by-puzon-and-tope-1-728.jpg?cb=13313408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8742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b="1" u="sng" dirty="0" smtClean="0"/>
              <a:t>Sex-linkage</a:t>
            </a:r>
            <a:endParaRPr lang="en-GB" b="1" u="sng" dirty="0"/>
          </a:p>
        </p:txBody>
      </p:sp>
      <p:sp>
        <p:nvSpPr>
          <p:cNvPr id="3" name="Content Placeholder 2"/>
          <p:cNvSpPr>
            <a:spLocks noGrp="1"/>
          </p:cNvSpPr>
          <p:nvPr>
            <p:ph idx="1"/>
          </p:nvPr>
        </p:nvSpPr>
        <p:spPr>
          <a:xfrm>
            <a:off x="467544" y="1196752"/>
            <a:ext cx="8363272" cy="5256584"/>
          </a:xfrm>
        </p:spPr>
        <p:txBody>
          <a:bodyPr>
            <a:normAutofit fontScale="92500" lnSpcReduction="10000"/>
          </a:bodyPr>
          <a:lstStyle/>
          <a:p>
            <a:r>
              <a:rPr lang="en-GB" dirty="0"/>
              <a:t>Genes that are located on one or the other of the sex chromosomes are said to be </a:t>
            </a:r>
            <a:r>
              <a:rPr lang="en-GB" b="1" dirty="0"/>
              <a:t>sex-linked</a:t>
            </a:r>
            <a:r>
              <a:rPr lang="en-GB" dirty="0"/>
              <a:t>. These genes determine body characters and have nothing to do with sex. </a:t>
            </a:r>
            <a:endParaRPr lang="en-GB" dirty="0" smtClean="0"/>
          </a:p>
          <a:p>
            <a:r>
              <a:rPr lang="en-GB" dirty="0"/>
              <a:t>Sex-linked genes may be on the X chromosome (</a:t>
            </a:r>
            <a:r>
              <a:rPr lang="en-GB" b="1" dirty="0"/>
              <a:t>X-linkage</a:t>
            </a:r>
            <a:r>
              <a:rPr lang="en-GB" dirty="0"/>
              <a:t>) or the Y chromosome (</a:t>
            </a:r>
            <a:r>
              <a:rPr lang="en-GB" b="1" dirty="0"/>
              <a:t>Y- linkage</a:t>
            </a:r>
            <a:r>
              <a:rPr lang="en-GB" dirty="0"/>
              <a:t>). The X chromosome carries many such genes, the Y chromosome has very few. </a:t>
            </a:r>
            <a:endParaRPr lang="en-GB" dirty="0" smtClean="0"/>
          </a:p>
          <a:p>
            <a:r>
              <a:rPr lang="en-GB" dirty="0" smtClean="0"/>
              <a:t>In </a:t>
            </a:r>
            <a:r>
              <a:rPr lang="en-GB" dirty="0"/>
              <a:t>humans, features linked on the Y chromosome will only arise in males, whereas features linked on the X chromosome may arise in either sex. </a:t>
            </a:r>
            <a:endParaRPr lang="en-GB" dirty="0"/>
          </a:p>
        </p:txBody>
      </p:sp>
    </p:spTree>
    <p:extLst>
      <p:ext uri="{BB962C8B-B14F-4D97-AF65-F5344CB8AC3E}">
        <p14:creationId xmlns:p14="http://schemas.microsoft.com/office/powerpoint/2010/main" val="38518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GB" b="1" u="sng" dirty="0" smtClean="0"/>
              <a:t>X-linkage</a:t>
            </a:r>
            <a:endParaRPr lang="en-GB" b="1" u="sng" dirty="0"/>
          </a:p>
        </p:txBody>
      </p:sp>
      <p:sp>
        <p:nvSpPr>
          <p:cNvPr id="3" name="Content Placeholder 2"/>
          <p:cNvSpPr>
            <a:spLocks noGrp="1"/>
          </p:cNvSpPr>
          <p:nvPr>
            <p:ph idx="1"/>
          </p:nvPr>
        </p:nvSpPr>
        <p:spPr>
          <a:xfrm>
            <a:off x="251520" y="1268760"/>
            <a:ext cx="4824536" cy="5256584"/>
          </a:xfrm>
        </p:spPr>
        <p:txBody>
          <a:bodyPr>
            <a:normAutofit fontScale="92500"/>
          </a:bodyPr>
          <a:lstStyle/>
          <a:p>
            <a:r>
              <a:rPr lang="en-GB" dirty="0"/>
              <a:t>Because the X chromosome is much larger than the Y chromosome, most sex-linked genes are located on the X chromosome. </a:t>
            </a:r>
            <a:endParaRPr lang="en-GB" dirty="0" smtClean="0"/>
          </a:p>
          <a:p>
            <a:r>
              <a:rPr lang="en-GB" dirty="0" smtClean="0"/>
              <a:t>The X chromosome </a:t>
            </a:r>
            <a:r>
              <a:rPr lang="en-GB" dirty="0"/>
              <a:t>carries genes for characteristics such as the ability to see particular colours and the ability to clot blood efficiently.</a:t>
            </a:r>
          </a:p>
          <a:p>
            <a:endParaRPr lang="en-GB" dirty="0"/>
          </a:p>
        </p:txBody>
      </p:sp>
      <p:pic>
        <p:nvPicPr>
          <p:cNvPr id="19458" name="Picture 2" descr="http://3.bp.blogspot.com/-0FqjmivzRE0/UyPULkXEiEI/AAAAAAAAA-4/YRmgMETJbqE/s1600/Color++blindness.+A+person+that+does+not+have++color+blindness+can+easity+notice++the+number+in+the+above+color++combin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758950"/>
            <a:ext cx="3333750" cy="338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6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b="1" u="sng" dirty="0" smtClean="0"/>
              <a:t>X-linkage</a:t>
            </a:r>
            <a:endParaRPr lang="en-GB" b="1" u="sng" dirty="0"/>
          </a:p>
        </p:txBody>
      </p:sp>
      <p:sp>
        <p:nvSpPr>
          <p:cNvPr id="3" name="Content Placeholder 2"/>
          <p:cNvSpPr>
            <a:spLocks noGrp="1"/>
          </p:cNvSpPr>
          <p:nvPr>
            <p:ph idx="1"/>
          </p:nvPr>
        </p:nvSpPr>
        <p:spPr>
          <a:xfrm>
            <a:off x="251520" y="1340768"/>
            <a:ext cx="8640960" cy="5184576"/>
          </a:xfrm>
        </p:spPr>
        <p:txBody>
          <a:bodyPr>
            <a:normAutofit fontScale="92500" lnSpcReduction="20000"/>
          </a:bodyPr>
          <a:lstStyle/>
          <a:p>
            <a:r>
              <a:rPr lang="en-GB" b="1" dirty="0"/>
              <a:t>In</a:t>
            </a:r>
            <a:r>
              <a:rPr lang="en-GB" dirty="0"/>
              <a:t> </a:t>
            </a:r>
            <a:r>
              <a:rPr lang="en-GB" b="1" dirty="0"/>
              <a:t>X-linkage, recessive alleles will express themselves more often in the phenotype of the male</a:t>
            </a:r>
            <a:r>
              <a:rPr lang="en-GB" dirty="0"/>
              <a:t>. This is because they are unpaired and so there is no dominant allele present. </a:t>
            </a:r>
            <a:endParaRPr lang="en-GB" dirty="0" smtClean="0"/>
          </a:p>
          <a:p>
            <a:r>
              <a:rPr lang="en-GB" dirty="0"/>
              <a:t>Females with a recessive allele on only one of their X chromosomes will not be affected by it as the dominant allele on the other X chromosome will mask the effect of the recessive allele. </a:t>
            </a:r>
            <a:endParaRPr lang="en-GB" dirty="0" smtClean="0"/>
          </a:p>
          <a:p>
            <a:r>
              <a:rPr lang="en-GB" dirty="0" smtClean="0"/>
              <a:t>These </a:t>
            </a:r>
            <a:r>
              <a:rPr lang="en-GB" dirty="0"/>
              <a:t>females are heterozygous for a sex-linked recessive trait and are known as </a:t>
            </a:r>
            <a:r>
              <a:rPr lang="en-GB" b="1" dirty="0"/>
              <a:t>carriers</a:t>
            </a:r>
            <a:r>
              <a:rPr lang="en-GB" dirty="0"/>
              <a:t>. They have a 50% chance of passing on the recessive allele to their sons.</a:t>
            </a:r>
            <a:endParaRPr lang="en-GB" dirty="0"/>
          </a:p>
        </p:txBody>
      </p:sp>
    </p:spTree>
    <p:extLst>
      <p:ext uri="{BB962C8B-B14F-4D97-AF65-F5344CB8AC3E}">
        <p14:creationId xmlns:p14="http://schemas.microsoft.com/office/powerpoint/2010/main" val="124346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b="1" u="sng" dirty="0" smtClean="0"/>
              <a:t>X-linkage</a:t>
            </a:r>
            <a:endParaRPr lang="en-GB" b="1" u="sng" dirty="0"/>
          </a:p>
        </p:txBody>
      </p:sp>
      <p:sp>
        <p:nvSpPr>
          <p:cNvPr id="3" name="Content Placeholder 2"/>
          <p:cNvSpPr>
            <a:spLocks noGrp="1"/>
          </p:cNvSpPr>
          <p:nvPr>
            <p:ph idx="1"/>
          </p:nvPr>
        </p:nvSpPr>
        <p:spPr>
          <a:xfrm>
            <a:off x="4499992" y="1268760"/>
            <a:ext cx="4392488" cy="5328592"/>
          </a:xfrm>
        </p:spPr>
        <p:txBody>
          <a:bodyPr>
            <a:normAutofit fontScale="92500" lnSpcReduction="10000"/>
          </a:bodyPr>
          <a:lstStyle/>
          <a:p>
            <a:r>
              <a:rPr lang="en-GB" dirty="0"/>
              <a:t>An important feature of X-linkage is that a male cannot pass on an X-linked characteristic to his sons as they must receive the Y chromosome to become male. </a:t>
            </a:r>
            <a:endParaRPr lang="en-GB" dirty="0" smtClean="0"/>
          </a:p>
          <a:p>
            <a:r>
              <a:rPr lang="en-GB" dirty="0" smtClean="0"/>
              <a:t>On </a:t>
            </a:r>
            <a:r>
              <a:rPr lang="en-GB" dirty="0"/>
              <a:t>the other hand, all his daughters must receive the recessive allele from him</a:t>
            </a:r>
            <a:r>
              <a:rPr lang="en-GB" dirty="0" smtClean="0"/>
              <a:t>.</a:t>
            </a:r>
            <a:endParaRPr lang="en-GB" dirty="0"/>
          </a:p>
        </p:txBody>
      </p:sp>
      <p:pic>
        <p:nvPicPr>
          <p:cNvPr id="20482" name="Picture 2" descr="http://upload.wikimedia.org/wikipedia/commons/thumb/6/6c/X_dominant_affected_father.svg/250px-X_dominant_affected_father.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72816"/>
            <a:ext cx="3984631"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82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b="1" u="sng" dirty="0" smtClean="0"/>
              <a:t>Haemophilia</a:t>
            </a:r>
            <a:endParaRPr lang="en-GB" b="1" u="sng" dirty="0"/>
          </a:p>
        </p:txBody>
      </p:sp>
      <p:sp>
        <p:nvSpPr>
          <p:cNvPr id="3" name="Content Placeholder 2"/>
          <p:cNvSpPr>
            <a:spLocks noGrp="1"/>
          </p:cNvSpPr>
          <p:nvPr>
            <p:ph idx="1"/>
          </p:nvPr>
        </p:nvSpPr>
        <p:spPr>
          <a:xfrm>
            <a:off x="251520" y="1268760"/>
            <a:ext cx="4464496" cy="5400600"/>
          </a:xfrm>
        </p:spPr>
        <p:txBody>
          <a:bodyPr>
            <a:normAutofit fontScale="92500" lnSpcReduction="20000"/>
          </a:bodyPr>
          <a:lstStyle/>
          <a:p>
            <a:r>
              <a:rPr lang="en-GB" dirty="0" smtClean="0"/>
              <a:t>Haemophilia is </a:t>
            </a:r>
            <a:r>
              <a:rPr lang="en-GB" dirty="0"/>
              <a:t>a condition in which the blood does not clot normally. Haemophilia often results in excessive bleeding, both internally and externally. </a:t>
            </a:r>
            <a:endParaRPr lang="en-GB" dirty="0" smtClean="0"/>
          </a:p>
          <a:p>
            <a:r>
              <a:rPr lang="en-GB" dirty="0" smtClean="0"/>
              <a:t>The </a:t>
            </a:r>
            <a:r>
              <a:rPr lang="en-GB" dirty="0"/>
              <a:t>condition is due to the lack of one or more clotting factors, which play an important role in the complex chain reaction of blood clotting. </a:t>
            </a:r>
            <a:endParaRPr lang="en-GB" dirty="0"/>
          </a:p>
        </p:txBody>
      </p:sp>
      <p:pic>
        <p:nvPicPr>
          <p:cNvPr id="21508" name="Picture 4" descr="http://www.livingwithhemophilia.ca/images/clott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268760"/>
            <a:ext cx="3888432" cy="5311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34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Haemophilia A in males</a:t>
            </a:r>
            <a:endParaRPr lang="en-GB" b="1" u="sng" dirty="0"/>
          </a:p>
        </p:txBody>
      </p:sp>
      <p:sp>
        <p:nvSpPr>
          <p:cNvPr id="3" name="Content Placeholder 2"/>
          <p:cNvSpPr>
            <a:spLocks noGrp="1"/>
          </p:cNvSpPr>
          <p:nvPr>
            <p:ph idx="1"/>
          </p:nvPr>
        </p:nvSpPr>
        <p:spPr/>
        <p:txBody>
          <a:bodyPr>
            <a:normAutofit lnSpcReduction="10000"/>
          </a:bodyPr>
          <a:lstStyle/>
          <a:p>
            <a:r>
              <a:rPr lang="en-GB" dirty="0"/>
              <a:t>Haemophilia A is a sex-linked characteristic caused by a recessive allele carried on the X chromosome. </a:t>
            </a:r>
            <a:endParaRPr lang="en-GB" dirty="0" smtClean="0"/>
          </a:p>
          <a:p>
            <a:r>
              <a:rPr lang="en-GB" dirty="0" smtClean="0"/>
              <a:t>Females </a:t>
            </a:r>
            <a:r>
              <a:rPr lang="en-GB" dirty="0"/>
              <a:t>have a pair of alleles for the gene that controls the production of Factor VIII, but males have only one. Therefore, if a male inherits one allele for haemophilia A, he has the disease because he cannot possess another allele which might mask its effects. </a:t>
            </a:r>
            <a:endParaRPr lang="en-GB" dirty="0"/>
          </a:p>
        </p:txBody>
      </p:sp>
    </p:spTree>
    <p:extLst>
      <p:ext uri="{BB962C8B-B14F-4D97-AF65-F5344CB8AC3E}">
        <p14:creationId xmlns:p14="http://schemas.microsoft.com/office/powerpoint/2010/main" val="345289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Haemophilia A in </a:t>
            </a:r>
            <a:r>
              <a:rPr lang="en-GB" b="1" u="sng" dirty="0" smtClean="0"/>
              <a:t>females</a:t>
            </a:r>
            <a:endParaRPr lang="en-GB" dirty="0"/>
          </a:p>
        </p:txBody>
      </p:sp>
      <p:sp>
        <p:nvSpPr>
          <p:cNvPr id="3" name="Content Placeholder 2"/>
          <p:cNvSpPr>
            <a:spLocks noGrp="1"/>
          </p:cNvSpPr>
          <p:nvPr>
            <p:ph idx="1"/>
          </p:nvPr>
        </p:nvSpPr>
        <p:spPr/>
        <p:txBody>
          <a:bodyPr/>
          <a:lstStyle/>
          <a:p>
            <a:r>
              <a:rPr lang="en-GB" dirty="0"/>
              <a:t>A</a:t>
            </a:r>
            <a:r>
              <a:rPr lang="en-GB" dirty="0" smtClean="0"/>
              <a:t> </a:t>
            </a:r>
            <a:r>
              <a:rPr lang="en-GB" dirty="0"/>
              <a:t>female only has the disease if she has inherited two recessive alleles, one from each parent. </a:t>
            </a:r>
            <a:endParaRPr lang="en-GB" dirty="0" smtClean="0"/>
          </a:p>
          <a:p>
            <a:r>
              <a:rPr lang="en-GB" dirty="0" smtClean="0"/>
              <a:t>Heterozygous </a:t>
            </a:r>
            <a:r>
              <a:rPr lang="en-GB" dirty="0"/>
              <a:t>females are carriers of the disease, therefore there is a 50% chance of a carrier mother transmitting the recessive allele to any one of her sons.</a:t>
            </a:r>
            <a:endParaRPr lang="en-GB" dirty="0"/>
          </a:p>
        </p:txBody>
      </p:sp>
    </p:spTree>
    <p:extLst>
      <p:ext uri="{BB962C8B-B14F-4D97-AF65-F5344CB8AC3E}">
        <p14:creationId xmlns:p14="http://schemas.microsoft.com/office/powerpoint/2010/main" val="342498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b="1" u="sng" dirty="0" smtClean="0"/>
              <a:t>Alleles</a:t>
            </a:r>
            <a:endParaRPr lang="en-GB" b="1" u="sng" dirty="0"/>
          </a:p>
        </p:txBody>
      </p:sp>
      <p:sp>
        <p:nvSpPr>
          <p:cNvPr id="3" name="Content Placeholder 2"/>
          <p:cNvSpPr>
            <a:spLocks noGrp="1"/>
          </p:cNvSpPr>
          <p:nvPr>
            <p:ph idx="1"/>
          </p:nvPr>
        </p:nvSpPr>
        <p:spPr>
          <a:xfrm>
            <a:off x="4355976" y="1196752"/>
            <a:ext cx="4474840" cy="5328592"/>
          </a:xfrm>
        </p:spPr>
        <p:txBody>
          <a:bodyPr>
            <a:normAutofit fontScale="92500"/>
          </a:bodyPr>
          <a:lstStyle/>
          <a:p>
            <a:r>
              <a:rPr lang="en-GB" dirty="0"/>
              <a:t>A diploid organism has two sets of chromosomes and two forms (</a:t>
            </a:r>
            <a:r>
              <a:rPr lang="en-GB" b="1" dirty="0"/>
              <a:t>alleles</a:t>
            </a:r>
            <a:r>
              <a:rPr lang="en-GB" dirty="0"/>
              <a:t>) of each particular gene. </a:t>
            </a:r>
            <a:endParaRPr lang="en-GB" dirty="0" smtClean="0"/>
          </a:p>
          <a:p>
            <a:r>
              <a:rPr lang="en-GB" dirty="0" smtClean="0"/>
              <a:t>These </a:t>
            </a:r>
            <a:r>
              <a:rPr lang="en-GB" dirty="0"/>
              <a:t>alleles may be the same (the organism is </a:t>
            </a:r>
            <a:r>
              <a:rPr lang="en-GB" b="1" dirty="0"/>
              <a:t>homozygous</a:t>
            </a:r>
            <a:r>
              <a:rPr lang="en-GB" dirty="0"/>
              <a:t> for that gene) or different (the organism is </a:t>
            </a:r>
            <a:r>
              <a:rPr lang="en-GB" b="1" dirty="0"/>
              <a:t>heterozygous</a:t>
            </a:r>
            <a:r>
              <a:rPr lang="en-GB" dirty="0"/>
              <a:t> for that gene).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132856"/>
            <a:ext cx="4008107" cy="300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05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b="1" u="sng" dirty="0" smtClean="0"/>
              <a:t>Haemophilia genetics</a:t>
            </a:r>
            <a:endParaRPr lang="en-GB" b="1" u="sng" dirty="0"/>
          </a:p>
        </p:txBody>
      </p:sp>
      <p:pic>
        <p:nvPicPr>
          <p:cNvPr id="22530" name="Picture 2" descr="http://www.intechopen.com/js/ckeditor/kcfinder/upload/images/Inheritance%20and%20haemophil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96752"/>
            <a:ext cx="7992888" cy="5508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951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emophili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32656"/>
            <a:ext cx="6796914" cy="63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26665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Haemophilia in the Royal family</a:t>
            </a:r>
            <a:endParaRPr lang="en-GB" b="1" u="sng" dirty="0"/>
          </a:p>
        </p:txBody>
      </p:sp>
      <p:sp>
        <p:nvSpPr>
          <p:cNvPr id="3" name="Content Placeholder 2"/>
          <p:cNvSpPr>
            <a:spLocks noGrp="1"/>
          </p:cNvSpPr>
          <p:nvPr>
            <p:ph idx="1"/>
          </p:nvPr>
        </p:nvSpPr>
        <p:spPr/>
        <p:txBody>
          <a:bodyPr/>
          <a:lstStyle/>
          <a:p>
            <a:r>
              <a:rPr lang="en-GB" dirty="0"/>
              <a:t>The inheritance of haemophilia within a family can be shown in a pedigree (a chart of the ancestral history of a group of related individuals). One of the best established pedigrees for haemophilia is that of Queen Victoria’s family</a:t>
            </a:r>
            <a:r>
              <a:rPr lang="en-GB" dirty="0" smtClean="0"/>
              <a:t>.</a:t>
            </a:r>
            <a:endParaRPr lang="en-GB" dirty="0"/>
          </a:p>
        </p:txBody>
      </p:sp>
    </p:spTree>
    <p:extLst>
      <p:ext uri="{BB962C8B-B14F-4D97-AF65-F5344CB8AC3E}">
        <p14:creationId xmlns:p14="http://schemas.microsoft.com/office/powerpoint/2010/main" val="396519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brusselsgenetics.be/media/images/Illustraties/ill_eng/BIJKOMEND-ill-B-ENG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066"/>
            <a:ext cx="9143999" cy="6873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0657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b="1" u="sng" dirty="0" smtClean="0"/>
              <a:t>Dominance</a:t>
            </a:r>
            <a:endParaRPr lang="en-GB" b="1" u="sng" dirty="0"/>
          </a:p>
        </p:txBody>
      </p:sp>
      <p:sp>
        <p:nvSpPr>
          <p:cNvPr id="3" name="Content Placeholder 2"/>
          <p:cNvSpPr>
            <a:spLocks noGrp="1"/>
          </p:cNvSpPr>
          <p:nvPr>
            <p:ph idx="1"/>
          </p:nvPr>
        </p:nvSpPr>
        <p:spPr>
          <a:xfrm>
            <a:off x="251520" y="1124745"/>
            <a:ext cx="8568952" cy="3096343"/>
          </a:xfrm>
        </p:spPr>
        <p:txBody>
          <a:bodyPr>
            <a:normAutofit fontScale="92500"/>
          </a:bodyPr>
          <a:lstStyle/>
          <a:p>
            <a:r>
              <a:rPr lang="en-GB" dirty="0"/>
              <a:t>If different, one of the alleles (the </a:t>
            </a:r>
            <a:r>
              <a:rPr lang="en-GB" b="1" dirty="0"/>
              <a:t>dominant allele</a:t>
            </a:r>
            <a:r>
              <a:rPr lang="en-GB" dirty="0"/>
              <a:t>) may mask the other allele (the </a:t>
            </a:r>
            <a:r>
              <a:rPr lang="en-GB" b="1" dirty="0"/>
              <a:t>recessive allele</a:t>
            </a:r>
            <a:r>
              <a:rPr lang="en-GB" dirty="0"/>
              <a:t>). The dominant allele is therefore expressed in either the heterozygous condition or the homozygous condition, whereas the recessive allele is only expressed in the homozygous condition.</a:t>
            </a:r>
          </a:p>
        </p:txBody>
      </p:sp>
      <p:pic>
        <p:nvPicPr>
          <p:cNvPr id="6148" name="Picture 4" descr="http://www.mpietrangelo.com/hbio/unit/10_inheritance/Chapter_09/B_Jpegs_of_Art_and_Photos/09_Labeled_Art_and_Photos/09_04HomologousChromosome-L.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4149080"/>
            <a:ext cx="4344417" cy="2551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53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3.timetoast.com/public/uploads/photos/2509715/mendel.jpg?133502765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083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27584" y="5085184"/>
            <a:ext cx="7560840" cy="1143000"/>
          </a:xfrm>
          <a:solidFill>
            <a:schemeClr val="bg1"/>
          </a:solidFill>
        </p:spPr>
        <p:txBody>
          <a:bodyPr>
            <a:noAutofit/>
          </a:bodyPr>
          <a:lstStyle/>
          <a:p>
            <a:r>
              <a:rPr lang="en-GB" sz="6000" b="1" dirty="0" err="1" smtClean="0"/>
              <a:t>Mendelian</a:t>
            </a:r>
            <a:r>
              <a:rPr lang="en-GB" sz="6000" b="1" dirty="0" smtClean="0"/>
              <a:t> Inheritance</a:t>
            </a:r>
            <a:endParaRPr lang="en-GB" sz="6000" b="1" dirty="0"/>
          </a:p>
        </p:txBody>
      </p:sp>
    </p:spTree>
    <p:extLst>
      <p:ext uri="{BB962C8B-B14F-4D97-AF65-F5344CB8AC3E}">
        <p14:creationId xmlns:p14="http://schemas.microsoft.com/office/powerpoint/2010/main" val="14805508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b="1" u="sng" dirty="0" err="1" smtClean="0"/>
              <a:t>Gregor</a:t>
            </a:r>
            <a:r>
              <a:rPr lang="en-GB" b="1" u="sng" dirty="0" smtClean="0"/>
              <a:t> Mendel</a:t>
            </a:r>
            <a:endParaRPr lang="en-GB" b="1" u="sng" dirty="0"/>
          </a:p>
        </p:txBody>
      </p:sp>
      <p:sp>
        <p:nvSpPr>
          <p:cNvPr id="3" name="Content Placeholder 2"/>
          <p:cNvSpPr>
            <a:spLocks noGrp="1"/>
          </p:cNvSpPr>
          <p:nvPr>
            <p:ph idx="1"/>
          </p:nvPr>
        </p:nvSpPr>
        <p:spPr>
          <a:xfrm>
            <a:off x="323528" y="1052736"/>
            <a:ext cx="4608512" cy="5616624"/>
          </a:xfrm>
        </p:spPr>
        <p:txBody>
          <a:bodyPr>
            <a:normAutofit fontScale="92500" lnSpcReduction="10000"/>
          </a:bodyPr>
          <a:lstStyle/>
          <a:p>
            <a:r>
              <a:rPr lang="en-GB" dirty="0" err="1"/>
              <a:t>Gregor</a:t>
            </a:r>
            <a:r>
              <a:rPr lang="en-GB" dirty="0"/>
              <a:t> Mendel </a:t>
            </a:r>
            <a:r>
              <a:rPr lang="en-GB" dirty="0" smtClean="0"/>
              <a:t>studied </a:t>
            </a:r>
            <a:r>
              <a:rPr lang="en-GB" dirty="0"/>
              <a:t>the process of heredity in selected features of the garden pea </a:t>
            </a:r>
            <a:r>
              <a:rPr lang="en-GB" i="1" dirty="0" err="1"/>
              <a:t>Pisum</a:t>
            </a:r>
            <a:r>
              <a:rPr lang="en-GB" i="1" dirty="0"/>
              <a:t> </a:t>
            </a:r>
            <a:r>
              <a:rPr lang="en-GB" i="1" dirty="0" err="1"/>
              <a:t>sativum</a:t>
            </a:r>
            <a:r>
              <a:rPr lang="en-GB" dirty="0"/>
              <a:t>. </a:t>
            </a:r>
            <a:endParaRPr lang="en-GB" dirty="0" smtClean="0"/>
          </a:p>
          <a:p>
            <a:r>
              <a:rPr lang="en-GB" dirty="0" smtClean="0"/>
              <a:t>He </a:t>
            </a:r>
            <a:r>
              <a:rPr lang="en-GB" dirty="0"/>
              <a:t>chose peas because they were easy to grow, they had a short life cycle, their pollination could be controlled and they had </a:t>
            </a:r>
            <a:r>
              <a:rPr lang="en-GB" dirty="0" smtClean="0"/>
              <a:t>easily observable characteristics</a:t>
            </a:r>
            <a:r>
              <a:rPr lang="en-GB" dirty="0"/>
              <a:t>. </a:t>
            </a:r>
          </a:p>
        </p:txBody>
      </p:sp>
      <p:pic>
        <p:nvPicPr>
          <p:cNvPr id="8194" name="Picture 2" descr="http://i1.cpcache.com/product/492981044/mendels_peas_mousepad.jpg?height=460&amp;width=460&amp;qv=9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0" y="1556792"/>
            <a:ext cx="4381500" cy="438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40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b="1" u="sng" dirty="0" smtClean="0"/>
              <a:t>Mendel’s work</a:t>
            </a:r>
            <a:endParaRPr lang="en-GB" b="1" u="sng" dirty="0"/>
          </a:p>
        </p:txBody>
      </p:sp>
      <p:sp>
        <p:nvSpPr>
          <p:cNvPr id="3" name="Content Placeholder 2"/>
          <p:cNvSpPr>
            <a:spLocks noGrp="1"/>
          </p:cNvSpPr>
          <p:nvPr>
            <p:ph idx="1"/>
          </p:nvPr>
        </p:nvSpPr>
        <p:spPr>
          <a:xfrm>
            <a:off x="3707904" y="1196752"/>
            <a:ext cx="4978896" cy="5400600"/>
          </a:xfrm>
        </p:spPr>
        <p:txBody>
          <a:bodyPr>
            <a:normAutofit fontScale="85000" lnSpcReduction="10000"/>
          </a:bodyPr>
          <a:lstStyle/>
          <a:p>
            <a:r>
              <a:rPr lang="en-GB" dirty="0"/>
              <a:t>Mendel isolated pea plants which were </a:t>
            </a:r>
            <a:r>
              <a:rPr lang="en-GB" b="1" dirty="0"/>
              <a:t>pure-breeding</a:t>
            </a:r>
            <a:r>
              <a:rPr lang="en-GB" dirty="0"/>
              <a:t> e.g. when they bred with each other they produced consistently the same characteristics over many generations. </a:t>
            </a:r>
            <a:endParaRPr lang="en-GB" dirty="0" smtClean="0"/>
          </a:p>
          <a:p>
            <a:r>
              <a:rPr lang="en-GB" dirty="0" smtClean="0"/>
              <a:t>He </a:t>
            </a:r>
            <a:r>
              <a:rPr lang="en-GB" dirty="0"/>
              <a:t>referred to each character as a </a:t>
            </a:r>
            <a:r>
              <a:rPr lang="en-GB" b="1" dirty="0"/>
              <a:t>trait</a:t>
            </a:r>
            <a:r>
              <a:rPr lang="en-GB" dirty="0"/>
              <a:t>. He chose traits which had two contrasting features e.g. he chose stem length, which could either be long or short and flower colour which could be red or white. </a:t>
            </a:r>
          </a:p>
        </p:txBody>
      </p:sp>
      <p:pic>
        <p:nvPicPr>
          <p:cNvPr id="9218" name="Picture 2" descr="http://mac122.icu.ac.jp/BIOBK/mendelstr_4.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844824"/>
            <a:ext cx="2400202" cy="2296903"/>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4653135"/>
            <a:ext cx="1305852" cy="1765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4653135"/>
            <a:ext cx="1296144" cy="1765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683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444</TotalTime>
  <Words>2713</Words>
  <Application>Microsoft Office PowerPoint</Application>
  <PresentationFormat>On-screen Show (4:3)</PresentationFormat>
  <Paragraphs>309</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Inheritance</vt:lpstr>
      <vt:lpstr>Genetic terms</vt:lpstr>
      <vt:lpstr>Genotype</vt:lpstr>
      <vt:lpstr>Phenotype</vt:lpstr>
      <vt:lpstr>Alleles</vt:lpstr>
      <vt:lpstr>Dominance</vt:lpstr>
      <vt:lpstr>Mendelian Inheritance</vt:lpstr>
      <vt:lpstr>Gregor Mendel</vt:lpstr>
      <vt:lpstr>Mendel’s work</vt:lpstr>
      <vt:lpstr>Mendel’s work</vt:lpstr>
      <vt:lpstr>Mendel’s work</vt:lpstr>
      <vt:lpstr>Mendel’s work</vt:lpstr>
      <vt:lpstr>Mendel’s findings</vt:lpstr>
      <vt:lpstr>Mendel’s conclusions</vt:lpstr>
      <vt:lpstr>The monohybrid cross - terminology</vt:lpstr>
      <vt:lpstr>The test cross</vt:lpstr>
      <vt:lpstr>The test cross</vt:lpstr>
      <vt:lpstr>Interpreting the test cross</vt:lpstr>
      <vt:lpstr>Dihybrid inheritance (law of independent assortment)</vt:lpstr>
      <vt:lpstr>F1 results</vt:lpstr>
      <vt:lpstr>F2 results</vt:lpstr>
      <vt:lpstr>Mendel’s conclusions</vt:lpstr>
      <vt:lpstr>Chi-squared (Χ2) test</vt:lpstr>
      <vt:lpstr>Chi-squared (Χ2) test</vt:lpstr>
      <vt:lpstr>Chi-squared (Χ2) test</vt:lpstr>
      <vt:lpstr>Chi-squared (Χ2) test</vt:lpstr>
      <vt:lpstr>Chi-squared (Χ2) test</vt:lpstr>
      <vt:lpstr>Chi-squared (Χ2) test</vt:lpstr>
      <vt:lpstr>Interpreting the (Χ2) test </vt:lpstr>
      <vt:lpstr>Chi-squared (Χ2) test</vt:lpstr>
      <vt:lpstr>Codominance</vt:lpstr>
      <vt:lpstr>Codominance</vt:lpstr>
      <vt:lpstr>Codominance</vt:lpstr>
      <vt:lpstr>Codominance</vt:lpstr>
      <vt:lpstr>Linkage</vt:lpstr>
      <vt:lpstr>Linkage</vt:lpstr>
      <vt:lpstr>Meiosis and linkage</vt:lpstr>
      <vt:lpstr>Meiosis and linkage</vt:lpstr>
      <vt:lpstr>Sex Determination</vt:lpstr>
      <vt:lpstr>Sex chromosomes</vt:lpstr>
      <vt:lpstr>Gametes</vt:lpstr>
      <vt:lpstr>PowerPoint Presentation</vt:lpstr>
      <vt:lpstr>Sex-linkage</vt:lpstr>
      <vt:lpstr>X-linkage</vt:lpstr>
      <vt:lpstr>X-linkage</vt:lpstr>
      <vt:lpstr>X-linkage</vt:lpstr>
      <vt:lpstr>Haemophilia</vt:lpstr>
      <vt:lpstr>Haemophilia A in males</vt:lpstr>
      <vt:lpstr>Haemophilia A in females</vt:lpstr>
      <vt:lpstr>Haemophilia genetics</vt:lpstr>
      <vt:lpstr>PowerPoint Presentation</vt:lpstr>
      <vt:lpstr>Haemophilia in the Royal family</vt:lpstr>
      <vt:lpstr>PowerPoint Presentation</vt:lpstr>
    </vt:vector>
  </TitlesOfParts>
  <Company>Ysgol Dewi Sant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Inheritance</dc:title>
  <dc:creator>Science Department</dc:creator>
  <cp:lastModifiedBy>Sian</cp:lastModifiedBy>
  <cp:revision>31</cp:revision>
  <dcterms:created xsi:type="dcterms:W3CDTF">2015-02-27T14:31:01Z</dcterms:created>
  <dcterms:modified xsi:type="dcterms:W3CDTF">2015-03-01T16:58:16Z</dcterms:modified>
</cp:coreProperties>
</file>