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6" r:id="rId2"/>
    <p:sldId id="267" r:id="rId3"/>
    <p:sldId id="261" r:id="rId4"/>
    <p:sldId id="269" r:id="rId5"/>
    <p:sldId id="271" r:id="rId6"/>
    <p:sldId id="273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68" r:id="rId16"/>
    <p:sldId id="270" r:id="rId17"/>
    <p:sldId id="276" r:id="rId18"/>
    <p:sldId id="264" r:id="rId19"/>
    <p:sldId id="275" r:id="rId20"/>
    <p:sldId id="262" r:id="rId21"/>
    <p:sldId id="263" r:id="rId22"/>
    <p:sldId id="265" r:id="rId23"/>
    <p:sldId id="257" r:id="rId24"/>
    <p:sldId id="259" r:id="rId25"/>
    <p:sldId id="258" r:id="rId26"/>
    <p:sldId id="260" r:id="rId27"/>
    <p:sldId id="27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DA5A57-94CC-4F09-A547-0A39555CCF46}" type="datetimeFigureOut">
              <a:rPr lang="en-GB" smtClean="0"/>
              <a:t>21/03/2014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928D92-9134-4ED5-89F5-26DC4233E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69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9C68D-B8E0-46E7-8CB2-4E5F6FC9DD0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7022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FF8CF3-2B5C-48F0-8344-D87B0E9B62D3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822589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4563F2E-308C-45EA-AB9A-4BC4366063E3}" type="slidenum">
              <a:rPr lang="en-US" sz="1200"/>
              <a:pPr algn="r"/>
              <a:t>13</a:t>
            </a:fld>
            <a:endParaRPr 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79606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0206-61E5-4F0C-86C0-9B8EDA52EF85}" type="datetimeFigureOut">
              <a:rPr lang="en-GB" smtClean="0"/>
              <a:pPr/>
              <a:t>21/03/2014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Mr A </a:t>
            </a:r>
            <a:r>
              <a:rPr lang="en-GB" dirty="0" err="1" smtClean="0"/>
              <a:t>Lovat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3A44-262F-4E79-8A91-D48C10EE90B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D5uNAMbDaQ&amp;feature=relmf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pendent.co.uk/news/science/exclusive-jawdropping-breakthrough-hailed-as-landmark-in-fight-against-hereditary-diseases-as-crispr-technique-heralds-genetic-revolution-8925295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sciencemag.org/content/341/6148/833.summary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newscenter.lbl.gov/wp-content/uploads/Fig2_Lynn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hyperlink" Target="http://www.newscientist.com/article/mg22129530.900-right-on-target-new-era-of-fast-genetic-engineering.html?page=3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ndependent.co.uk/news/science/indyplus-video-crispr-technique-8925604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sciencemag.org/content/341/6148/833.summar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guardian.com/science/2014/jan/30/genetically-modified-monkeys-cut-and-paste-dna-alzheimers-parkinson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Sj953m9iFs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obelprize.org/nobel_prizes/medicine/laureates/1978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Ssnul-xN7Q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-cool.co.uk/a-level/biology/genetic-engineerin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Specification outcomes</a:t>
            </a:r>
            <a:br>
              <a:rPr lang="en-GB" dirty="0" smtClean="0"/>
            </a:br>
            <a:r>
              <a:rPr lang="en-GB" dirty="0" smtClean="0"/>
              <a:t>You should be able to discuss...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4896544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Formation of recombinant DNA by insertion of foreign DNA into bacterial plasmids and cloning of the bacteria to produce useful molecules </a:t>
            </a:r>
            <a:r>
              <a:rPr lang="en-GB" dirty="0" smtClean="0"/>
              <a:t>as illustrated </a:t>
            </a:r>
            <a:r>
              <a:rPr lang="en-GB" dirty="0"/>
              <a:t>by insulin.</a:t>
            </a:r>
          </a:p>
          <a:p>
            <a:pPr algn="ctr"/>
            <a:r>
              <a:rPr lang="en-GB" dirty="0"/>
              <a:t>The use of restriction endonuclease, DNA ligase, reverse transcriptase, marker gene. Advantages and disadvantages of </a:t>
            </a:r>
            <a:r>
              <a:rPr lang="en-GB" dirty="0" smtClean="0"/>
              <a:t>genetic engineering</a:t>
            </a:r>
            <a:r>
              <a:rPr lang="en-GB" dirty="0"/>
              <a:t>.</a:t>
            </a:r>
            <a:endParaRPr lang="en-GB" dirty="0" smtClean="0"/>
          </a:p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GB" b="1" u="sng" dirty="0" err="1" smtClean="0"/>
              <a:t>cDNA</a:t>
            </a:r>
            <a:r>
              <a:rPr lang="en-GB" b="1" u="sng" dirty="0" smtClean="0"/>
              <a:t> </a:t>
            </a:r>
          </a:p>
          <a:p>
            <a:r>
              <a:rPr lang="en-GB" dirty="0" smtClean="0"/>
              <a:t>A DNA copy of mRNA </a:t>
            </a:r>
          </a:p>
          <a:p>
            <a:pPr>
              <a:buNone/>
            </a:pPr>
            <a:r>
              <a:rPr lang="en-GB" b="1" u="sng" dirty="0" smtClean="0"/>
              <a:t>Restriction Enzymes </a:t>
            </a:r>
          </a:p>
          <a:p>
            <a:r>
              <a:rPr lang="en-GB" dirty="0" smtClean="0"/>
              <a:t>To cut DNA at specific points, making small fragments </a:t>
            </a:r>
          </a:p>
          <a:p>
            <a:pPr>
              <a:buNone/>
            </a:pPr>
            <a:r>
              <a:rPr lang="en-GB" b="1" u="sng" dirty="0" smtClean="0"/>
              <a:t>DNA </a:t>
            </a:r>
            <a:r>
              <a:rPr lang="en-GB" b="1" u="sng" dirty="0" err="1" smtClean="0"/>
              <a:t>Ligase</a:t>
            </a:r>
            <a:r>
              <a:rPr lang="en-GB" b="1" u="sng" dirty="0" smtClean="0"/>
              <a:t> </a:t>
            </a:r>
          </a:p>
          <a:p>
            <a:r>
              <a:rPr lang="en-GB" dirty="0" smtClean="0"/>
              <a:t>To join DNA fragments together </a:t>
            </a:r>
          </a:p>
          <a:p>
            <a:pPr>
              <a:buNone/>
            </a:pPr>
            <a:r>
              <a:rPr lang="en-GB" b="1" u="sng" dirty="0" smtClean="0"/>
              <a:t>Vectors </a:t>
            </a:r>
          </a:p>
          <a:p>
            <a:r>
              <a:rPr lang="en-GB" dirty="0" smtClean="0"/>
              <a:t>To carry DNA into cells and ensure replication </a:t>
            </a:r>
          </a:p>
          <a:p>
            <a:pPr>
              <a:buNone/>
            </a:pPr>
            <a:r>
              <a:rPr lang="en-GB" b="1" u="sng" dirty="0" err="1" smtClean="0"/>
              <a:t>Plasmids</a:t>
            </a:r>
            <a:r>
              <a:rPr lang="en-GB" b="1" u="sng" dirty="0" smtClean="0"/>
              <a:t> </a:t>
            </a:r>
          </a:p>
          <a:p>
            <a:r>
              <a:rPr lang="en-GB" dirty="0" smtClean="0"/>
              <a:t>Common kind of vector </a:t>
            </a:r>
          </a:p>
          <a:p>
            <a:pPr>
              <a:buNone/>
            </a:pPr>
            <a:r>
              <a:rPr lang="en-GB" b="1" u="sng" dirty="0" smtClean="0"/>
              <a:t>Gene Transfer</a:t>
            </a:r>
          </a:p>
          <a:p>
            <a:r>
              <a:rPr lang="en-GB" dirty="0" smtClean="0"/>
              <a:t>To deliver a gene to a living cells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01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2" descr="biology a2 portr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305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18"/>
          <p:cNvSpPr txBox="1">
            <a:spLocks noChangeArrowheads="1"/>
          </p:cNvSpPr>
          <p:nvPr/>
        </p:nvSpPr>
        <p:spPr bwMode="auto">
          <a:xfrm>
            <a:off x="6400800" y="6400800"/>
            <a:ext cx="23685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600">
                <a:latin typeface="Verdana" pitchFamily="34" charset="0"/>
              </a:rPr>
              <a:t>© Pearson Education Ltd 2009</a:t>
            </a:r>
          </a:p>
          <a:p>
            <a:r>
              <a:rPr lang="en-GB" sz="600">
                <a:latin typeface="Verdana" pitchFamily="34" charset="0"/>
              </a:rPr>
              <a:t>This document may have been altered from the original</a:t>
            </a:r>
            <a:endParaRPr lang="en-GB" sz="600"/>
          </a:p>
          <a:p>
            <a:endParaRPr lang="en-GB"/>
          </a:p>
        </p:txBody>
      </p:sp>
      <p:sp>
        <p:nvSpPr>
          <p:cNvPr id="9220" name="Text Box 17"/>
          <p:cNvSpPr txBox="1">
            <a:spLocks noChangeArrowheads="1"/>
          </p:cNvSpPr>
          <p:nvPr/>
        </p:nvSpPr>
        <p:spPr bwMode="auto">
          <a:xfrm>
            <a:off x="7543800" y="4714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Week 22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886200" y="1157288"/>
            <a:ext cx="472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Production of bacteria containing the human insulin gene</a:t>
            </a:r>
          </a:p>
        </p:txBody>
      </p:sp>
      <p:pic>
        <p:nvPicPr>
          <p:cNvPr id="9224" name="Picture 8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066800"/>
            <a:ext cx="3141663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08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Outline how animals can be genetically engineered for </a:t>
            </a:r>
            <a:r>
              <a:rPr lang="en-GB" smtClean="0"/>
              <a:t>xenotransplantation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829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8"/>
          <p:cNvSpPr txBox="1">
            <a:spLocks noChangeArrowheads="1"/>
          </p:cNvSpPr>
          <p:nvPr/>
        </p:nvSpPr>
        <p:spPr bwMode="auto">
          <a:xfrm>
            <a:off x="6400800" y="6400800"/>
            <a:ext cx="236855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600">
                <a:latin typeface="Verdana" pitchFamily="34" charset="0"/>
              </a:rPr>
              <a:t>© Pearson Education Ltd 2009</a:t>
            </a:r>
          </a:p>
          <a:p>
            <a:r>
              <a:rPr lang="en-GB" sz="600">
                <a:latin typeface="Verdana" pitchFamily="34" charset="0"/>
              </a:rPr>
              <a:t>This document may have been altered from the original</a:t>
            </a:r>
            <a:endParaRPr lang="en-GB" sz="600"/>
          </a:p>
          <a:p>
            <a:endParaRPr lang="en-GB"/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5004048" y="1187450"/>
            <a:ext cx="368275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i="1" dirty="0"/>
              <a:t>Identification of transformed bacteria by replica plating </a:t>
            </a:r>
            <a:endParaRPr lang="en-GB" dirty="0"/>
          </a:p>
        </p:txBody>
      </p:sp>
      <p:pic>
        <p:nvPicPr>
          <p:cNvPr id="34822" name="Picture 6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50820"/>
            <a:ext cx="3614936" cy="6338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93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5868541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081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5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Applications – the 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http://www.youtube.com/watch?v=rD5uNAMbDaQ&amp;feature=relmfu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49289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Synthetic Biology Explained 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671"/>
            <a:ext cx="8229600" cy="74003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Applications of GM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1032"/>
            <a:ext cx="8229600" cy="602696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Dragon’s den.</a:t>
            </a:r>
          </a:p>
          <a:p>
            <a:r>
              <a:rPr lang="en-GB" dirty="0" smtClean="0"/>
              <a:t>Imagine you have £1m to invest in GM research. Where would you invest your money and why?</a:t>
            </a:r>
          </a:p>
          <a:p>
            <a:r>
              <a:rPr lang="en-GB" dirty="0" smtClean="0"/>
              <a:t>Arrange your answers in a </a:t>
            </a:r>
            <a:r>
              <a:rPr lang="en-GB" dirty="0" err="1" smtClean="0"/>
              <a:t>pyramidesque</a:t>
            </a:r>
            <a:r>
              <a:rPr lang="en-GB" dirty="0" smtClean="0"/>
              <a:t> shape: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r>
              <a:rPr lang="en-GB" sz="2000" dirty="0" smtClean="0">
                <a:solidFill>
                  <a:srgbClr val="C00000"/>
                </a:solidFill>
              </a:rPr>
              <a:t>5.2.3 (s): discuss </a:t>
            </a:r>
            <a:r>
              <a:rPr lang="en-GB" sz="2000" dirty="0">
                <a:solidFill>
                  <a:srgbClr val="C00000"/>
                </a:solidFill>
              </a:rPr>
              <a:t>the ethical concerns raised by the genetic manipulation of animals (including humans), plants and microorganisms </a:t>
            </a:r>
          </a:p>
          <a:p>
            <a:r>
              <a:rPr lang="en-GB" dirty="0" smtClean="0"/>
              <a:t>Rate each application on a scale of 1-5. </a:t>
            </a:r>
          </a:p>
          <a:p>
            <a:r>
              <a:rPr lang="en-GB" dirty="0" smtClean="0"/>
              <a:t>1 = no ethical concern, 5 = severe ethical concerns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508104" y="2564904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076056" y="3140968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68144" y="3140968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716016" y="3717032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508104" y="3717032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00192" y="3717032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148064" y="4293096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940152" y="4293096"/>
            <a:ext cx="5760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br>
              <a:rPr lang="en-GB" dirty="0" smtClean="0"/>
            </a:br>
            <a:r>
              <a:rPr lang="en-GB" dirty="0" smtClean="0"/>
              <a:t>You should be able to...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b="1" dirty="0" smtClean="0"/>
              <a:t>Grade B</a:t>
            </a:r>
          </a:p>
          <a:p>
            <a:pPr algn="ctr">
              <a:buNone/>
            </a:pPr>
            <a:r>
              <a:rPr lang="en-GB" dirty="0" smtClean="0"/>
              <a:t>Describe the process involved in the genetic engineering of bacteria to produce human insulin </a:t>
            </a:r>
          </a:p>
          <a:p>
            <a:pPr algn="ctr">
              <a:buNone/>
            </a:pPr>
            <a:r>
              <a:rPr lang="en-GB" b="1" dirty="0" smtClean="0"/>
              <a:t>Grade A</a:t>
            </a:r>
          </a:p>
          <a:p>
            <a:pPr algn="ctr">
              <a:buNone/>
            </a:pPr>
            <a:r>
              <a:rPr lang="en-GB" dirty="0" smtClean="0"/>
              <a:t>Evaluate other potential applications of genetic engineering</a:t>
            </a:r>
          </a:p>
          <a:p>
            <a:pPr algn="ctr">
              <a:buNone/>
            </a:pPr>
            <a:r>
              <a:rPr lang="en-GB" b="1" dirty="0" smtClean="0"/>
              <a:t>Grade A*</a:t>
            </a:r>
          </a:p>
          <a:p>
            <a:pPr algn="ctr">
              <a:buNone/>
            </a:pPr>
            <a:r>
              <a:rPr lang="en-GB" dirty="0" smtClean="0"/>
              <a:t>Compare the standard method of genetic engineering with the new CRISPR and CAS9 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8949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0232" y="1916832"/>
            <a:ext cx="2180928" cy="367240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CAS9</a:t>
            </a:r>
            <a:br>
              <a:rPr lang="en-GB" dirty="0" smtClean="0"/>
            </a:br>
            <a:r>
              <a:rPr lang="en-GB" dirty="0" smtClean="0"/>
              <a:t>The best thing to happen in GM since 1978!</a:t>
            </a:r>
            <a:endParaRPr lang="en-GB" dirty="0"/>
          </a:p>
        </p:txBody>
      </p:sp>
      <p:pic>
        <p:nvPicPr>
          <p:cNvPr id="21506" name="Picture 2" descr="Jennifer Doudna/UC Berkeley. Used with permission. Origina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6168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1368" y="1700808"/>
            <a:ext cx="260263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November 2013</a:t>
            </a:r>
            <a:endParaRPr lang="en-GB" dirty="0"/>
          </a:p>
        </p:txBody>
      </p:sp>
      <p:pic>
        <p:nvPicPr>
          <p:cNvPr id="27650" name="Picture 2" descr="http://www.sciencemediacentre.co.nz/wp-content/upload/2013/11/Independ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-16549"/>
            <a:ext cx="5423520" cy="6874549"/>
          </a:xfrm>
          <a:prstGeom prst="rect">
            <a:avLst/>
          </a:prstGeom>
          <a:noFill/>
        </p:spPr>
      </p:pic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6660232" y="3068960"/>
            <a:ext cx="2026568" cy="3057203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>
                <a:hlinkClick r:id="rId3"/>
              </a:rPr>
              <a:t>http://www.independent.co.uk/news/science/exclusive-jawdropping-breakthrough-hailed-as-landmark-in-fight-against-hereditary-diseases-as-crispr-technique-heralds-genetic-revolution-8925295.html</a:t>
            </a:r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Learning objectives</a:t>
            </a:r>
            <a:br>
              <a:rPr lang="en-GB" dirty="0" smtClean="0"/>
            </a:br>
            <a:r>
              <a:rPr lang="en-GB" dirty="0" smtClean="0"/>
              <a:t>You should be able to...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GB" b="1" dirty="0" smtClean="0"/>
              <a:t>Grade B</a:t>
            </a:r>
          </a:p>
          <a:p>
            <a:pPr algn="ctr">
              <a:buNone/>
            </a:pPr>
            <a:r>
              <a:rPr lang="en-GB" dirty="0" smtClean="0"/>
              <a:t>Describe the process involved in the genetic engineering of bacteria to produce human insulin </a:t>
            </a:r>
          </a:p>
          <a:p>
            <a:pPr algn="ctr">
              <a:buNone/>
            </a:pPr>
            <a:r>
              <a:rPr lang="en-GB" b="1" dirty="0" smtClean="0"/>
              <a:t>Grade A</a:t>
            </a:r>
          </a:p>
          <a:p>
            <a:pPr algn="ctr">
              <a:buNone/>
            </a:pPr>
            <a:r>
              <a:rPr lang="en-GB" dirty="0" smtClean="0"/>
              <a:t>Evaluate other potential applications of genetic engineering</a:t>
            </a:r>
          </a:p>
          <a:p>
            <a:pPr algn="ctr">
              <a:buNone/>
            </a:pPr>
            <a:r>
              <a:rPr lang="en-GB" b="1" dirty="0" smtClean="0"/>
              <a:t>Grade A*</a:t>
            </a:r>
          </a:p>
          <a:p>
            <a:pPr algn="ctr">
              <a:buNone/>
            </a:pPr>
            <a:r>
              <a:rPr lang="en-GB" dirty="0" smtClean="0"/>
              <a:t>Compare the standard method of genetic engineering with the new CRISPR and CAS9 method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537101"/>
            <a:ext cx="8229600" cy="320899"/>
          </a:xfrm>
        </p:spPr>
        <p:txBody>
          <a:bodyPr>
            <a:normAutofit fontScale="92500" lnSpcReduction="20000"/>
          </a:bodyPr>
          <a:lstStyle/>
          <a:p>
            <a:r>
              <a:rPr lang="en-GB" sz="1800" dirty="0" smtClean="0">
                <a:hlinkClick r:id="rId2"/>
              </a:rPr>
              <a:t>http://www.sciencemag.org/content/341/6148/833.summary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2579" t="15375" r="4399" b="6250"/>
          <a:stretch>
            <a:fillRect/>
          </a:stretch>
        </p:blipFill>
        <p:spPr bwMode="auto">
          <a:xfrm>
            <a:off x="70992" y="836712"/>
            <a:ext cx="907300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5536" y="2060848"/>
            <a:ext cx="2304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crystal structure of the Csy4 enzyme (blue) bound to a </a:t>
            </a:r>
            <a:r>
              <a:rPr lang="en-GB" dirty="0" err="1" smtClean="0"/>
              <a:t>crRNA</a:t>
            </a:r>
            <a:r>
              <a:rPr lang="en-GB" dirty="0" smtClean="0"/>
              <a:t> molecule (orange). </a:t>
            </a:r>
            <a:endParaRPr lang="en-GB" dirty="0"/>
          </a:p>
        </p:txBody>
      </p:sp>
      <p:pic>
        <p:nvPicPr>
          <p:cNvPr id="17410" name="Picture 2" descr="The crystal structure of the Csy4 enzyme (blue) bound to  a crRNA molecule (orange). The crRNA contains nucletotide sequences that match those of foreign DNA from a virus or plasmid, enabling it to target and silence the invaders. (Image courtesy of the Doudna group)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5174" y="0"/>
            <a:ext cx="52120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085" y="1542789"/>
            <a:ext cx="1666528" cy="1977083"/>
          </a:xfrm>
        </p:spPr>
        <p:txBody>
          <a:bodyPr>
            <a:normAutofit fontScale="40000" lnSpcReduction="20000"/>
          </a:bodyPr>
          <a:lstStyle/>
          <a:p>
            <a:r>
              <a:rPr lang="en-GB" dirty="0" smtClean="0">
                <a:hlinkClick r:id="rId2"/>
              </a:rPr>
              <a:t>http://www.newscientist.com/article/mg22129530.900-right-on-target-new-era-of-fast-genetic-engineering.html?page=3#.Uu2BjrmYZtQ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3" y="0"/>
            <a:ext cx="71949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http://www.independent.co.uk/news/science/indyplus-video-crispr-technique-8925604.html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026" name="Picture 2" descr="http://www.independent.co.uk/incoming/article8925362.ece/ALTERNATES/w620/web-genetics-graph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210877" cy="3672408"/>
          </a:xfrm>
          <a:prstGeom prst="rect">
            <a:avLst/>
          </a:prstGeom>
          <a:noFill/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5301208"/>
            <a:ext cx="1653208" cy="123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312" y="1600200"/>
            <a:ext cx="1306488" cy="4525963"/>
          </a:xfrm>
        </p:spPr>
        <p:txBody>
          <a:bodyPr>
            <a:noAutofit/>
          </a:bodyPr>
          <a:lstStyle/>
          <a:p>
            <a:r>
              <a:rPr lang="en-GB" sz="1200" dirty="0" smtClean="0"/>
              <a:t>The CRISPR/</a:t>
            </a:r>
            <a:r>
              <a:rPr lang="en-GB" sz="1200" dirty="0" err="1" smtClean="0"/>
              <a:t>Cas</a:t>
            </a:r>
            <a:r>
              <a:rPr lang="en-GB" sz="1200" dirty="0" smtClean="0"/>
              <a:t> system. (From </a:t>
            </a:r>
            <a:r>
              <a:rPr lang="en-GB" sz="1200" dirty="0" smtClean="0">
                <a:hlinkClick r:id="rId2"/>
              </a:rPr>
              <a:t>E. </a:t>
            </a:r>
            <a:r>
              <a:rPr lang="en-GB" sz="1200" dirty="0" err="1" smtClean="0">
                <a:hlinkClick r:id="rId2"/>
              </a:rPr>
              <a:t>Pennisi</a:t>
            </a:r>
            <a:r>
              <a:rPr lang="en-GB" sz="1200" dirty="0" smtClean="0">
                <a:hlinkClick r:id="rId2"/>
              </a:rPr>
              <a:t>, </a:t>
            </a:r>
            <a:r>
              <a:rPr lang="en-GB" sz="1200" i="1" dirty="0" smtClean="0">
                <a:hlinkClick r:id="rId2"/>
              </a:rPr>
              <a:t>Science</a:t>
            </a:r>
            <a:r>
              <a:rPr lang="en-GB" sz="1200" dirty="0" smtClean="0">
                <a:hlinkClick r:id="rId2"/>
              </a:rPr>
              <a:t>, 341:833-6, 2013</a:t>
            </a:r>
            <a:r>
              <a:rPr lang="en-GB" sz="1200" dirty="0" smtClean="0"/>
              <a:t>. </a:t>
            </a:r>
            <a:endParaRPr lang="en-GB" sz="1200" dirty="0"/>
          </a:p>
        </p:txBody>
      </p:sp>
      <p:pic>
        <p:nvPicPr>
          <p:cNvPr id="6146" name="Picture 2" descr="F3.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0"/>
            <a:ext cx="711941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Advances are being made every day!</a:t>
            </a:r>
            <a:br>
              <a:rPr lang="en-GB" dirty="0" smtClean="0"/>
            </a:br>
            <a:r>
              <a:rPr lang="en-GB" dirty="0" smtClean="0"/>
              <a:t>This is from last Thursday...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http://www.theguardian.com/science/2014/jan/30/genetically-modified-monkeys-cut-and-paste-dna-alzheimers-parkinsons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Prof. Malcolm White (St Andrews </a:t>
            </a:r>
            <a:r>
              <a:rPr lang="en-GB" dirty="0" err="1" smtClean="0"/>
              <a:t>Uni</a:t>
            </a:r>
            <a:r>
              <a:rPr lang="en-GB" dirty="0" smtClean="0"/>
              <a:t>) talks about his work on the CRISPR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356992"/>
            <a:ext cx="8229600" cy="3057203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http://www.youtube.com/watch?v=Sj953m9iFsA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Pick your target 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b="1" u="sng" dirty="0" smtClean="0"/>
              <a:t>Grade B</a:t>
            </a:r>
          </a:p>
          <a:p>
            <a:pPr algn="ctr">
              <a:buNone/>
            </a:pPr>
            <a:r>
              <a:rPr lang="en-GB" dirty="0" smtClean="0"/>
              <a:t>Describe the process involved in the genetic engineering of bacteria to produce human insulin 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u="sng" dirty="0" smtClean="0"/>
              <a:t>Grade A</a:t>
            </a:r>
          </a:p>
          <a:p>
            <a:pPr algn="ctr">
              <a:buNone/>
            </a:pPr>
            <a:r>
              <a:rPr lang="en-GB" dirty="0" smtClean="0"/>
              <a:t>Evaluate other potential applications of genetic engineering</a:t>
            </a:r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endParaRPr lang="en-GB" dirty="0" smtClean="0"/>
          </a:p>
          <a:p>
            <a:pPr algn="ctr">
              <a:buNone/>
            </a:pPr>
            <a:r>
              <a:rPr lang="en-GB" b="1" u="sng" dirty="0" smtClean="0"/>
              <a:t>Grade A*</a:t>
            </a:r>
          </a:p>
          <a:p>
            <a:pPr algn="ctr">
              <a:buNone/>
            </a:pPr>
            <a:r>
              <a:rPr lang="en-GB" dirty="0" smtClean="0"/>
              <a:t>Compare the standard method of genetic engineering with the new CRISPR and CAS9 method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7281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Describe how human insulin is produced using the following key terms: </a:t>
            </a:r>
          </a:p>
          <a:p>
            <a:pPr algn="ctr"/>
            <a:r>
              <a:rPr lang="en-GB" sz="2400" dirty="0" err="1" smtClean="0">
                <a:solidFill>
                  <a:srgbClr val="C00000"/>
                </a:solidFill>
              </a:rPr>
              <a:t>ligase</a:t>
            </a:r>
            <a:r>
              <a:rPr lang="en-GB" sz="2400" dirty="0" smtClean="0">
                <a:solidFill>
                  <a:srgbClr val="C00000"/>
                </a:solidFill>
              </a:rPr>
              <a:t>, enzyme, restriction, recombinant, plasmid, vector</a:t>
            </a:r>
          </a:p>
          <a:p>
            <a:pPr algn="ctr"/>
            <a:endParaRPr lang="en-GB" sz="2400" dirty="0" smtClean="0">
              <a:solidFill>
                <a:srgbClr val="C00000"/>
              </a:solidFill>
            </a:endParaRPr>
          </a:p>
          <a:p>
            <a:pPr algn="ctr"/>
            <a:endParaRPr lang="en-GB" sz="2400" dirty="0" smtClean="0">
              <a:solidFill>
                <a:srgbClr val="C00000"/>
              </a:solidFill>
            </a:endParaRPr>
          </a:p>
          <a:p>
            <a:pPr algn="ctr"/>
            <a:endParaRPr lang="en-GB" sz="2400" dirty="0" smtClean="0">
              <a:solidFill>
                <a:srgbClr val="C0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Outline the main advantages of using  recombinant E. coli for insulin production and some limitations of this 1980s technology</a:t>
            </a:r>
          </a:p>
          <a:p>
            <a:pPr algn="ctr"/>
            <a:endParaRPr lang="en-GB" sz="2400" dirty="0" smtClean="0">
              <a:solidFill>
                <a:srgbClr val="C00000"/>
              </a:solidFill>
            </a:endParaRPr>
          </a:p>
          <a:p>
            <a:pPr algn="ctr"/>
            <a:endParaRPr lang="en-GB" sz="2400" dirty="0" smtClean="0">
              <a:solidFill>
                <a:srgbClr val="C00000"/>
              </a:solidFill>
            </a:endParaRPr>
          </a:p>
          <a:p>
            <a:pPr algn="ctr"/>
            <a:endParaRPr lang="en-GB" sz="2400" dirty="0" smtClean="0">
              <a:solidFill>
                <a:srgbClr val="C00000"/>
              </a:solidFill>
            </a:endParaRPr>
          </a:p>
          <a:p>
            <a:pPr algn="ctr"/>
            <a:endParaRPr lang="en-GB" sz="2400" dirty="0" smtClean="0">
              <a:solidFill>
                <a:srgbClr val="C00000"/>
              </a:solidFill>
            </a:endParaRPr>
          </a:p>
          <a:p>
            <a:pPr algn="ctr"/>
            <a:r>
              <a:rPr lang="en-GB" sz="2400" dirty="0" smtClean="0">
                <a:solidFill>
                  <a:srgbClr val="C00000"/>
                </a:solidFill>
              </a:rPr>
              <a:t>Draw up a table that compares the similarities and differences between the 1980s method of genetically engineering and the 2013/14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en-GB" dirty="0" smtClean="0"/>
              <a:t>Restriction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465093"/>
            <a:ext cx="8229600" cy="392907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>
                <a:hlinkClick r:id="rId2"/>
              </a:rPr>
              <a:t>http://www.nobelprize.org/nobel_prizes/medicine/laureates/1978/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 cstate="print"/>
          <a:srcRect l="2953" t="16360" r="27286" b="12766"/>
          <a:stretch>
            <a:fillRect/>
          </a:stretch>
        </p:blipFill>
        <p:spPr bwMode="auto">
          <a:xfrm>
            <a:off x="1043608" y="1052736"/>
            <a:ext cx="68042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6629400" y="1844824"/>
            <a:ext cx="25146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 dirty="0"/>
              <a:t>(a)</a:t>
            </a:r>
            <a:r>
              <a:rPr lang="en-GB" b="1" i="1" dirty="0"/>
              <a:t> </a:t>
            </a:r>
            <a:r>
              <a:rPr lang="en-GB" i="1" dirty="0"/>
              <a:t>Cutting DNA using a restriction enzyme produces a staggered cut and leaves sticky ends. </a:t>
            </a:r>
          </a:p>
          <a:p>
            <a:r>
              <a:rPr lang="en-GB" i="1" dirty="0"/>
              <a:t>(b)</a:t>
            </a:r>
            <a:r>
              <a:rPr lang="en-GB" b="1" i="1" dirty="0"/>
              <a:t> </a:t>
            </a:r>
            <a:r>
              <a:rPr lang="en-GB" i="1" dirty="0"/>
              <a:t>Joining DNA from two sources cut with the same restriction enzyme; complementary sticky ends allow the base pairs to anneal. </a:t>
            </a:r>
          </a:p>
        </p:txBody>
      </p:sp>
      <p:pic>
        <p:nvPicPr>
          <p:cNvPr id="5128" name="Picture 8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23633"/>
            <a:ext cx="6192688" cy="6134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85800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Get these 5 processes in the correct order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584" y="5733256"/>
            <a:ext cx="8229600" cy="85477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Extension – explain how sticky ends are formed and how they are useful in genetic manipulation</a:t>
            </a:r>
            <a:endParaRPr lang="en-GB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3653" t="44328" r="12520" b="15719"/>
          <a:stretch/>
        </p:blipFill>
        <p:spPr bwMode="auto">
          <a:xfrm>
            <a:off x="-26842" y="1628800"/>
            <a:ext cx="9144000" cy="37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en-GB" dirty="0" smtClean="0"/>
              <a:t>Answer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4" y="1800438"/>
            <a:ext cx="9144000" cy="450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GM explained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http://www.youtube.com/watch?v=BSsnul-xN7Q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GM notes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http://www.s-cool.co.uk/a-level/biology/genetic-engineering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45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GB" b="1" u="sng" dirty="0" smtClean="0"/>
              <a:t>Match them up!!</a:t>
            </a:r>
          </a:p>
          <a:p>
            <a:pPr>
              <a:buNone/>
            </a:pPr>
            <a:r>
              <a:rPr lang="en-GB" b="1" u="sng" dirty="0" err="1" smtClean="0"/>
              <a:t>cDNA</a:t>
            </a:r>
            <a:r>
              <a:rPr lang="en-GB" b="1" u="sng" dirty="0" smtClean="0"/>
              <a:t> </a:t>
            </a:r>
          </a:p>
          <a:p>
            <a:pPr>
              <a:buNone/>
            </a:pPr>
            <a:r>
              <a:rPr lang="en-GB" dirty="0" smtClean="0"/>
              <a:t>To join DNA fragments together </a:t>
            </a:r>
          </a:p>
          <a:p>
            <a:pPr>
              <a:buNone/>
            </a:pPr>
            <a:r>
              <a:rPr lang="en-GB" b="1" u="sng" dirty="0" smtClean="0"/>
              <a:t>Restriction Enzymes </a:t>
            </a:r>
          </a:p>
          <a:p>
            <a:pPr>
              <a:buNone/>
            </a:pPr>
            <a:r>
              <a:rPr lang="en-GB" dirty="0" smtClean="0"/>
              <a:t>To deliver a gene to a living cells </a:t>
            </a:r>
            <a:endParaRPr lang="en-GB" b="1" u="sng" dirty="0" smtClean="0"/>
          </a:p>
          <a:p>
            <a:pPr>
              <a:buNone/>
            </a:pPr>
            <a:r>
              <a:rPr lang="en-GB" b="1" u="sng" dirty="0" smtClean="0"/>
              <a:t>DNA </a:t>
            </a:r>
            <a:r>
              <a:rPr lang="en-GB" b="1" u="sng" dirty="0" err="1" smtClean="0"/>
              <a:t>Ligase</a:t>
            </a:r>
            <a:r>
              <a:rPr lang="en-GB" b="1" u="sng" dirty="0" smtClean="0"/>
              <a:t> </a:t>
            </a:r>
          </a:p>
          <a:p>
            <a:pPr>
              <a:buNone/>
            </a:pPr>
            <a:r>
              <a:rPr lang="en-GB" dirty="0" smtClean="0"/>
              <a:t>To carry DNA into cells and ensure replication </a:t>
            </a:r>
          </a:p>
          <a:p>
            <a:pPr>
              <a:buNone/>
            </a:pPr>
            <a:r>
              <a:rPr lang="en-GB" b="1" u="sng" dirty="0" smtClean="0"/>
              <a:t>Vectors </a:t>
            </a:r>
          </a:p>
          <a:p>
            <a:r>
              <a:rPr lang="en-GB" dirty="0" smtClean="0"/>
              <a:t>A DNA copy of mRNA </a:t>
            </a:r>
          </a:p>
          <a:p>
            <a:pPr>
              <a:buNone/>
            </a:pPr>
            <a:r>
              <a:rPr lang="en-GB" b="1" u="sng" dirty="0" err="1" smtClean="0"/>
              <a:t>Plasmids</a:t>
            </a:r>
            <a:r>
              <a:rPr lang="en-GB" b="1" u="sng" dirty="0" smtClean="0"/>
              <a:t> </a:t>
            </a:r>
          </a:p>
          <a:p>
            <a:r>
              <a:rPr lang="en-GB" dirty="0" smtClean="0"/>
              <a:t>To cut DNA at specific points, making small fragments </a:t>
            </a:r>
          </a:p>
          <a:p>
            <a:pPr>
              <a:buNone/>
            </a:pPr>
            <a:r>
              <a:rPr lang="en-GB" b="1" u="sng" dirty="0" smtClean="0"/>
              <a:t>Gene Transfer</a:t>
            </a:r>
          </a:p>
          <a:p>
            <a:r>
              <a:rPr lang="en-GB" dirty="0" smtClean="0"/>
              <a:t>Common kind of vector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51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659</Words>
  <Application>Microsoft Office PowerPoint</Application>
  <PresentationFormat>On-screen Show (4:3)</PresentationFormat>
  <Paragraphs>113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Office Theme</vt:lpstr>
      <vt:lpstr>Specification outcomes You should be able to discuss...</vt:lpstr>
      <vt:lpstr>Learning objectives You should be able to...</vt:lpstr>
      <vt:lpstr>Restriction enzymes</vt:lpstr>
      <vt:lpstr>PowerPoint Presentation</vt:lpstr>
      <vt:lpstr>Get these 5 processes in the correct order</vt:lpstr>
      <vt:lpstr>Answer</vt:lpstr>
      <vt:lpstr>GM explained</vt:lpstr>
      <vt:lpstr>GM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– the future?</vt:lpstr>
      <vt:lpstr>Applications of GM</vt:lpstr>
      <vt:lpstr>Learning objectives You should be able to...</vt:lpstr>
      <vt:lpstr>CAS9 The best thing to happen in GM since 1978!</vt:lpstr>
      <vt:lpstr>November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Advances are being made every day! This is from last Thursday...</vt:lpstr>
      <vt:lpstr>Prof. Malcolm White (St Andrews Uni) talks about his work on the CRISPR system</vt:lpstr>
      <vt:lpstr>Pick your target grade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&amp; Anthony</dc:creator>
  <cp:lastModifiedBy>Anthony Lovat</cp:lastModifiedBy>
  <cp:revision>25</cp:revision>
  <dcterms:created xsi:type="dcterms:W3CDTF">2014-02-02T00:16:30Z</dcterms:created>
  <dcterms:modified xsi:type="dcterms:W3CDTF">2014-03-21T13:04:38Z</dcterms:modified>
</cp:coreProperties>
</file>