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7"/>
  </p:notesMasterIdLst>
  <p:sldIdLst>
    <p:sldId id="273" r:id="rId2"/>
    <p:sldId id="257" r:id="rId3"/>
    <p:sldId id="258" r:id="rId4"/>
    <p:sldId id="259" r:id="rId5"/>
    <p:sldId id="261" r:id="rId6"/>
    <p:sldId id="262" r:id="rId7"/>
    <p:sldId id="263" r:id="rId8"/>
    <p:sldId id="264" r:id="rId9"/>
    <p:sldId id="266" r:id="rId10"/>
    <p:sldId id="274" r:id="rId11"/>
    <p:sldId id="286" r:id="rId12"/>
    <p:sldId id="285" r:id="rId13"/>
    <p:sldId id="275" r:id="rId14"/>
    <p:sldId id="272" r:id="rId15"/>
    <p:sldId id="276" r:id="rId16"/>
    <p:sldId id="277" r:id="rId17"/>
    <p:sldId id="278" r:id="rId18"/>
    <p:sldId id="289" r:id="rId19"/>
    <p:sldId id="290" r:id="rId20"/>
    <p:sldId id="287" r:id="rId21"/>
    <p:sldId id="288" r:id="rId22"/>
    <p:sldId id="291" r:id="rId23"/>
    <p:sldId id="292" r:id="rId24"/>
    <p:sldId id="293" r:id="rId25"/>
    <p:sldId id="294" r:id="rId26"/>
    <p:sldId id="295" r:id="rId27"/>
    <p:sldId id="296" r:id="rId28"/>
    <p:sldId id="297" r:id="rId29"/>
    <p:sldId id="298" r:id="rId30"/>
    <p:sldId id="299" r:id="rId31"/>
    <p:sldId id="300" r:id="rId32"/>
    <p:sldId id="303" r:id="rId33"/>
    <p:sldId id="301" r:id="rId34"/>
    <p:sldId id="302" r:id="rId35"/>
    <p:sldId id="284" r:id="rId36"/>
    <p:sldId id="279" r:id="rId37"/>
    <p:sldId id="280" r:id="rId38"/>
    <p:sldId id="281" r:id="rId39"/>
    <p:sldId id="282" r:id="rId40"/>
    <p:sldId id="283" r:id="rId41"/>
    <p:sldId id="267" r:id="rId42"/>
    <p:sldId id="268" r:id="rId43"/>
    <p:sldId id="269" r:id="rId44"/>
    <p:sldId id="270" r:id="rId45"/>
    <p:sldId id="271" r:id="rId4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88360" autoAdjust="0"/>
  </p:normalViewPr>
  <p:slideViewPr>
    <p:cSldViewPr>
      <p:cViewPr varScale="1">
        <p:scale>
          <a:sx n="64" d="100"/>
          <a:sy n="64" d="100"/>
        </p:scale>
        <p:origin x="-6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5072BD0-5CEB-4FF3-8280-9F3B90FD61A6}" type="datetimeFigureOut">
              <a:rPr lang="en-GB" smtClean="0"/>
              <a:pPr/>
              <a:t>13/11/2013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D32612F-1F5D-4ADD-9EEE-F7F5F7F3860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91F68-9804-4267-B447-2DB1A435FFE7}" type="slidenum">
              <a:rPr lang="en-GB"/>
              <a:pPr/>
              <a:t>2</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49EC7-99B8-4B96-818E-B30303EC1242}" type="slidenum">
              <a:rPr lang="en-GB"/>
              <a:pPr/>
              <a:t>14</a:t>
            </a:fld>
            <a:endParaRPr lang="en-GB"/>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91F68-9804-4267-B447-2DB1A435FFE7}" type="slidenum">
              <a:rPr lang="en-GB"/>
              <a:pPr/>
              <a:t>35</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F7FCF-16B7-4B3A-90A1-52BF5FB0C15D}" type="slidenum">
              <a:rPr lang="en-GB"/>
              <a:pPr/>
              <a:t>41</a:t>
            </a:fld>
            <a:endParaRPr lang="en-GB"/>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8AC8E-1157-460F-817C-396538ED78A3}" type="slidenum">
              <a:rPr lang="en-GB"/>
              <a:pPr/>
              <a:t>42</a:t>
            </a:fld>
            <a:endParaRPr lang="en-GB"/>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F9E32-6ABB-4AF7-A234-2CD073A6715C}" type="slidenum">
              <a:rPr lang="en-GB"/>
              <a:pPr/>
              <a:t>43</a:t>
            </a:fld>
            <a:endParaRPr lang="en-GB"/>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80488-E623-4C0C-A2E5-E99420080FBA}" type="slidenum">
              <a:rPr lang="en-GB"/>
              <a:pPr/>
              <a:t>44</a:t>
            </a:fld>
            <a:endParaRPr lang="en-GB"/>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1D54A6-65D6-4020-B24D-4963FFB5C496}" type="slidenum">
              <a:rPr lang="en-GB"/>
              <a:pPr/>
              <a:t>45</a:t>
            </a:fld>
            <a:endParaRPr lang="en-GB"/>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CC89D-E209-4B75-929B-5E4CFC9DE4A9}" type="slidenum">
              <a:rPr lang="en-GB"/>
              <a:pPr/>
              <a:t>3</a:t>
            </a:fld>
            <a:endParaRPr lang="en-GB"/>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02D7D-8ED7-4FDD-AB5F-397A66F2DE75}" type="slidenum">
              <a:rPr lang="en-GB"/>
              <a:pPr/>
              <a:t>4</a:t>
            </a:fld>
            <a:endParaRPr lang="en-GB"/>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0E3E9-534E-42C3-AAE3-155184F76903}" type="slidenum">
              <a:rPr lang="en-GB"/>
              <a:pPr/>
              <a:t>5</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294E3-3BE9-4928-89E0-C97C59EA55D3}" type="slidenum">
              <a:rPr lang="en-GB"/>
              <a:pPr/>
              <a:t>6</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AAF225-5D4F-4144-B63F-F6316499BD79}" type="slidenum">
              <a:rPr lang="en-GB"/>
              <a:pPr/>
              <a:t>7</a:t>
            </a:fld>
            <a:endParaRPr lang="en-GB"/>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92DA0F-76B6-42E2-A699-DC430CE3DE3E}" type="slidenum">
              <a:rPr lang="en-GB"/>
              <a:pPr/>
              <a:t>8</a:t>
            </a:fld>
            <a:endParaRPr lang="en-GB"/>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91F68-9804-4267-B447-2DB1A435FFE7}" type="slidenum">
              <a:rPr lang="en-GB"/>
              <a:pPr/>
              <a:t>10</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91F68-9804-4267-B447-2DB1A435FFE7}" type="slidenum">
              <a:rPr lang="en-GB"/>
              <a:pPr/>
              <a:t>13</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solidFill>
                  <a:schemeClr val="tx1"/>
                </a:solidFill>
              </a:defRPr>
            </a:lvl1pPr>
          </a:lstStyle>
          <a:p>
            <a:fld id="{64D17643-CDA7-4C40-8348-7D319F88DDBC}" type="datetime1">
              <a:rPr lang="en-GB" smtClean="0"/>
              <a:pPr/>
              <a:t>13/11/2013</a:t>
            </a:fld>
            <a:r>
              <a:rPr lang="en-GB" smtClean="0"/>
              <a:t> </a:t>
            </a:r>
            <a:endParaRPr lang="en-GB"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GB" smtClean="0"/>
              <a:t>Mr A Lovat </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C189E12-4EBC-49B6-AD2A-A00411212FCA}" type="slidenum">
              <a:rPr lang="en-GB" smtClean="0"/>
              <a:pPr/>
              <a:t>‹#›</a:t>
            </a:fld>
            <a:endParaRPr lang="en-GB" dirty="0"/>
          </a:p>
        </p:txBody>
      </p:sp>
      <p:pic>
        <p:nvPicPr>
          <p:cNvPr id="7" name="Picture 6" descr="imagesCABUHI9K.jpg"/>
          <p:cNvPicPr>
            <a:picLocks noChangeAspect="1"/>
          </p:cNvPicPr>
          <p:nvPr userDrawn="1"/>
        </p:nvPicPr>
        <p:blipFill>
          <a:blip r:embed="rId2" cstate="print"/>
          <a:stretch>
            <a:fillRect/>
          </a:stretch>
        </p:blipFill>
        <p:spPr>
          <a:xfrm>
            <a:off x="1" y="1"/>
            <a:ext cx="1763688" cy="7997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E9082F-4094-4C0C-947B-285F7E4C5120}"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FEC119-6C58-4C51-B76C-202740C2B6AE}"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30725"/>
          </a:xfrm>
        </p:spPr>
        <p:txBody>
          <a:bodyPr/>
          <a:lstStyle/>
          <a:p>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93C807F7-0010-4B83-9E3B-0BF3D0130912}"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30725"/>
          </a:xfrm>
        </p:spPr>
        <p:txBody>
          <a:bodyPr/>
          <a:lstStyle/>
          <a:p>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B1D90FE8-9307-4DD0-82D1-196AFEE043C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5DC394-0CA4-47AE-9E0D-A72019AEE523}"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1F3418-91B3-4362-8E5C-7A6AD97A41B1}"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9790F8-7585-42E0-8CBC-29B929C5F77F}" type="datetime1">
              <a:rPr lang="en-GB" smtClean="0"/>
              <a:pPr/>
              <a:t>13/11/2013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BD5799-C92C-4066-8CDA-4CDB3463D745}" type="datetime1">
              <a:rPr lang="en-GB" smtClean="0"/>
              <a:pPr/>
              <a:t>13/11/2013</a:t>
            </a:fld>
            <a:endParaRPr lang="en-GB"/>
          </a:p>
        </p:txBody>
      </p:sp>
      <p:sp>
        <p:nvSpPr>
          <p:cNvPr id="8" name="Footer Placeholder 7"/>
          <p:cNvSpPr>
            <a:spLocks noGrp="1"/>
          </p:cNvSpPr>
          <p:nvPr>
            <p:ph type="ftr" sz="quarter" idx="11"/>
          </p:nvPr>
        </p:nvSpPr>
        <p:spPr/>
        <p:txBody>
          <a:bodyPr/>
          <a:lstStyle/>
          <a:p>
            <a:r>
              <a:rPr lang="en-GB" smtClean="0"/>
              <a:t>Mr A Lovat </a:t>
            </a:r>
            <a:endParaRPr lang="en-GB"/>
          </a:p>
        </p:txBody>
      </p:sp>
      <p:sp>
        <p:nvSpPr>
          <p:cNvPr id="9" name="Slide Number Placeholder 8"/>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32C4E9-5AE4-40E9-B5DF-32D26B9B293D}" type="datetime1">
              <a:rPr lang="en-GB" smtClean="0"/>
              <a:pPr/>
              <a:t>13/11/2013</a:t>
            </a:fld>
            <a:endParaRPr lang="en-GB"/>
          </a:p>
        </p:txBody>
      </p:sp>
      <p:sp>
        <p:nvSpPr>
          <p:cNvPr id="4" name="Footer Placeholder 3"/>
          <p:cNvSpPr>
            <a:spLocks noGrp="1"/>
          </p:cNvSpPr>
          <p:nvPr>
            <p:ph type="ftr" sz="quarter" idx="11"/>
          </p:nvPr>
        </p:nvSpPr>
        <p:spPr/>
        <p:txBody>
          <a:bodyPr/>
          <a:lstStyle/>
          <a:p>
            <a:r>
              <a:rPr lang="en-GB" smtClean="0"/>
              <a:t>Mr A Lovat </a:t>
            </a:r>
            <a:endParaRPr lang="en-GB"/>
          </a:p>
        </p:txBody>
      </p:sp>
      <p:sp>
        <p:nvSpPr>
          <p:cNvPr id="5" name="Slide Number Placeholder 4"/>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D8018-7BDC-418D-B34C-C0EEA326458C}" type="datetime1">
              <a:rPr lang="en-GB" smtClean="0"/>
              <a:pPr/>
              <a:t>13/11/2013</a:t>
            </a:fld>
            <a:endParaRPr lang="en-GB"/>
          </a:p>
        </p:txBody>
      </p:sp>
      <p:sp>
        <p:nvSpPr>
          <p:cNvPr id="3" name="Footer Placeholder 2"/>
          <p:cNvSpPr>
            <a:spLocks noGrp="1"/>
          </p:cNvSpPr>
          <p:nvPr>
            <p:ph type="ftr" sz="quarter" idx="11"/>
          </p:nvPr>
        </p:nvSpPr>
        <p:spPr/>
        <p:txBody>
          <a:bodyPr/>
          <a:lstStyle/>
          <a:p>
            <a:r>
              <a:rPr lang="en-GB" smtClean="0"/>
              <a:t>Mr A Lovat </a:t>
            </a:r>
            <a:endParaRPr lang="en-GB"/>
          </a:p>
        </p:txBody>
      </p:sp>
      <p:sp>
        <p:nvSpPr>
          <p:cNvPr id="4" name="Slide Number Placeholder 3"/>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C2597-7FDC-4425-83C4-BE7C7A3E9BF9}" type="datetime1">
              <a:rPr lang="en-GB" smtClean="0"/>
              <a:pPr/>
              <a:t>13/11/2013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6C911-B48E-4CA5-98EB-EB0C69A0FEA3}" type="datetime1">
              <a:rPr lang="en-GB" smtClean="0"/>
              <a:pPr/>
              <a:t>13/11/2013</a:t>
            </a:fld>
            <a:endParaRPr lang="en-GB"/>
          </a:p>
        </p:txBody>
      </p:sp>
      <p:sp>
        <p:nvSpPr>
          <p:cNvPr id="6" name="Footer Placeholder 5"/>
          <p:cNvSpPr>
            <a:spLocks noGrp="1"/>
          </p:cNvSpPr>
          <p:nvPr>
            <p:ph type="ftr" sz="quarter" idx="11"/>
          </p:nvPr>
        </p:nvSpPr>
        <p:spPr/>
        <p:txBody>
          <a:bodyPr/>
          <a:lstStyle/>
          <a:p>
            <a:r>
              <a:rPr lang="en-GB" smtClean="0"/>
              <a:t>Mr A Lovat </a:t>
            </a:r>
            <a:endParaRPr lang="en-GB"/>
          </a:p>
        </p:txBody>
      </p:sp>
      <p:sp>
        <p:nvSpPr>
          <p:cNvPr id="7" name="Slide Number Placeholder 6"/>
          <p:cNvSpPr>
            <a:spLocks noGrp="1"/>
          </p:cNvSpPr>
          <p:nvPr>
            <p:ph type="sldNum" sz="quarter" idx="12"/>
          </p:nvPr>
        </p:nvSpPr>
        <p:spPr/>
        <p:txBody>
          <a:bodyPr/>
          <a:lstStyle/>
          <a:p>
            <a:fld id="{4C189E12-4EBC-49B6-AD2A-A00411212FC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CA2C7ACD-8C9A-45EF-AC8A-9952BD92F7E6}" type="datetime1">
              <a:rPr lang="en-GB" smtClean="0"/>
              <a:pPr/>
              <a:t>13/11/2013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GB" dirty="0" smtClean="0"/>
              <a:t>Mr A Lovat </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4C189E12-4EBC-49B6-AD2A-A00411212FCA}" type="slidenum">
              <a:rPr lang="en-GB" smtClean="0"/>
              <a:pPr/>
              <a:t>‹#›</a:t>
            </a:fld>
            <a:endParaRPr lang="en-GB" dirty="0"/>
          </a:p>
        </p:txBody>
      </p:sp>
      <p:pic>
        <p:nvPicPr>
          <p:cNvPr id="7" name="Picture 6" descr="imagesCABUHI9K.jpg"/>
          <p:cNvPicPr>
            <a:picLocks noChangeAspect="1"/>
          </p:cNvPicPr>
          <p:nvPr/>
        </p:nvPicPr>
        <p:blipFill>
          <a:blip r:embed="rId15" cstate="print"/>
          <a:stretch>
            <a:fillRect/>
          </a:stretch>
        </p:blipFill>
        <p:spPr>
          <a:xfrm>
            <a:off x="1" y="1"/>
            <a:ext cx="1763688" cy="799750"/>
          </a:xfrm>
          <a:prstGeom prst="rect">
            <a:avLst/>
          </a:prstGeom>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XTUm-75-PL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LlxKfSbpoX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wiley.com/college/pratt/0471393878/student/animations/enzyme_inhibition/index.html" TargetMode="External"/><Relationship Id="rId2" Type="http://schemas.openxmlformats.org/officeDocument/2006/relationships/hyperlink" Target="http://www.stolaf.edu/people/giannini/flashanimat/enzymes/allosteric.sw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kscience.co.uk/animations/model.sw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orthland.cc.mn.us/biology/biology1111/animations/enzyme.sw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Lesson%204%20-%20cath_glesni_saes.mpeg" TargetMode="External"/><Relationship Id="rId2" Type="http://schemas.openxmlformats.org/officeDocument/2006/relationships/hyperlink" Target="Lesson%204%20-%20Immobilised%20Enzymes.pp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en.wikipedia.org/wiki/File:Lysine_fisher_struct_num.png" TargetMode="Externa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en.wikipedia.org/wiki/File:AminoAcidball.svg"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http://www.youtube.com/watch?v=XTUm-75-PL4</a:t>
            </a:r>
            <a:r>
              <a:rPr lang="en-GB" dirty="0" smtClean="0"/>
              <a:t> </a:t>
            </a:r>
            <a:endParaRPr lang="en-GB" dirty="0"/>
          </a:p>
        </p:txBody>
      </p:sp>
      <p:sp>
        <p:nvSpPr>
          <p:cNvPr id="4" name="Date Placeholder 3"/>
          <p:cNvSpPr>
            <a:spLocks noGrp="1"/>
          </p:cNvSpPr>
          <p:nvPr>
            <p:ph type="dt" sz="half" idx="10"/>
          </p:nvPr>
        </p:nvSpPr>
        <p:spPr/>
        <p:txBody>
          <a:bodyPr/>
          <a:lstStyle/>
          <a:p>
            <a:fld id="{4F5DC394-0CA4-47AE-9E0D-A72019AEE523}"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71400"/>
            <a:ext cx="7772401" cy="1905000"/>
          </a:xfrm>
        </p:spPr>
        <p:txBody>
          <a:bodyPr/>
          <a:lstStyle/>
          <a:p>
            <a:r>
              <a:rPr lang="en-GB" b="1" dirty="0">
                <a:latin typeface="Comic Sans MS" pitchFamily="66" charset="0"/>
              </a:rPr>
              <a:t>Enzymes</a:t>
            </a:r>
          </a:p>
        </p:txBody>
      </p:sp>
      <p:sp>
        <p:nvSpPr>
          <p:cNvPr id="2053" name="Text Box 5"/>
          <p:cNvSpPr txBox="1">
            <a:spLocks noChangeArrowheads="1"/>
          </p:cNvSpPr>
          <p:nvPr/>
        </p:nvSpPr>
        <p:spPr bwMode="auto">
          <a:xfrm>
            <a:off x="251520" y="1556792"/>
            <a:ext cx="8748713" cy="3416320"/>
          </a:xfrm>
          <a:prstGeom prst="rect">
            <a:avLst/>
          </a:prstGeom>
          <a:noFill/>
          <a:ln w="9525">
            <a:noFill/>
            <a:miter lim="800000"/>
            <a:headEnd/>
            <a:tailEnd/>
          </a:ln>
          <a:effectLst/>
        </p:spPr>
        <p:txBody>
          <a:bodyPr wrap="square">
            <a:spAutoFit/>
          </a:bodyPr>
          <a:lstStyle/>
          <a:p>
            <a:pPr>
              <a:spcBef>
                <a:spcPct val="50000"/>
              </a:spcBef>
            </a:pPr>
            <a:r>
              <a:rPr lang="en-GB" sz="2400" dirty="0" smtClean="0">
                <a:latin typeface="Comic Sans MS" pitchFamily="66" charset="0"/>
              </a:rPr>
              <a:t>(a) You should be able to discuss…</a:t>
            </a:r>
          </a:p>
          <a:p>
            <a:pPr>
              <a:spcBef>
                <a:spcPct val="50000"/>
              </a:spcBef>
              <a:buFont typeface="Arial" pitchFamily="34" charset="0"/>
              <a:buChar char="•"/>
            </a:pPr>
            <a:r>
              <a:rPr lang="en-GB" sz="2400" dirty="0" smtClean="0">
                <a:latin typeface="Comic Sans MS" pitchFamily="66" charset="0"/>
              </a:rPr>
              <a:t>Metabolism as a series of enzyme controlled reactions.</a:t>
            </a:r>
          </a:p>
          <a:p>
            <a:pPr>
              <a:spcBef>
                <a:spcPct val="50000"/>
              </a:spcBef>
              <a:buFont typeface="Arial" pitchFamily="34" charset="0"/>
              <a:buChar char="•"/>
            </a:pPr>
            <a:r>
              <a:rPr lang="en-GB" sz="2400" dirty="0" smtClean="0">
                <a:latin typeface="Comic Sans MS" pitchFamily="66" charset="0"/>
              </a:rPr>
              <a:t>The protein nature of enzymes. Enzymes may act </a:t>
            </a:r>
            <a:r>
              <a:rPr lang="en-GB" sz="2400" dirty="0" err="1" smtClean="0">
                <a:latin typeface="Comic Sans MS" pitchFamily="66" charset="0"/>
              </a:rPr>
              <a:t>intracellularly</a:t>
            </a:r>
            <a:r>
              <a:rPr lang="en-GB" sz="2400" dirty="0" smtClean="0">
                <a:latin typeface="Comic Sans MS" pitchFamily="66" charset="0"/>
              </a:rPr>
              <a:t> or </a:t>
            </a:r>
            <a:r>
              <a:rPr lang="en-GB" sz="2400" dirty="0" err="1" smtClean="0">
                <a:latin typeface="Comic Sans MS" pitchFamily="66" charset="0"/>
              </a:rPr>
              <a:t>extracellularly</a:t>
            </a:r>
            <a:r>
              <a:rPr lang="en-GB" sz="2400" dirty="0" smtClean="0">
                <a:latin typeface="Comic Sans MS" pitchFamily="66" charset="0"/>
              </a:rPr>
              <a:t>.</a:t>
            </a:r>
          </a:p>
          <a:p>
            <a:pPr>
              <a:spcBef>
                <a:spcPct val="50000"/>
              </a:spcBef>
              <a:buFont typeface="Arial" pitchFamily="34" charset="0"/>
              <a:buChar char="•"/>
            </a:pPr>
            <a:r>
              <a:rPr lang="en-GB" sz="2400" dirty="0" smtClean="0">
                <a:latin typeface="Comic Sans MS" pitchFamily="66" charset="0"/>
              </a:rPr>
              <a:t>Active sites interpreted in terms of three dimensional structure, theory of induced fit as illustrated by </a:t>
            </a:r>
            <a:r>
              <a:rPr lang="en-GB" sz="2400" dirty="0" err="1" smtClean="0">
                <a:latin typeface="Comic Sans MS" pitchFamily="66" charset="0"/>
              </a:rPr>
              <a:t>lysozyme</a:t>
            </a:r>
            <a:r>
              <a:rPr lang="en-GB" sz="2400" dirty="0" smtClean="0">
                <a:latin typeface="Comic Sans MS" pitchFamily="66" charset="0"/>
              </a:rPr>
              <a:t>.</a:t>
            </a:r>
          </a:p>
          <a:p>
            <a:pPr algn="ctr">
              <a:spcBef>
                <a:spcPct val="50000"/>
              </a:spcBef>
            </a:pPr>
            <a:r>
              <a:rPr lang="en-GB" sz="2400" b="1" dirty="0" smtClean="0">
                <a:latin typeface="Comic Sans MS" pitchFamily="66" charset="0"/>
              </a:rPr>
              <a:t>Page in book???</a:t>
            </a:r>
            <a:endParaRPr lang="en-GB" sz="24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Blood cocktail</a:t>
            </a:r>
            <a:endParaRPr lang="en-GB" dirty="0"/>
          </a:p>
        </p:txBody>
      </p:sp>
      <p:sp>
        <p:nvSpPr>
          <p:cNvPr id="3" name="Content Placeholder 2"/>
          <p:cNvSpPr>
            <a:spLocks noGrp="1"/>
          </p:cNvSpPr>
          <p:nvPr>
            <p:ph idx="1"/>
          </p:nvPr>
        </p:nvSpPr>
        <p:spPr>
          <a:xfrm>
            <a:off x="539552" y="1556792"/>
            <a:ext cx="8229600" cy="4525963"/>
          </a:xfrm>
        </p:spPr>
        <p:txBody>
          <a:bodyPr/>
          <a:lstStyle/>
          <a:p>
            <a:r>
              <a:rPr lang="en-GB" dirty="0" smtClean="0">
                <a:hlinkClick r:id="rId2"/>
              </a:rPr>
              <a:t>http://www.youtube.com/watch?v=LlxKfSbpoX0</a:t>
            </a: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0"/>
            <a:ext cx="8229600" cy="706438"/>
          </a:xfrm>
        </p:spPr>
        <p:txBody>
          <a:bodyPr/>
          <a:lstStyle/>
          <a:p>
            <a:r>
              <a:rPr lang="en-GB" sz="2800"/>
              <a:t>Timeline of enzyme discovery</a:t>
            </a:r>
          </a:p>
        </p:txBody>
      </p:sp>
      <p:sp>
        <p:nvSpPr>
          <p:cNvPr id="61444" name="AutoShape 4"/>
          <p:cNvSpPr>
            <a:spLocks noChangeArrowheads="1"/>
          </p:cNvSpPr>
          <p:nvPr/>
        </p:nvSpPr>
        <p:spPr bwMode="auto">
          <a:xfrm>
            <a:off x="107950" y="620713"/>
            <a:ext cx="8856663"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1835:</a:t>
            </a:r>
          </a:p>
          <a:p>
            <a:pPr algn="ctr"/>
            <a:r>
              <a:rPr lang="en-GB" dirty="0"/>
              <a:t>Breakdown of starch to sugar by malt</a:t>
            </a:r>
          </a:p>
        </p:txBody>
      </p:sp>
      <p:sp>
        <p:nvSpPr>
          <p:cNvPr id="61446" name="AutoShape 6"/>
          <p:cNvSpPr>
            <a:spLocks noChangeArrowheads="1"/>
          </p:cNvSpPr>
          <p:nvPr/>
        </p:nvSpPr>
        <p:spPr bwMode="auto">
          <a:xfrm>
            <a:off x="107950" y="1557338"/>
            <a:ext cx="8856663"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1877:</a:t>
            </a:r>
          </a:p>
          <a:p>
            <a:pPr algn="ctr"/>
            <a:r>
              <a:rPr lang="en-GB" dirty="0"/>
              <a:t>Name enzyme coined to describe chemicals in yeast that ferment sugars</a:t>
            </a:r>
          </a:p>
        </p:txBody>
      </p:sp>
      <p:sp>
        <p:nvSpPr>
          <p:cNvPr id="61447" name="AutoShape 7"/>
          <p:cNvSpPr>
            <a:spLocks noChangeArrowheads="1"/>
          </p:cNvSpPr>
          <p:nvPr/>
        </p:nvSpPr>
        <p:spPr bwMode="auto">
          <a:xfrm>
            <a:off x="142875" y="2492375"/>
            <a:ext cx="8856663"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1897:</a:t>
            </a:r>
          </a:p>
          <a:p>
            <a:pPr algn="ctr"/>
            <a:r>
              <a:rPr lang="en-GB" dirty="0"/>
              <a:t>Eduard Buchner extracted enzyme from yeast and showed it could work outside cells</a:t>
            </a:r>
          </a:p>
        </p:txBody>
      </p:sp>
      <p:sp>
        <p:nvSpPr>
          <p:cNvPr id="61448" name="AutoShape 8"/>
          <p:cNvSpPr>
            <a:spLocks noChangeArrowheads="1"/>
          </p:cNvSpPr>
          <p:nvPr/>
        </p:nvSpPr>
        <p:spPr bwMode="auto">
          <a:xfrm>
            <a:off x="142875" y="4365625"/>
            <a:ext cx="8856663"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1926:</a:t>
            </a:r>
          </a:p>
          <a:p>
            <a:pPr algn="ctr"/>
            <a:r>
              <a:rPr lang="en-GB" dirty="0"/>
              <a:t>James B Sumner produced first pure crystalline enzyme (</a:t>
            </a:r>
            <a:r>
              <a:rPr lang="en-GB" dirty="0" err="1" smtClean="0"/>
              <a:t>urease</a:t>
            </a:r>
            <a:r>
              <a:rPr lang="en-GB" dirty="0" smtClean="0"/>
              <a:t>) and</a:t>
            </a:r>
          </a:p>
          <a:p>
            <a:pPr algn="ctr"/>
            <a:r>
              <a:rPr lang="en-GB" dirty="0" smtClean="0"/>
              <a:t> </a:t>
            </a:r>
            <a:r>
              <a:rPr lang="en-GB" dirty="0"/>
              <a:t>showed enzymes were proteins</a:t>
            </a:r>
          </a:p>
        </p:txBody>
      </p:sp>
      <p:sp>
        <p:nvSpPr>
          <p:cNvPr id="61449" name="AutoShape 9"/>
          <p:cNvSpPr>
            <a:spLocks noChangeArrowheads="1"/>
          </p:cNvSpPr>
          <p:nvPr/>
        </p:nvSpPr>
        <p:spPr bwMode="auto">
          <a:xfrm>
            <a:off x="144463" y="3429000"/>
            <a:ext cx="8856662"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1905:</a:t>
            </a:r>
          </a:p>
          <a:p>
            <a:pPr algn="ctr"/>
            <a:r>
              <a:rPr lang="en-GB" dirty="0"/>
              <a:t>Otto Rohm </a:t>
            </a:r>
            <a:r>
              <a:rPr lang="en-GB" dirty="0" err="1"/>
              <a:t>exyracted</a:t>
            </a:r>
            <a:r>
              <a:rPr lang="en-GB" dirty="0"/>
              <a:t> pancreatic proteases to supply enzymes for tanning</a:t>
            </a:r>
          </a:p>
        </p:txBody>
      </p:sp>
      <p:sp>
        <p:nvSpPr>
          <p:cNvPr id="61450" name="AutoShape 10"/>
          <p:cNvSpPr>
            <a:spLocks noChangeArrowheads="1"/>
          </p:cNvSpPr>
          <p:nvPr/>
        </p:nvSpPr>
        <p:spPr bwMode="auto">
          <a:xfrm>
            <a:off x="142875" y="5300663"/>
            <a:ext cx="8821738" cy="863600"/>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dirty="0"/>
              <a:t>1930-1936:</a:t>
            </a:r>
          </a:p>
          <a:p>
            <a:pPr algn="ctr"/>
            <a:r>
              <a:rPr lang="en-GB" dirty="0"/>
              <a:t>Protein nature of enzymes finally established when digestive </a:t>
            </a:r>
            <a:r>
              <a:rPr lang="en-GB" dirty="0" smtClean="0"/>
              <a:t>enzymes</a:t>
            </a:r>
          </a:p>
          <a:p>
            <a:pPr algn="ctr"/>
            <a:r>
              <a:rPr lang="en-GB" dirty="0" smtClean="0"/>
              <a:t> crystallised </a:t>
            </a:r>
            <a:r>
              <a:rPr lang="en-GB" dirty="0"/>
              <a:t>by John H Northrop</a:t>
            </a:r>
          </a:p>
        </p:txBody>
      </p:sp>
      <p:grpSp>
        <p:nvGrpSpPr>
          <p:cNvPr id="2" name="Group 17"/>
          <p:cNvGrpSpPr>
            <a:grpSpLocks/>
          </p:cNvGrpSpPr>
          <p:nvPr/>
        </p:nvGrpSpPr>
        <p:grpSpPr bwMode="auto">
          <a:xfrm>
            <a:off x="179388" y="6237288"/>
            <a:ext cx="8785225" cy="576262"/>
            <a:chOff x="113" y="3929"/>
            <a:chExt cx="5534" cy="363"/>
          </a:xfrm>
        </p:grpSpPr>
        <p:sp>
          <p:nvSpPr>
            <p:cNvPr id="61451" name="AutoShape 11"/>
            <p:cNvSpPr>
              <a:spLocks noChangeArrowheads="1"/>
            </p:cNvSpPr>
            <p:nvPr/>
          </p:nvSpPr>
          <p:spPr bwMode="auto">
            <a:xfrm>
              <a:off x="113" y="3929"/>
              <a:ext cx="5534" cy="363"/>
            </a:xfrm>
            <a:prstGeom prst="roundRect">
              <a:avLst>
                <a:gd name="adj" fmla="val 16667"/>
              </a:avLst>
            </a:prstGeom>
            <a:gradFill rotWithShape="1">
              <a:gsLst>
                <a:gs pos="0">
                  <a:srgbClr val="DDDDDD"/>
                </a:gs>
                <a:gs pos="50000">
                  <a:schemeClr val="bg1"/>
                </a:gs>
                <a:gs pos="100000">
                  <a:srgbClr val="DDDDDD"/>
                </a:gs>
              </a:gsLst>
              <a:lin ang="5400000" scaled="1"/>
            </a:gradFill>
            <a:ln w="9525">
              <a:solidFill>
                <a:schemeClr val="tx1"/>
              </a:solidFill>
              <a:round/>
              <a:headEnd/>
              <a:tailEnd/>
            </a:ln>
            <a:effectLst/>
          </p:spPr>
          <p:txBody>
            <a:bodyPr wrap="none" anchor="ctr"/>
            <a:lstStyle/>
            <a:p>
              <a:pPr algn="ctr"/>
              <a:r>
                <a:rPr lang="en-GB" b="1" dirty="0"/>
                <a:t>1946: Sumner finally awarded Nobel prize</a:t>
              </a:r>
            </a:p>
          </p:txBody>
        </p:sp>
        <p:pic>
          <p:nvPicPr>
            <p:cNvPr id="61452" name="Picture 12"/>
            <p:cNvPicPr>
              <a:picLocks noChangeAspect="1" noChangeArrowheads="1"/>
            </p:cNvPicPr>
            <p:nvPr/>
          </p:nvPicPr>
          <p:blipFill>
            <a:blip r:embed="rId2" cstate="print"/>
            <a:srcRect/>
            <a:stretch>
              <a:fillRect/>
            </a:stretch>
          </p:blipFill>
          <p:spPr bwMode="auto">
            <a:xfrm>
              <a:off x="4454" y="3960"/>
              <a:ext cx="286" cy="300"/>
            </a:xfrm>
            <a:prstGeom prst="rect">
              <a:avLst/>
            </a:prstGeom>
            <a:gradFill rotWithShape="1">
              <a:gsLst>
                <a:gs pos="0">
                  <a:srgbClr val="DDDDDD"/>
                </a:gs>
                <a:gs pos="50000">
                  <a:schemeClr val="bg1"/>
                </a:gs>
                <a:gs pos="100000">
                  <a:srgbClr val="DDDDDD"/>
                </a:gs>
              </a:gsLst>
              <a:lin ang="5400000" scaled="1"/>
            </a:gradFill>
            <a:ln w="9525">
              <a:noFill/>
              <a:miter lim="800000"/>
              <a:headEnd/>
              <a:tailEnd/>
            </a:ln>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wipe(up)">
                                      <p:cBhvr>
                                        <p:cTn id="7" dur="500"/>
                                        <p:tgtEl>
                                          <p:spTgt spid="614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Effect transition="in" filter="wipe(up)">
                                      <p:cBhvr>
                                        <p:cTn id="12" dur="500"/>
                                        <p:tgtEl>
                                          <p:spTgt spid="614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47"/>
                                        </p:tgtEl>
                                        <p:attrNameLst>
                                          <p:attrName>style.visibility</p:attrName>
                                        </p:attrNameLst>
                                      </p:cBhvr>
                                      <p:to>
                                        <p:strVal val="visible"/>
                                      </p:to>
                                    </p:set>
                                    <p:animEffect transition="in" filter="wipe(up)">
                                      <p:cBhvr>
                                        <p:cTn id="17" dur="500"/>
                                        <p:tgtEl>
                                          <p:spTgt spid="614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1449"/>
                                        </p:tgtEl>
                                        <p:attrNameLst>
                                          <p:attrName>style.visibility</p:attrName>
                                        </p:attrNameLst>
                                      </p:cBhvr>
                                      <p:to>
                                        <p:strVal val="visible"/>
                                      </p:to>
                                    </p:set>
                                    <p:animEffect transition="in" filter="wipe(up)">
                                      <p:cBhvr>
                                        <p:cTn id="22" dur="500"/>
                                        <p:tgtEl>
                                          <p:spTgt spid="614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1448"/>
                                        </p:tgtEl>
                                        <p:attrNameLst>
                                          <p:attrName>style.visibility</p:attrName>
                                        </p:attrNameLst>
                                      </p:cBhvr>
                                      <p:to>
                                        <p:strVal val="visible"/>
                                      </p:to>
                                    </p:set>
                                    <p:animEffect transition="in" filter="wipe(up)">
                                      <p:cBhvr>
                                        <p:cTn id="27" dur="500"/>
                                        <p:tgtEl>
                                          <p:spTgt spid="614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1450"/>
                                        </p:tgtEl>
                                        <p:attrNameLst>
                                          <p:attrName>style.visibility</p:attrName>
                                        </p:attrNameLst>
                                      </p:cBhvr>
                                      <p:to>
                                        <p:strVal val="visible"/>
                                      </p:to>
                                    </p:set>
                                    <p:animEffect transition="in" filter="wipe(up)">
                                      <p:cBhvr>
                                        <p:cTn id="32" dur="500"/>
                                        <p:tgtEl>
                                          <p:spTgt spid="6145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up)">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nimBg="1"/>
      <p:bldP spid="61446" grpId="0" animBg="1"/>
      <p:bldP spid="61447" grpId="0" animBg="1"/>
      <p:bldP spid="61448" grpId="0" animBg="1"/>
      <p:bldP spid="61449" grpId="0" animBg="1"/>
      <p:bldP spid="614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71400"/>
            <a:ext cx="7772401" cy="1905000"/>
          </a:xfrm>
        </p:spPr>
        <p:txBody>
          <a:bodyPr/>
          <a:lstStyle/>
          <a:p>
            <a:r>
              <a:rPr lang="en-GB" b="1" dirty="0">
                <a:latin typeface="Comic Sans MS" pitchFamily="66" charset="0"/>
              </a:rPr>
              <a:t>Enzymes</a:t>
            </a:r>
          </a:p>
        </p:txBody>
      </p:sp>
      <p:sp>
        <p:nvSpPr>
          <p:cNvPr id="2053" name="Text Box 5"/>
          <p:cNvSpPr txBox="1">
            <a:spLocks noChangeArrowheads="1"/>
          </p:cNvSpPr>
          <p:nvPr/>
        </p:nvSpPr>
        <p:spPr bwMode="auto">
          <a:xfrm>
            <a:off x="251520" y="1556792"/>
            <a:ext cx="8748713" cy="3231654"/>
          </a:xfrm>
          <a:prstGeom prst="rect">
            <a:avLst/>
          </a:prstGeom>
          <a:noFill/>
          <a:ln w="9525">
            <a:noFill/>
            <a:miter lim="800000"/>
            <a:headEnd/>
            <a:tailEnd/>
          </a:ln>
          <a:effectLst/>
        </p:spPr>
        <p:txBody>
          <a:bodyPr wrap="square">
            <a:spAutoFit/>
          </a:bodyPr>
          <a:lstStyle/>
          <a:p>
            <a:pPr>
              <a:spcBef>
                <a:spcPct val="50000"/>
              </a:spcBef>
            </a:pPr>
            <a:r>
              <a:rPr lang="en-GB" sz="2400" dirty="0" smtClean="0">
                <a:latin typeface="Comic Sans MS" pitchFamily="66" charset="0"/>
              </a:rPr>
              <a:t>(b) You should be able to describe… </a:t>
            </a:r>
          </a:p>
          <a:p>
            <a:pPr>
              <a:spcBef>
                <a:spcPct val="50000"/>
              </a:spcBef>
              <a:buFont typeface="Arial" pitchFamily="34" charset="0"/>
              <a:buChar char="•"/>
            </a:pPr>
            <a:r>
              <a:rPr lang="en-GB" sz="2400" dirty="0" smtClean="0">
                <a:latin typeface="Comic Sans MS" pitchFamily="66" charset="0"/>
              </a:rPr>
              <a:t>The meaning of catalysis; the lowering of the activation energy.</a:t>
            </a:r>
          </a:p>
          <a:p>
            <a:pPr>
              <a:spcBef>
                <a:spcPct val="50000"/>
              </a:spcBef>
              <a:buFont typeface="Arial" pitchFamily="34" charset="0"/>
              <a:buChar char="•"/>
            </a:pPr>
            <a:r>
              <a:rPr lang="en-GB" sz="2400" dirty="0" smtClean="0">
                <a:latin typeface="Comic Sans MS" pitchFamily="66" charset="0"/>
              </a:rPr>
              <a:t>The principles of competitive and non competitive inhibition (references to reversible and irreversible action not required). </a:t>
            </a:r>
          </a:p>
          <a:p>
            <a:pPr>
              <a:spcBef>
                <a:spcPct val="50000"/>
              </a:spcBef>
              <a:buFont typeface="Arial" pitchFamily="34" charset="0"/>
              <a:buChar char="•"/>
            </a:pPr>
            <a:r>
              <a:rPr lang="en-GB" sz="2400" dirty="0" smtClean="0">
                <a:latin typeface="Comic Sans MS" pitchFamily="66" charset="0"/>
              </a:rPr>
              <a:t>Maybe biosensors?</a:t>
            </a:r>
            <a:endParaRPr lang="en-GB" sz="24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3600" b="1">
                <a:latin typeface="Comic Sans MS" pitchFamily="66" charset="0"/>
              </a:rPr>
              <a:t>Inhibition of enzymes</a:t>
            </a:r>
          </a:p>
        </p:txBody>
      </p:sp>
      <p:sp>
        <p:nvSpPr>
          <p:cNvPr id="68611" name="Rectangle 3"/>
          <p:cNvSpPr>
            <a:spLocks noGrp="1" noChangeArrowheads="1"/>
          </p:cNvSpPr>
          <p:nvPr>
            <p:ph type="body" idx="1"/>
          </p:nvPr>
        </p:nvSpPr>
        <p:spPr>
          <a:xfrm>
            <a:off x="250825" y="1495425"/>
            <a:ext cx="8642350" cy="4454525"/>
          </a:xfrm>
        </p:spPr>
        <p:txBody>
          <a:bodyPr/>
          <a:lstStyle/>
          <a:p>
            <a:pPr fontAlgn="t">
              <a:lnSpc>
                <a:spcPct val="90000"/>
              </a:lnSpc>
            </a:pPr>
            <a:r>
              <a:rPr lang="en-GB" sz="2400" b="1" dirty="0">
                <a:latin typeface="Comic Sans MS" pitchFamily="66" charset="0"/>
              </a:rPr>
              <a:t>Inhibitors slow down the rate of a reaction</a:t>
            </a:r>
            <a:br>
              <a:rPr lang="en-GB" sz="2400" b="1" dirty="0">
                <a:latin typeface="Comic Sans MS" pitchFamily="66" charset="0"/>
              </a:rPr>
            </a:br>
            <a:endParaRPr lang="en-GB" sz="2400" b="1" dirty="0">
              <a:latin typeface="Comic Sans MS" pitchFamily="66" charset="0"/>
            </a:endParaRPr>
          </a:p>
          <a:p>
            <a:pPr fontAlgn="t">
              <a:lnSpc>
                <a:spcPct val="90000"/>
              </a:lnSpc>
            </a:pPr>
            <a:r>
              <a:rPr lang="en-GB" sz="2400" b="1" dirty="0" smtClean="0">
                <a:solidFill>
                  <a:srgbClr val="FF0000"/>
                </a:solidFill>
                <a:latin typeface="Comic Sans MS" pitchFamily="66" charset="0"/>
              </a:rPr>
              <a:t>Competitive inhibitors</a:t>
            </a:r>
            <a:r>
              <a:rPr lang="en-GB" sz="2400" b="1" dirty="0">
                <a:latin typeface="Comic Sans MS" pitchFamily="66" charset="0"/>
              </a:rPr>
              <a:t>: these molecules have a similar structure to the actual substrate and so will bind temporarily with the active site. </a:t>
            </a:r>
          </a:p>
          <a:p>
            <a:pPr fontAlgn="t">
              <a:lnSpc>
                <a:spcPct val="90000"/>
              </a:lnSpc>
              <a:buFont typeface="Wingdings" pitchFamily="2" charset="2"/>
              <a:buNone/>
            </a:pPr>
            <a:endParaRPr lang="en-GB" sz="2400" b="1" dirty="0">
              <a:latin typeface="Comic Sans MS" pitchFamily="66" charset="0"/>
            </a:endParaRPr>
          </a:p>
          <a:p>
            <a:pPr fontAlgn="t">
              <a:lnSpc>
                <a:spcPct val="90000"/>
              </a:lnSpc>
            </a:pPr>
            <a:r>
              <a:rPr lang="en-GB" sz="2400" b="1" dirty="0">
                <a:solidFill>
                  <a:srgbClr val="FF0000"/>
                </a:solidFill>
                <a:latin typeface="Comic Sans MS" pitchFamily="66" charset="0"/>
              </a:rPr>
              <a:t>Non-competitive </a:t>
            </a:r>
            <a:r>
              <a:rPr lang="en-GB" sz="2400" b="1" dirty="0" smtClean="0">
                <a:solidFill>
                  <a:srgbClr val="FF0000"/>
                </a:solidFill>
                <a:latin typeface="Comic Sans MS" pitchFamily="66" charset="0"/>
              </a:rPr>
              <a:t>inhibitors</a:t>
            </a:r>
            <a:r>
              <a:rPr lang="en-GB" sz="2400" b="1" dirty="0">
                <a:latin typeface="Comic Sans MS" pitchFamily="66" charset="0"/>
              </a:rPr>
              <a:t>: these molecules are not necessarily anything like the substrate in shape. They bind with the enzyme, but not at the active site.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699792" y="0"/>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Enzyme Inhibitors:</a:t>
            </a:r>
          </a:p>
        </p:txBody>
      </p:sp>
      <p:sp>
        <p:nvSpPr>
          <p:cNvPr id="31747" name="Text Box 3"/>
          <p:cNvSpPr txBox="1">
            <a:spLocks noChangeArrowheads="1"/>
          </p:cNvSpPr>
          <p:nvPr/>
        </p:nvSpPr>
        <p:spPr bwMode="auto">
          <a:xfrm>
            <a:off x="323850" y="765175"/>
            <a:ext cx="8569325" cy="82550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Inhibition occurs when enzyme action is slowed down or stopped by another substance. The inhibitor combines with the enzyme and stops it forming an enzyme-substrate complex.</a:t>
            </a:r>
          </a:p>
        </p:txBody>
      </p:sp>
      <p:sp>
        <p:nvSpPr>
          <p:cNvPr id="31748" name="Text Box 4"/>
          <p:cNvSpPr txBox="1">
            <a:spLocks noChangeArrowheads="1"/>
          </p:cNvSpPr>
          <p:nvPr/>
        </p:nvSpPr>
        <p:spPr bwMode="auto">
          <a:xfrm>
            <a:off x="323850" y="1844675"/>
            <a:ext cx="8820150" cy="106997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There are two types of inhibitor:</a:t>
            </a:r>
          </a:p>
          <a:p>
            <a:pPr>
              <a:spcBef>
                <a:spcPct val="50000"/>
              </a:spcBef>
              <a:buFontTx/>
              <a:buChar char="•"/>
            </a:pPr>
            <a:r>
              <a:rPr lang="en-GB" sz="1600" b="1">
                <a:solidFill>
                  <a:srgbClr val="00FF00"/>
                </a:solidFill>
                <a:latin typeface="Comic Sans MS" pitchFamily="66" charset="0"/>
              </a:rPr>
              <a:t> COMPETITIVE INHIBITOR</a:t>
            </a:r>
          </a:p>
          <a:p>
            <a:pPr>
              <a:spcBef>
                <a:spcPct val="50000"/>
              </a:spcBef>
              <a:buFontTx/>
              <a:buChar char="•"/>
            </a:pPr>
            <a:r>
              <a:rPr lang="en-GB" sz="1600" b="1">
                <a:solidFill>
                  <a:srgbClr val="00FF00"/>
                </a:solidFill>
                <a:latin typeface="Comic Sans MS" pitchFamily="66" charset="0"/>
              </a:rPr>
              <a:t> NON-COMPETITIVE INHIBITOR</a:t>
            </a:r>
          </a:p>
        </p:txBody>
      </p:sp>
      <p:pic>
        <p:nvPicPr>
          <p:cNvPr id="31750" name="Picture 6" descr="enzyme_inhibitor_web"/>
          <p:cNvPicPr>
            <a:picLocks noChangeAspect="1" noChangeArrowheads="1"/>
          </p:cNvPicPr>
          <p:nvPr/>
        </p:nvPicPr>
        <p:blipFill>
          <a:blip r:embed="rId2" cstate="print"/>
          <a:srcRect/>
          <a:stretch>
            <a:fillRect/>
          </a:stretch>
        </p:blipFill>
        <p:spPr bwMode="auto">
          <a:xfrm>
            <a:off x="1763713" y="2997200"/>
            <a:ext cx="5089525" cy="3597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fade">
                                      <p:cBhvr>
                                        <p:cTn id="15" dur="20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67744" y="116632"/>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Competitive Inhibitors:</a:t>
            </a:r>
          </a:p>
        </p:txBody>
      </p:sp>
      <p:sp>
        <p:nvSpPr>
          <p:cNvPr id="30723" name="Text Box 3"/>
          <p:cNvSpPr txBox="1">
            <a:spLocks noChangeArrowheads="1"/>
          </p:cNvSpPr>
          <p:nvPr/>
        </p:nvSpPr>
        <p:spPr bwMode="auto">
          <a:xfrm>
            <a:off x="323850" y="765175"/>
            <a:ext cx="8569325" cy="1192213"/>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The inhibitor is structurally similar to the substrate and competes with the active site for the enzyme.</a:t>
            </a:r>
          </a:p>
          <a:p>
            <a:pPr>
              <a:spcBef>
                <a:spcPct val="50000"/>
              </a:spcBef>
              <a:buFontTx/>
              <a:buChar char="•"/>
            </a:pPr>
            <a:r>
              <a:rPr lang="en-GB" sz="1600" b="1">
                <a:solidFill>
                  <a:srgbClr val="FF6600"/>
                </a:solidFill>
                <a:latin typeface="Comic Sans MS" pitchFamily="66" charset="0"/>
              </a:rPr>
              <a:t> I.e. the inhibitor has a shape that lets it fit into the active site of the enzyme in place of the substrate.</a:t>
            </a:r>
          </a:p>
        </p:txBody>
      </p:sp>
      <p:sp>
        <p:nvSpPr>
          <p:cNvPr id="30724" name="Text Box 4"/>
          <p:cNvSpPr txBox="1">
            <a:spLocks noChangeArrowheads="1"/>
          </p:cNvSpPr>
          <p:nvPr/>
        </p:nvSpPr>
        <p:spPr bwMode="auto">
          <a:xfrm>
            <a:off x="323850" y="2205038"/>
            <a:ext cx="88201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For example, malonic acid competes with succinate for the active sites of succinic dehydrogenase, an important enzyme in the Krebs cycle in respiration.</a:t>
            </a:r>
          </a:p>
        </p:txBody>
      </p:sp>
      <p:sp>
        <p:nvSpPr>
          <p:cNvPr id="30729" name="Text Box 9"/>
          <p:cNvSpPr txBox="1">
            <a:spLocks noChangeArrowheads="1"/>
          </p:cNvSpPr>
          <p:nvPr/>
        </p:nvSpPr>
        <p:spPr bwMode="auto">
          <a:xfrm>
            <a:off x="323850" y="3138488"/>
            <a:ext cx="8820150" cy="947737"/>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If the substrate concentration is increased it will reduce the effect of the inhibitor.</a:t>
            </a:r>
          </a:p>
          <a:p>
            <a:pPr>
              <a:spcBef>
                <a:spcPct val="50000"/>
              </a:spcBef>
              <a:buFontTx/>
              <a:buChar char="•"/>
            </a:pPr>
            <a:r>
              <a:rPr lang="en-GB" sz="1600" b="1">
                <a:solidFill>
                  <a:srgbClr val="FFFF00"/>
                </a:solidFill>
                <a:latin typeface="Comic Sans MS" pitchFamily="66" charset="0"/>
              </a:rPr>
              <a:t> This is because the more substrate molecules present the greater the chance of finding active sites, leaving fewer to be occupied by the inhibitor.</a:t>
            </a:r>
          </a:p>
        </p:txBody>
      </p:sp>
      <p:pic>
        <p:nvPicPr>
          <p:cNvPr id="15366" name="Picture 11" descr="Canim"/>
          <p:cNvPicPr>
            <a:picLocks noChangeAspect="1" noChangeArrowheads="1" noCrop="1"/>
          </p:cNvPicPr>
          <p:nvPr/>
        </p:nvPicPr>
        <p:blipFill>
          <a:blip r:embed="rId2" cstate="print"/>
          <a:srcRect/>
          <a:stretch>
            <a:fillRect/>
          </a:stretch>
        </p:blipFill>
        <p:spPr bwMode="auto">
          <a:xfrm>
            <a:off x="2844800" y="4365625"/>
            <a:ext cx="3454400" cy="240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utoUpdateAnimBg="0"/>
      <p:bldP spid="30724" grpId="0" autoUpdateAnimBg="0"/>
      <p:bldP spid="3072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23728" y="188640"/>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Non-Competitive Inhibitors:</a:t>
            </a:r>
          </a:p>
        </p:txBody>
      </p:sp>
      <p:sp>
        <p:nvSpPr>
          <p:cNvPr id="32771" name="Text Box 3"/>
          <p:cNvSpPr txBox="1">
            <a:spLocks noChangeArrowheads="1"/>
          </p:cNvSpPr>
          <p:nvPr/>
        </p:nvSpPr>
        <p:spPr bwMode="auto">
          <a:xfrm>
            <a:off x="323850" y="765175"/>
            <a:ext cx="8569325" cy="33655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These inhibitors bind to the enzyme at a site away from the active site.</a:t>
            </a:r>
          </a:p>
        </p:txBody>
      </p:sp>
      <p:sp>
        <p:nvSpPr>
          <p:cNvPr id="32772" name="Text Box 4"/>
          <p:cNvSpPr txBox="1">
            <a:spLocks noChangeArrowheads="1"/>
          </p:cNvSpPr>
          <p:nvPr/>
        </p:nvSpPr>
        <p:spPr bwMode="auto">
          <a:xfrm>
            <a:off x="323850" y="1341438"/>
            <a:ext cx="88201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This alters the overall shape of the enzyme molecule, including the active site, in such a way that the active site can no longer accommodate the substrate.</a:t>
            </a:r>
          </a:p>
        </p:txBody>
      </p:sp>
      <p:sp>
        <p:nvSpPr>
          <p:cNvPr id="32773" name="Text Box 5"/>
          <p:cNvSpPr txBox="1">
            <a:spLocks noChangeArrowheads="1"/>
          </p:cNvSpPr>
          <p:nvPr/>
        </p:nvSpPr>
        <p:spPr bwMode="auto">
          <a:xfrm>
            <a:off x="323850" y="2133600"/>
            <a:ext cx="8820150" cy="947738"/>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As the substrate and inhibitor molecules attach to different parts of the enzyme they are not competing for the same sites.</a:t>
            </a:r>
          </a:p>
          <a:p>
            <a:pPr>
              <a:spcBef>
                <a:spcPct val="50000"/>
              </a:spcBef>
              <a:buFontTx/>
              <a:buChar char="•"/>
            </a:pPr>
            <a:r>
              <a:rPr lang="en-GB" sz="1600" b="1">
                <a:solidFill>
                  <a:srgbClr val="FFFF00"/>
                </a:solidFill>
                <a:latin typeface="Comic Sans MS" pitchFamily="66" charset="0"/>
              </a:rPr>
              <a:t> The rate of reaction is therefore unaffected by substrate concentration.</a:t>
            </a:r>
          </a:p>
        </p:txBody>
      </p:sp>
      <p:sp>
        <p:nvSpPr>
          <p:cNvPr id="32774" name="Text Box 6"/>
          <p:cNvSpPr txBox="1">
            <a:spLocks noChangeArrowheads="1"/>
          </p:cNvSpPr>
          <p:nvPr/>
        </p:nvSpPr>
        <p:spPr bwMode="auto">
          <a:xfrm>
            <a:off x="323850" y="3284538"/>
            <a:ext cx="8820150" cy="581025"/>
          </a:xfrm>
          <a:prstGeom prst="rect">
            <a:avLst/>
          </a:prstGeom>
          <a:noFill/>
          <a:ln w="9525">
            <a:noFill/>
            <a:miter lim="800000"/>
            <a:headEnd/>
            <a:tailEnd/>
          </a:ln>
        </p:spPr>
        <p:txBody>
          <a:bodyPr>
            <a:spAutoFit/>
          </a:bodyPr>
          <a:lstStyle/>
          <a:p>
            <a:pPr>
              <a:spcBef>
                <a:spcPct val="50000"/>
              </a:spcBef>
            </a:pPr>
            <a:r>
              <a:rPr lang="en-GB" sz="1600" b="1">
                <a:solidFill>
                  <a:srgbClr val="66FFFF"/>
                </a:solidFill>
                <a:latin typeface="Comic Sans MS" pitchFamily="66" charset="0"/>
              </a:rPr>
              <a:t>For example, cyanide (a respiratory poison) attached itself to part of the enzyme, cytochrome oxidase, and inhibits respiration.</a:t>
            </a:r>
          </a:p>
        </p:txBody>
      </p:sp>
      <p:pic>
        <p:nvPicPr>
          <p:cNvPr id="16391" name="Picture 8" descr="Canima"/>
          <p:cNvPicPr>
            <a:picLocks noChangeAspect="1" noChangeArrowheads="1" noCrop="1"/>
          </p:cNvPicPr>
          <p:nvPr/>
        </p:nvPicPr>
        <p:blipFill>
          <a:blip r:embed="rId2" cstate="print"/>
          <a:srcRect/>
          <a:stretch>
            <a:fillRect/>
          </a:stretch>
        </p:blipFill>
        <p:spPr bwMode="auto">
          <a:xfrm>
            <a:off x="2700338" y="4076700"/>
            <a:ext cx="3743325" cy="2598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72" grpId="0" autoUpdateAnimBg="0"/>
      <p:bldP spid="32773" grpId="0" autoUpdateAnimBg="0"/>
      <p:bldP spid="3277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http://www.stolaf.edu/people/giannini/flashanimat/enzymes/allosteric.swf</a:t>
            </a:r>
            <a:endParaRPr lang="en-GB" dirty="0" smtClean="0"/>
          </a:p>
          <a:p>
            <a:r>
              <a:rPr lang="en-GB" dirty="0" smtClean="0">
                <a:hlinkClick r:id="rId3"/>
              </a:rPr>
              <a:t>http://www.heartfailurematters.org/EN/Animation/Pages/animation_7.aspx</a:t>
            </a:r>
          </a:p>
          <a:p>
            <a:r>
              <a:rPr lang="en-GB" dirty="0" smtClean="0">
                <a:hlinkClick r:id="rId3"/>
              </a:rPr>
              <a:t>http://www.wiley.com/college/pratt/0471393878/student/animations/enzyme_inhibition/index.html</a:t>
            </a:r>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http://www.kscience.co.uk/animations/model.swf</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71400"/>
            <a:ext cx="7772401" cy="1905000"/>
          </a:xfrm>
        </p:spPr>
        <p:txBody>
          <a:bodyPr/>
          <a:lstStyle/>
          <a:p>
            <a:r>
              <a:rPr lang="en-GB" b="1" dirty="0">
                <a:latin typeface="Comic Sans MS" pitchFamily="66" charset="0"/>
              </a:rPr>
              <a:t>Enzymes</a:t>
            </a:r>
          </a:p>
        </p:txBody>
      </p:sp>
      <p:sp>
        <p:nvSpPr>
          <p:cNvPr id="2053" name="Text Box 5"/>
          <p:cNvSpPr txBox="1">
            <a:spLocks noChangeArrowheads="1"/>
          </p:cNvSpPr>
          <p:nvPr/>
        </p:nvSpPr>
        <p:spPr bwMode="auto">
          <a:xfrm>
            <a:off x="251520" y="1556792"/>
            <a:ext cx="8748713" cy="2862322"/>
          </a:xfrm>
          <a:prstGeom prst="rect">
            <a:avLst/>
          </a:prstGeom>
          <a:noFill/>
          <a:ln w="9525">
            <a:noFill/>
            <a:miter lim="800000"/>
            <a:headEnd/>
            <a:tailEnd/>
          </a:ln>
          <a:effectLst/>
        </p:spPr>
        <p:txBody>
          <a:bodyPr wrap="square">
            <a:spAutoFit/>
          </a:bodyPr>
          <a:lstStyle/>
          <a:p>
            <a:pPr>
              <a:spcBef>
                <a:spcPct val="50000"/>
              </a:spcBef>
            </a:pPr>
            <a:r>
              <a:rPr lang="en-GB" sz="2400" dirty="0" smtClean="0">
                <a:latin typeface="Comic Sans MS" pitchFamily="66" charset="0"/>
              </a:rPr>
              <a:t>(a) You should be able to discuss…</a:t>
            </a:r>
          </a:p>
          <a:p>
            <a:pPr>
              <a:spcBef>
                <a:spcPct val="50000"/>
              </a:spcBef>
              <a:buFont typeface="Arial" pitchFamily="34" charset="0"/>
              <a:buChar char="•"/>
            </a:pPr>
            <a:r>
              <a:rPr lang="en-GB" sz="2400" dirty="0" smtClean="0">
                <a:latin typeface="Comic Sans MS" pitchFamily="66" charset="0"/>
              </a:rPr>
              <a:t>Metabolism as a series of enzyme controlled reactions.</a:t>
            </a:r>
          </a:p>
          <a:p>
            <a:pPr>
              <a:spcBef>
                <a:spcPct val="50000"/>
              </a:spcBef>
              <a:buFont typeface="Arial" pitchFamily="34" charset="0"/>
              <a:buChar char="•"/>
            </a:pPr>
            <a:r>
              <a:rPr lang="en-GB" sz="2400" dirty="0" smtClean="0">
                <a:latin typeface="Comic Sans MS" pitchFamily="66" charset="0"/>
              </a:rPr>
              <a:t>The protein nature of enzymes. Enzymes may act </a:t>
            </a:r>
            <a:r>
              <a:rPr lang="en-GB" sz="2400" dirty="0" err="1" smtClean="0">
                <a:latin typeface="Comic Sans MS" pitchFamily="66" charset="0"/>
              </a:rPr>
              <a:t>intracellularly</a:t>
            </a:r>
            <a:r>
              <a:rPr lang="en-GB" sz="2400" dirty="0" smtClean="0">
                <a:latin typeface="Comic Sans MS" pitchFamily="66" charset="0"/>
              </a:rPr>
              <a:t> or </a:t>
            </a:r>
            <a:r>
              <a:rPr lang="en-GB" sz="2400" dirty="0" err="1" smtClean="0">
                <a:latin typeface="Comic Sans MS" pitchFamily="66" charset="0"/>
              </a:rPr>
              <a:t>extracellularly</a:t>
            </a:r>
            <a:r>
              <a:rPr lang="en-GB" sz="2400" dirty="0" smtClean="0">
                <a:latin typeface="Comic Sans MS" pitchFamily="66" charset="0"/>
              </a:rPr>
              <a:t>.</a:t>
            </a:r>
          </a:p>
          <a:p>
            <a:pPr>
              <a:spcBef>
                <a:spcPct val="50000"/>
              </a:spcBef>
              <a:buFont typeface="Arial" pitchFamily="34" charset="0"/>
              <a:buChar char="•"/>
            </a:pPr>
            <a:r>
              <a:rPr lang="en-GB" sz="2400" dirty="0" smtClean="0">
                <a:latin typeface="Comic Sans MS" pitchFamily="66" charset="0"/>
              </a:rPr>
              <a:t>Active sites interpreted in terms of three dimensional structure, theory of induced fit as illustrated by </a:t>
            </a:r>
            <a:r>
              <a:rPr lang="en-GB" sz="2400" dirty="0" err="1" smtClean="0">
                <a:latin typeface="Comic Sans MS" pitchFamily="66" charset="0"/>
              </a:rPr>
              <a:t>lysozyme</a:t>
            </a:r>
            <a:r>
              <a:rPr lang="en-GB" sz="2400" dirty="0" smtClean="0">
                <a:latin typeface="Comic Sans MS" pitchFamily="66" charset="0"/>
              </a:rPr>
              <a:t>.</a:t>
            </a:r>
            <a:endParaRPr lang="en-GB"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lstStyle/>
          <a:p>
            <a:r>
              <a:rPr lang="en-GB" dirty="0" smtClean="0"/>
              <a:t>Inhibition q</a:t>
            </a:r>
            <a:endParaRPr lang="en-GB" dirty="0"/>
          </a:p>
        </p:txBody>
      </p:sp>
      <p:sp>
        <p:nvSpPr>
          <p:cNvPr id="4" name="Date Placeholder 3"/>
          <p:cNvSpPr>
            <a:spLocks noGrp="1"/>
          </p:cNvSpPr>
          <p:nvPr>
            <p:ph type="dt" sz="half" idx="10"/>
          </p:nvPr>
        </p:nvSpPr>
        <p:spPr/>
        <p:txBody>
          <a:bodyPr/>
          <a:lstStyle/>
          <a:p>
            <a:fld id="{4F5DC394-0CA4-47AE-9E0D-A72019AEE523}"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fld id="{4F5DC394-0CA4-47AE-9E0D-A72019AEE523}" type="datetime1">
              <a:rPr lang="en-GB" smtClean="0"/>
              <a:pPr/>
              <a:t>13/11/2013</a:t>
            </a:fld>
            <a:endParaRPr lang="en-GB"/>
          </a:p>
        </p:txBody>
      </p:sp>
      <p:sp>
        <p:nvSpPr>
          <p:cNvPr id="5" name="Footer Placeholder 4"/>
          <p:cNvSpPr>
            <a:spLocks noGrp="1"/>
          </p:cNvSpPr>
          <p:nvPr>
            <p:ph type="ftr" sz="quarter" idx="11"/>
          </p:nvPr>
        </p:nvSpPr>
        <p:spPr/>
        <p:txBody>
          <a:bodyPr/>
          <a:lstStyle/>
          <a:p>
            <a:r>
              <a:rPr lang="en-GB" smtClean="0"/>
              <a:t>Mr A Lovat </a:t>
            </a:r>
            <a:endParaRPr lang="en-GB"/>
          </a:p>
        </p:txBody>
      </p:sp>
      <p:sp>
        <p:nvSpPr>
          <p:cNvPr id="6" name="Slide Number Placeholder 5"/>
          <p:cNvSpPr>
            <a:spLocks noGrp="1"/>
          </p:cNvSpPr>
          <p:nvPr>
            <p:ph type="sldNum" sz="quarter" idx="12"/>
          </p:nvPr>
        </p:nvSpPr>
        <p:spPr/>
        <p:txBody>
          <a:bodyPr/>
          <a:lstStyle/>
          <a:p>
            <a:fld id="{4C189E12-4EBC-49B6-AD2A-A00411212FCA}" type="slidenum">
              <a:rPr lang="en-GB" smtClean="0"/>
              <a:pPr/>
              <a:t>21</a:t>
            </a:fld>
            <a:endParaRPr lang="en-GB"/>
          </a:p>
        </p:txBody>
      </p:sp>
      <p:pic>
        <p:nvPicPr>
          <p:cNvPr id="1026" name="Picture 2"/>
          <p:cNvPicPr>
            <a:picLocks noChangeAspect="1" noChangeArrowheads="1"/>
          </p:cNvPicPr>
          <p:nvPr/>
        </p:nvPicPr>
        <p:blipFill>
          <a:blip r:embed="rId2" cstate="print"/>
          <a:srcRect l="4425" t="14485" r="7573" b="10950"/>
          <a:stretch>
            <a:fillRect/>
          </a:stretch>
        </p:blipFill>
        <p:spPr bwMode="auto">
          <a:xfrm>
            <a:off x="0" y="476672"/>
            <a:ext cx="9201580" cy="623731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Objectives</a:t>
            </a:r>
            <a:br>
              <a:rPr lang="en-GB" dirty="0" smtClean="0"/>
            </a:br>
            <a:r>
              <a:rPr lang="en-GB" dirty="0" smtClean="0"/>
              <a:t>I should be able to…</a:t>
            </a:r>
            <a:endParaRPr lang="en-GB" dirty="0"/>
          </a:p>
        </p:txBody>
      </p:sp>
      <p:sp>
        <p:nvSpPr>
          <p:cNvPr id="3" name="Content Placeholder 2"/>
          <p:cNvSpPr>
            <a:spLocks noGrp="1"/>
          </p:cNvSpPr>
          <p:nvPr>
            <p:ph idx="1"/>
          </p:nvPr>
        </p:nvSpPr>
        <p:spPr/>
        <p:txBody>
          <a:bodyPr/>
          <a:lstStyle/>
          <a:p>
            <a:r>
              <a:rPr lang="en-GB" dirty="0" smtClean="0"/>
              <a:t>3.6.5 Explain the use of lactase in the production of lactose-free milk using immobilised enzymes.</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Enzymes in Industry</a:t>
            </a:r>
            <a:endParaRPr lang="en-GB" dirty="0"/>
          </a:p>
        </p:txBody>
      </p:sp>
      <p:sp>
        <p:nvSpPr>
          <p:cNvPr id="5" name="Content Placeholder 4"/>
          <p:cNvSpPr>
            <a:spLocks noGrp="1"/>
          </p:cNvSpPr>
          <p:nvPr>
            <p:ph idx="1"/>
          </p:nvPr>
        </p:nvSpPr>
        <p:spPr>
          <a:xfrm>
            <a:off x="364451" y="1340768"/>
            <a:ext cx="8229600" cy="4525963"/>
          </a:xfrm>
        </p:spPr>
        <p:txBody>
          <a:bodyPr/>
          <a:lstStyle/>
          <a:p>
            <a:pPr lvl="0" algn="just"/>
            <a:r>
              <a:rPr lang="en-US" dirty="0"/>
              <a:t>describe how enzymes can be immobilised; </a:t>
            </a:r>
            <a:endParaRPr lang="en-GB" dirty="0"/>
          </a:p>
          <a:p>
            <a:pPr algn="just"/>
            <a:r>
              <a:rPr lang="en-US" dirty="0"/>
              <a:t>explain why immobilised enzymes are used in large-scale production; </a:t>
            </a:r>
            <a:endParaRPr lang="en-GB" dirty="0"/>
          </a:p>
        </p:txBody>
      </p:sp>
      <p:pic>
        <p:nvPicPr>
          <p:cNvPr id="1026" name="Picture 2" descr="http://www.netpublikationer.dk/UM/6565/images/FocusDK_Indiax22x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3390737"/>
            <a:ext cx="4711047" cy="29905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5431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Enzymes as Catalysts</a:t>
            </a:r>
            <a:endParaRPr lang="en-GB" dirty="0"/>
          </a:p>
        </p:txBody>
      </p:sp>
      <p:sp>
        <p:nvSpPr>
          <p:cNvPr id="3" name="Content Placeholder 2"/>
          <p:cNvSpPr>
            <a:spLocks noGrp="1"/>
          </p:cNvSpPr>
          <p:nvPr>
            <p:ph idx="1"/>
          </p:nvPr>
        </p:nvSpPr>
        <p:spPr>
          <a:xfrm>
            <a:off x="467544" y="1124744"/>
            <a:ext cx="8229600" cy="4525963"/>
          </a:xfrm>
        </p:spPr>
        <p:txBody>
          <a:bodyPr>
            <a:normAutofit fontScale="70000" lnSpcReduction="20000"/>
          </a:bodyPr>
          <a:lstStyle/>
          <a:p>
            <a:pPr marL="0" indent="0" algn="just">
              <a:buNone/>
            </a:pPr>
            <a:r>
              <a:rPr lang="en-GB" dirty="0" smtClean="0"/>
              <a:t>Enzymes are used to speed up chemical (metabolic) reactions e.g. respiration or photosynthesis- so why use enzymes in industry?</a:t>
            </a:r>
          </a:p>
          <a:p>
            <a:pPr marL="0" indent="0">
              <a:buNone/>
            </a:pPr>
            <a:endParaRPr lang="en-GB" dirty="0" smtClean="0"/>
          </a:p>
          <a:p>
            <a:pPr algn="just"/>
            <a:r>
              <a:rPr lang="en-GB" dirty="0" smtClean="0"/>
              <a:t>They are specific</a:t>
            </a:r>
          </a:p>
          <a:p>
            <a:pPr algn="just"/>
            <a:r>
              <a:rPr lang="en-GB" dirty="0" smtClean="0"/>
              <a:t>can catalyse reactions between specific chemicals, even in a large mixture </a:t>
            </a:r>
          </a:p>
          <a:p>
            <a:pPr algn="just"/>
            <a:r>
              <a:rPr lang="en-GB" dirty="0" smtClean="0"/>
              <a:t>form fewer bi-products</a:t>
            </a:r>
          </a:p>
          <a:p>
            <a:pPr algn="just"/>
            <a:r>
              <a:rPr lang="en-GB" dirty="0" smtClean="0"/>
              <a:t>less purification needed</a:t>
            </a:r>
          </a:p>
          <a:p>
            <a:pPr algn="just"/>
            <a:r>
              <a:rPr lang="en-GB" dirty="0" smtClean="0"/>
              <a:t>Function well at relatively low temperatures saving money on fuel costs</a:t>
            </a:r>
          </a:p>
          <a:p>
            <a:pPr algn="just"/>
            <a:r>
              <a:rPr lang="en-GB" dirty="0" smtClean="0"/>
              <a:t>Enzymes from </a:t>
            </a:r>
            <a:r>
              <a:rPr lang="en-GB" dirty="0" err="1" smtClean="0"/>
              <a:t>thermophilic</a:t>
            </a:r>
            <a:r>
              <a:rPr lang="en-GB" dirty="0" smtClean="0"/>
              <a:t> bacteria can be extracted and used at high temperatures</a:t>
            </a:r>
          </a:p>
        </p:txBody>
      </p:sp>
      <p:pic>
        <p:nvPicPr>
          <p:cNvPr id="2050" name="Picture 2" descr="http://t0.gstatic.com/images?q=tbn:ANd9GcSP3MR5aEolz0OotDm1zdsQy5fkIlgBZT7WcWLh8NO_bYjL_UiQ&amp;t=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31840" y="4869160"/>
            <a:ext cx="2879467" cy="18680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66867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Isolating Enzymes</a:t>
            </a:r>
            <a:endParaRPr lang="en-GB" dirty="0"/>
          </a:p>
        </p:txBody>
      </p:sp>
      <p:sp>
        <p:nvSpPr>
          <p:cNvPr id="3" name="Content Placeholder 2"/>
          <p:cNvSpPr>
            <a:spLocks noGrp="1"/>
          </p:cNvSpPr>
          <p:nvPr>
            <p:ph idx="1"/>
          </p:nvPr>
        </p:nvSpPr>
        <p:spPr>
          <a:xfrm>
            <a:off x="107504" y="1124744"/>
            <a:ext cx="5904656" cy="5112568"/>
          </a:xfrm>
        </p:spPr>
        <p:txBody>
          <a:bodyPr>
            <a:normAutofit fontScale="85000" lnSpcReduction="20000"/>
          </a:bodyPr>
          <a:lstStyle/>
          <a:p>
            <a:pPr algn="just"/>
            <a:r>
              <a:rPr lang="en-GB" dirty="0" smtClean="0"/>
              <a:t>In some biotechnological processes, whole organisms are cultured to generate products, however when you need a single product, it is more efficient to isolate the enzyme</a:t>
            </a:r>
          </a:p>
          <a:p>
            <a:pPr marL="0" indent="0" algn="just">
              <a:buNone/>
            </a:pPr>
            <a:endParaRPr lang="en-GB" dirty="0" smtClean="0"/>
          </a:p>
          <a:p>
            <a:pPr algn="just"/>
            <a:r>
              <a:rPr lang="en-GB" dirty="0" smtClean="0"/>
              <a:t>They can be isolated in large quantities</a:t>
            </a:r>
          </a:p>
          <a:p>
            <a:pPr marL="0" indent="0" algn="just">
              <a:buNone/>
            </a:pPr>
            <a:endParaRPr lang="en-GB" dirty="0" smtClean="0"/>
          </a:p>
          <a:p>
            <a:pPr algn="just"/>
            <a:r>
              <a:rPr lang="en-GB" dirty="0" smtClean="0"/>
              <a:t>The extraction of enzymes from a fermentation mixture is known as </a:t>
            </a:r>
            <a:r>
              <a:rPr lang="en-GB" b="1" dirty="0" smtClean="0"/>
              <a:t>downstream processing </a:t>
            </a:r>
            <a:r>
              <a:rPr lang="en-GB" dirty="0" smtClean="0"/>
              <a:t>which is the </a:t>
            </a:r>
            <a:r>
              <a:rPr lang="en-GB" u="sng" dirty="0" smtClean="0"/>
              <a:t>separation</a:t>
            </a:r>
            <a:r>
              <a:rPr lang="en-GB" dirty="0" smtClean="0"/>
              <a:t> and </a:t>
            </a:r>
            <a:r>
              <a:rPr lang="en-GB" u="sng" dirty="0" smtClean="0"/>
              <a:t>purification</a:t>
            </a:r>
            <a:r>
              <a:rPr lang="en-GB" dirty="0" smtClean="0"/>
              <a:t> of </a:t>
            </a:r>
            <a:r>
              <a:rPr lang="en-GB" i="1" dirty="0" smtClean="0"/>
              <a:t>any</a:t>
            </a:r>
            <a:r>
              <a:rPr lang="en-GB" dirty="0" smtClean="0"/>
              <a:t> product of large scale fermentations</a:t>
            </a:r>
            <a:endParaRPr lang="en-GB" dirty="0"/>
          </a:p>
        </p:txBody>
      </p:sp>
      <p:pic>
        <p:nvPicPr>
          <p:cNvPr id="3076" name="Picture 4" descr="http://www.burkert.com/img_article/COM_HP_downstream_processin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0192" y="1484784"/>
            <a:ext cx="2625080" cy="39376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21840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Immobilising Enzymes</a:t>
            </a:r>
            <a:endParaRPr lang="en-GB" dirty="0"/>
          </a:p>
        </p:txBody>
      </p:sp>
      <p:sp>
        <p:nvSpPr>
          <p:cNvPr id="3" name="Content Placeholder 2"/>
          <p:cNvSpPr>
            <a:spLocks noGrp="1"/>
          </p:cNvSpPr>
          <p:nvPr>
            <p:ph idx="1"/>
          </p:nvPr>
        </p:nvSpPr>
        <p:spPr>
          <a:xfrm>
            <a:off x="457200" y="1600200"/>
            <a:ext cx="5482952" cy="4525963"/>
          </a:xfrm>
        </p:spPr>
        <p:txBody>
          <a:bodyPr>
            <a:normAutofit fontScale="85000" lnSpcReduction="20000"/>
          </a:bodyPr>
          <a:lstStyle/>
          <a:p>
            <a:pPr algn="just"/>
            <a:r>
              <a:rPr lang="en-GB" dirty="0" smtClean="0"/>
              <a:t>Enzyme-substrate complexes must be formed in order to gain the products</a:t>
            </a:r>
          </a:p>
          <a:p>
            <a:pPr algn="just"/>
            <a:r>
              <a:rPr lang="en-GB" dirty="0" smtClean="0"/>
              <a:t>The easiest way is to mix the isolated enzyme with the substrate, however the product must then be separated which can be a costly process</a:t>
            </a:r>
          </a:p>
          <a:p>
            <a:pPr algn="just"/>
            <a:r>
              <a:rPr lang="en-GB" dirty="0" smtClean="0"/>
              <a:t>It is therefore possible to immobilise enzymes so they can catalyse the reaction without mixing freely</a:t>
            </a:r>
            <a:endParaRPr lang="en-GB" dirty="0"/>
          </a:p>
        </p:txBody>
      </p:sp>
      <p:pic>
        <p:nvPicPr>
          <p:cNvPr id="4098" name="Picture 2" descr="http://www.saburchill.com/IBbiology/chapters01/images/04020703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0192" y="1700808"/>
            <a:ext cx="2533650" cy="3914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10570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of Immobilised Enzymes</a:t>
            </a:r>
            <a:endParaRPr lang="en-GB" dirty="0"/>
          </a:p>
        </p:txBody>
      </p:sp>
      <p:sp>
        <p:nvSpPr>
          <p:cNvPr id="3" name="Content Placeholder 2"/>
          <p:cNvSpPr>
            <a:spLocks noGrp="1"/>
          </p:cNvSpPr>
          <p:nvPr>
            <p:ph idx="1"/>
          </p:nvPr>
        </p:nvSpPr>
        <p:spPr/>
        <p:txBody>
          <a:bodyPr/>
          <a:lstStyle/>
          <a:p>
            <a:pPr algn="just"/>
            <a:r>
              <a:rPr lang="en-GB" dirty="0" smtClean="0"/>
              <a:t>Enzyme not mixed with products so purification/ downstream processing costs are low</a:t>
            </a:r>
          </a:p>
          <a:p>
            <a:pPr algn="just"/>
            <a:r>
              <a:rPr lang="en-GB" dirty="0" smtClean="0"/>
              <a:t>Enzymes available immediately for re-use which is good for continuous processes</a:t>
            </a:r>
          </a:p>
          <a:p>
            <a:pPr algn="just"/>
            <a:r>
              <a:rPr lang="en-GB" dirty="0" smtClean="0"/>
              <a:t>The enzymes are more stable as the immobilising matrix protects the enzyme molecules</a:t>
            </a:r>
            <a:endParaRPr lang="en-GB" dirty="0"/>
          </a:p>
        </p:txBody>
      </p:sp>
    </p:spTree>
    <p:extLst>
      <p:ext uri="{BB962C8B-B14F-4D97-AF65-F5344CB8AC3E}">
        <p14:creationId xmlns:p14="http://schemas.microsoft.com/office/powerpoint/2010/main" xmlns="" val="1955338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Disadvantages of Immobilised Enzymes</a:t>
            </a:r>
            <a:endParaRPr lang="en-GB" sz="3600" dirty="0"/>
          </a:p>
        </p:txBody>
      </p:sp>
      <p:sp>
        <p:nvSpPr>
          <p:cNvPr id="3" name="Content Placeholder 2"/>
          <p:cNvSpPr>
            <a:spLocks noGrp="1"/>
          </p:cNvSpPr>
          <p:nvPr>
            <p:ph idx="1"/>
          </p:nvPr>
        </p:nvSpPr>
        <p:spPr/>
        <p:txBody>
          <a:bodyPr/>
          <a:lstStyle/>
          <a:p>
            <a:pPr algn="just"/>
            <a:r>
              <a:rPr lang="en-GB" dirty="0" smtClean="0"/>
              <a:t>Additional time, equipment and materials needed, so expensive to set up</a:t>
            </a:r>
          </a:p>
          <a:p>
            <a:pPr algn="just"/>
            <a:r>
              <a:rPr lang="en-GB" dirty="0" smtClean="0"/>
              <a:t>Can be less active as they do not mix freely with the substrate</a:t>
            </a:r>
          </a:p>
          <a:p>
            <a:pPr algn="just"/>
            <a:r>
              <a:rPr lang="en-GB" dirty="0" smtClean="0"/>
              <a:t>Contamination can be costly if it occurs as the whole system needs to be stopped</a:t>
            </a:r>
            <a:endParaRPr lang="en-GB" dirty="0"/>
          </a:p>
        </p:txBody>
      </p:sp>
    </p:spTree>
    <p:extLst>
      <p:ext uri="{BB962C8B-B14F-4D97-AF65-F5344CB8AC3E}">
        <p14:creationId xmlns:p14="http://schemas.microsoft.com/office/powerpoint/2010/main" xmlns="" val="1853723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669360"/>
          </a:xfrm>
        </p:spPr>
        <p:txBody>
          <a:bodyPr>
            <a:noAutofit/>
          </a:bodyPr>
          <a:lstStyle/>
          <a:p>
            <a:pPr marL="0" indent="0" algn="just">
              <a:buNone/>
            </a:pPr>
            <a:r>
              <a:rPr lang="en-GB" sz="2000" dirty="0" smtClean="0"/>
              <a:t>There are four principal methods available for immobilising enzymes</a:t>
            </a:r>
          </a:p>
          <a:p>
            <a:pPr marL="514350" indent="-514350" algn="just">
              <a:buFont typeface="+mj-lt"/>
              <a:buAutoNum type="arabicPeriod"/>
            </a:pPr>
            <a:r>
              <a:rPr lang="en-GB" sz="2000" dirty="0" smtClean="0"/>
              <a:t>adsorption </a:t>
            </a:r>
          </a:p>
          <a:p>
            <a:pPr marL="514350" indent="-514350" algn="just">
              <a:buFont typeface="+mj-lt"/>
              <a:buAutoNum type="arabicPeriod"/>
            </a:pPr>
            <a:r>
              <a:rPr lang="en-GB" sz="2000" dirty="0" smtClean="0"/>
              <a:t>covalent binding </a:t>
            </a:r>
          </a:p>
          <a:p>
            <a:pPr marL="514350" indent="-514350" algn="just">
              <a:buFont typeface="+mj-lt"/>
              <a:buAutoNum type="arabicPeriod"/>
            </a:pPr>
            <a:r>
              <a:rPr lang="en-GB" sz="2000" dirty="0" smtClean="0"/>
              <a:t>entrapment </a:t>
            </a:r>
          </a:p>
          <a:p>
            <a:pPr marL="514350" indent="-514350" algn="just">
              <a:buFont typeface="+mj-lt"/>
              <a:buAutoNum type="arabicPeriod"/>
            </a:pPr>
            <a:r>
              <a:rPr lang="en-GB" sz="2000" dirty="0" smtClean="0"/>
              <a:t>membrane confinement </a:t>
            </a:r>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endParaRPr lang="en-GB" sz="2000" dirty="0" smtClean="0"/>
          </a:p>
          <a:p>
            <a:pPr marL="0" indent="0" algn="just">
              <a:buNone/>
            </a:pPr>
            <a:r>
              <a:rPr lang="en-GB" sz="2000" dirty="0" smtClean="0"/>
              <a:t>Figure 3.1. Immobilised enzyme systems. (a) enzyme non-covalently adsorbed to an insoluble particle; (b) enzyme covalently attached to an insoluble particle; (c) enzyme entrapped within an insoluble particle by a cross-linked polymer; (d) enzyme confined within a </a:t>
            </a:r>
            <a:r>
              <a:rPr lang="en-GB" sz="2000" dirty="0" err="1" smtClean="0"/>
              <a:t>semipermeable</a:t>
            </a:r>
            <a:r>
              <a:rPr lang="en-GB" sz="2000" dirty="0" smtClean="0"/>
              <a:t> membrane.</a:t>
            </a:r>
          </a:p>
          <a:p>
            <a:pPr marL="0" indent="0" algn="just">
              <a:buNone/>
            </a:pPr>
            <a:endParaRPr lang="en-GB" sz="2000" dirty="0" smtClean="0"/>
          </a:p>
          <a:p>
            <a:pPr marL="0" indent="0" algn="just">
              <a:buNone/>
            </a:pPr>
            <a:endParaRPr lang="en-GB" sz="2000" dirty="0"/>
          </a:p>
        </p:txBody>
      </p:sp>
      <p:pic>
        <p:nvPicPr>
          <p:cNvPr id="6146" name="Picture 2" descr="The four principal methods available for immobilising enzymes"/>
          <p:cNvPicPr>
            <a:picLocks noChangeAspect="1" noChangeArrowheads="1"/>
          </p:cNvPicPr>
          <p:nvPr/>
        </p:nvPicPr>
        <p:blipFill>
          <a:blip r:embed="rId2" cstate="print"/>
          <a:srcRect/>
          <a:stretch>
            <a:fillRect/>
          </a:stretch>
        </p:blipFill>
        <p:spPr bwMode="auto">
          <a:xfrm>
            <a:off x="4499992" y="548680"/>
            <a:ext cx="3384376" cy="4780432"/>
          </a:xfrm>
          <a:prstGeom prst="rect">
            <a:avLst/>
          </a:prstGeom>
          <a:noFill/>
        </p:spPr>
      </p:pic>
    </p:spTree>
    <p:extLst>
      <p:ext uri="{BB962C8B-B14F-4D97-AF65-F5344CB8AC3E}">
        <p14:creationId xmlns:p14="http://schemas.microsoft.com/office/powerpoint/2010/main" xmlns="" val="365296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latin typeface="Comic Sans MS" pitchFamily="66" charset="0"/>
              </a:rPr>
              <a:t>What is an Enzyme?</a:t>
            </a:r>
          </a:p>
        </p:txBody>
      </p:sp>
      <p:sp>
        <p:nvSpPr>
          <p:cNvPr id="44035" name="Rectangle 3"/>
          <p:cNvSpPr>
            <a:spLocks noGrp="1" noChangeArrowheads="1"/>
          </p:cNvSpPr>
          <p:nvPr>
            <p:ph type="body" idx="1"/>
          </p:nvPr>
        </p:nvSpPr>
        <p:spPr>
          <a:xfrm>
            <a:off x="457200" y="1340768"/>
            <a:ext cx="8229600" cy="4963195"/>
          </a:xfrm>
        </p:spPr>
        <p:txBody>
          <a:bodyPr>
            <a:normAutofit lnSpcReduction="10000"/>
          </a:bodyPr>
          <a:lstStyle/>
          <a:p>
            <a:pPr>
              <a:buFont typeface="Wingdings" pitchFamily="2" charset="2"/>
              <a:buNone/>
            </a:pPr>
            <a:r>
              <a:rPr lang="en-GB" sz="2400" dirty="0">
                <a:latin typeface="Comic Sans MS" pitchFamily="66" charset="0"/>
              </a:rPr>
              <a:t>Organic (biological) catalyst</a:t>
            </a:r>
          </a:p>
          <a:p>
            <a:pPr>
              <a:buFont typeface="Wingdings" pitchFamily="2" charset="2"/>
              <a:buNone/>
            </a:pPr>
            <a:endParaRPr lang="en-GB" sz="2400" dirty="0">
              <a:latin typeface="Comic Sans MS" pitchFamily="66" charset="0"/>
            </a:endParaRPr>
          </a:p>
          <a:p>
            <a:pPr>
              <a:buFont typeface="Wingdings" pitchFamily="2" charset="2"/>
              <a:buNone/>
            </a:pPr>
            <a:r>
              <a:rPr lang="en-GB" sz="2400" dirty="0">
                <a:latin typeface="Comic Sans MS" pitchFamily="66" charset="0"/>
              </a:rPr>
              <a:t>Speeds up chemical reactions that would otherwise occur very slowly</a:t>
            </a:r>
          </a:p>
          <a:p>
            <a:pPr>
              <a:buFont typeface="Wingdings" pitchFamily="2" charset="2"/>
              <a:buNone/>
            </a:pPr>
            <a:endParaRPr lang="en-GB" sz="2400" dirty="0">
              <a:latin typeface="Comic Sans MS" pitchFamily="66" charset="0"/>
            </a:endParaRPr>
          </a:p>
          <a:p>
            <a:pPr>
              <a:buFont typeface="Wingdings" pitchFamily="2" charset="2"/>
              <a:buNone/>
            </a:pPr>
            <a:r>
              <a:rPr lang="en-GB" sz="2400" b="1" dirty="0">
                <a:latin typeface="Comic Sans MS" pitchFamily="66" charset="0"/>
              </a:rPr>
              <a:t>Catalyst:	</a:t>
            </a:r>
            <a:r>
              <a:rPr lang="en-GB" sz="2400" dirty="0">
                <a:latin typeface="Comic Sans MS" pitchFamily="66" charset="0"/>
              </a:rPr>
              <a:t>is left unchanged at end of reaction</a:t>
            </a:r>
          </a:p>
          <a:p>
            <a:pPr>
              <a:buFont typeface="Wingdings" pitchFamily="2" charset="2"/>
              <a:buNone/>
            </a:pPr>
            <a:r>
              <a:rPr lang="en-GB" sz="2400" dirty="0">
                <a:latin typeface="Comic Sans MS" pitchFamily="66" charset="0"/>
              </a:rPr>
              <a:t>			does not change the end product</a:t>
            </a:r>
          </a:p>
          <a:p>
            <a:pPr>
              <a:buFont typeface="Wingdings" pitchFamily="2" charset="2"/>
              <a:buNone/>
            </a:pPr>
            <a:endParaRPr lang="en-GB" sz="2400" dirty="0">
              <a:latin typeface="Comic Sans MS" pitchFamily="66" charset="0"/>
            </a:endParaRPr>
          </a:p>
          <a:p>
            <a:pPr>
              <a:buFont typeface="Wingdings" pitchFamily="2" charset="2"/>
              <a:buNone/>
            </a:pPr>
            <a:r>
              <a:rPr lang="en-GB" sz="2400" b="1" dirty="0">
                <a:latin typeface="Comic Sans MS" pitchFamily="66" charset="0"/>
              </a:rPr>
              <a:t>REVISION:</a:t>
            </a:r>
            <a:r>
              <a:rPr lang="en-GB" sz="2400" dirty="0">
                <a:latin typeface="Comic Sans MS" pitchFamily="66" charset="0"/>
              </a:rPr>
              <a:t>	anabolic and catabolic </a:t>
            </a:r>
            <a:r>
              <a:rPr lang="en-GB" sz="2400" dirty="0" smtClean="0">
                <a:latin typeface="Comic Sans MS" pitchFamily="66" charset="0"/>
              </a:rPr>
              <a:t>reactions</a:t>
            </a:r>
          </a:p>
          <a:p>
            <a:pPr>
              <a:buFont typeface="Wingdings" pitchFamily="2" charset="2"/>
              <a:buNone/>
            </a:pPr>
            <a:endParaRPr lang="en-GB" sz="2400" b="1" dirty="0" smtClean="0">
              <a:latin typeface="Comic Sans MS" pitchFamily="66" charset="0"/>
            </a:endParaRPr>
          </a:p>
          <a:p>
            <a:pPr>
              <a:buFont typeface="Wingdings" pitchFamily="2" charset="2"/>
              <a:buNone/>
            </a:pPr>
            <a:r>
              <a:rPr lang="en-GB" sz="2400" b="1" dirty="0" smtClean="0">
                <a:latin typeface="Comic Sans MS" pitchFamily="66" charset="0"/>
                <a:hlinkClick r:id="rId3"/>
              </a:rPr>
              <a:t>http://www.northland.cc.mn.us/biology/biology1111/animations/enzyme.swf</a:t>
            </a:r>
            <a:r>
              <a:rPr lang="en-GB" sz="2400" b="1" dirty="0" smtClean="0">
                <a:latin typeface="Comic Sans MS" pitchFamily="66" charset="0"/>
              </a:rPr>
              <a:t> </a:t>
            </a:r>
            <a:endParaRPr lang="en-GB" sz="24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20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fade">
                                      <p:cBhvr>
                                        <p:cTn id="12" dur="2000"/>
                                        <p:tgtEl>
                                          <p:spTgt spid="440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Effect transition="in" filter="fade">
                                      <p:cBhvr>
                                        <p:cTn id="17" dur="2000"/>
                                        <p:tgtEl>
                                          <p:spTgt spid="440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5" end="5"/>
                                            </p:txEl>
                                          </p:spTgt>
                                        </p:tgtEl>
                                        <p:attrNameLst>
                                          <p:attrName>style.visibility</p:attrName>
                                        </p:attrNameLst>
                                      </p:cBhvr>
                                      <p:to>
                                        <p:strVal val="visible"/>
                                      </p:to>
                                    </p:set>
                                    <p:animEffect transition="in" filter="fade">
                                      <p:cBhvr>
                                        <p:cTn id="22" dur="2000"/>
                                        <p:tgtEl>
                                          <p:spTgt spid="440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7" end="7"/>
                                            </p:txEl>
                                          </p:spTgt>
                                        </p:tgtEl>
                                        <p:attrNameLst>
                                          <p:attrName>style.visibility</p:attrName>
                                        </p:attrNameLst>
                                      </p:cBhvr>
                                      <p:to>
                                        <p:strVal val="visible"/>
                                      </p:to>
                                    </p:set>
                                    <p:animEffect transition="in" filter="fade">
                                      <p:cBhvr>
                                        <p:cTn id="27" dur="2000"/>
                                        <p:tgtEl>
                                          <p:spTgt spid="4403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9" end="9"/>
                                            </p:txEl>
                                          </p:spTgt>
                                        </p:tgtEl>
                                        <p:attrNameLst>
                                          <p:attrName>style.visibility</p:attrName>
                                        </p:attrNameLst>
                                      </p:cBhvr>
                                      <p:to>
                                        <p:strVal val="visible"/>
                                      </p:to>
                                    </p:set>
                                    <p:animEffect transition="in" filter="fade">
                                      <p:cBhvr>
                                        <p:cTn id="32" dur="2000"/>
                                        <p:tgtEl>
                                          <p:spTgt spid="440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Immobilisation in a Nutshell</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4169373108"/>
              </p:ext>
            </p:extLst>
          </p:nvPr>
        </p:nvGraphicFramePr>
        <p:xfrm>
          <a:off x="395536" y="980728"/>
          <a:ext cx="8280920" cy="4597549"/>
        </p:xfrm>
        <a:graphic>
          <a:graphicData uri="http://schemas.openxmlformats.org/drawingml/2006/table">
            <a:tbl>
              <a:tblPr firstRow="1" bandRow="1">
                <a:tableStyleId>{5C22544A-7EE6-4342-B048-85BDC9FD1C3A}</a:tableStyleId>
              </a:tblPr>
              <a:tblGrid>
                <a:gridCol w="1872208"/>
                <a:gridCol w="6408712"/>
              </a:tblGrid>
              <a:tr h="665629">
                <a:tc>
                  <a:txBody>
                    <a:bodyPr/>
                    <a:lstStyle/>
                    <a:p>
                      <a:r>
                        <a:rPr lang="en-GB" dirty="0" smtClean="0"/>
                        <a:t>Method</a:t>
                      </a:r>
                      <a:endParaRPr lang="en-GB" dirty="0"/>
                    </a:p>
                  </a:txBody>
                  <a:tcPr/>
                </a:tc>
                <a:tc>
                  <a:txBody>
                    <a:bodyPr/>
                    <a:lstStyle/>
                    <a:p>
                      <a:r>
                        <a:rPr lang="en-GB" dirty="0" smtClean="0"/>
                        <a:t>Description</a:t>
                      </a:r>
                      <a:endParaRPr lang="en-GB" dirty="0"/>
                    </a:p>
                  </a:txBody>
                  <a:tcPr/>
                </a:tc>
              </a:tr>
              <a:tr h="665629">
                <a:tc>
                  <a:txBody>
                    <a:bodyPr/>
                    <a:lstStyle/>
                    <a:p>
                      <a:r>
                        <a:rPr lang="en-GB" dirty="0" smtClean="0"/>
                        <a:t>Adsorption</a:t>
                      </a:r>
                      <a:endParaRPr lang="en-GB" dirty="0"/>
                    </a:p>
                  </a:txBody>
                  <a:tcPr/>
                </a:tc>
                <a:tc>
                  <a:txBody>
                    <a:bodyPr/>
                    <a:lstStyle/>
                    <a:p>
                      <a:r>
                        <a:rPr lang="en-GB" dirty="0" smtClean="0"/>
                        <a:t>Enzyme mixed with immobilising supports e.g. porous carbon, glass beads, clay &amp;</a:t>
                      </a:r>
                      <a:r>
                        <a:rPr lang="en-GB" baseline="0" dirty="0" smtClean="0"/>
                        <a:t> resins with hydrophobic interactions and ionic links*. Detachment is possible due to weak bonds but reaction rates are high if active site is displayed.</a:t>
                      </a:r>
                      <a:endParaRPr lang="en-GB" dirty="0"/>
                    </a:p>
                  </a:txBody>
                  <a:tcPr/>
                </a:tc>
              </a:tr>
              <a:tr h="665629">
                <a:tc>
                  <a:txBody>
                    <a:bodyPr/>
                    <a:lstStyle/>
                    <a:p>
                      <a:r>
                        <a:rPr lang="en-GB" dirty="0" smtClean="0"/>
                        <a:t>Covalent</a:t>
                      </a:r>
                      <a:r>
                        <a:rPr lang="en-GB" baseline="0" dirty="0" smtClean="0"/>
                        <a:t> Bonding</a:t>
                      </a:r>
                      <a:endParaRPr lang="en-GB" dirty="0"/>
                    </a:p>
                  </a:txBody>
                  <a:tcPr/>
                </a:tc>
                <a:tc>
                  <a:txBody>
                    <a:bodyPr/>
                    <a:lstStyle/>
                    <a:p>
                      <a:r>
                        <a:rPr lang="en-GB" dirty="0" smtClean="0"/>
                        <a:t>Enzymes covalently linked to insoluble material e.g. clay using cross linking agent (gluteraldehyde/</a:t>
                      </a:r>
                      <a:r>
                        <a:rPr lang="en-GB" dirty="0" err="1" smtClean="0"/>
                        <a:t>sepharose</a:t>
                      </a:r>
                      <a:r>
                        <a:rPr lang="en-GB" dirty="0" smtClean="0"/>
                        <a:t>)</a:t>
                      </a:r>
                      <a:r>
                        <a:rPr lang="en-GB" baseline="0" dirty="0" smtClean="0"/>
                        <a:t> Binding is strong, so very little enzyme leakage, but small quantities only</a:t>
                      </a:r>
                      <a:endParaRPr lang="en-GB" dirty="0"/>
                    </a:p>
                  </a:txBody>
                  <a:tcPr/>
                </a:tc>
              </a:tr>
              <a:tr h="665629">
                <a:tc>
                  <a:txBody>
                    <a:bodyPr/>
                    <a:lstStyle/>
                    <a:p>
                      <a:r>
                        <a:rPr lang="en-GB" dirty="0" smtClean="0"/>
                        <a:t>Entrapment</a:t>
                      </a:r>
                      <a:endParaRPr lang="en-GB" dirty="0"/>
                    </a:p>
                  </a:txBody>
                  <a:tcPr/>
                </a:tc>
                <a:tc>
                  <a:txBody>
                    <a:bodyPr/>
                    <a:lstStyle/>
                    <a:p>
                      <a:r>
                        <a:rPr lang="en-GB" dirty="0" smtClean="0"/>
                        <a:t>Enzymes trapped in a gel</a:t>
                      </a:r>
                      <a:r>
                        <a:rPr lang="en-GB" baseline="0" dirty="0" smtClean="0"/>
                        <a:t> bead or cellulose fibre network. Active sites are not affected, but reaction rates reduced if substrate can’t get through trapping barrier</a:t>
                      </a:r>
                      <a:endParaRPr lang="en-GB" dirty="0"/>
                    </a:p>
                  </a:txBody>
                  <a:tcPr/>
                </a:tc>
              </a:tr>
              <a:tr h="665629">
                <a:tc>
                  <a:txBody>
                    <a:bodyPr/>
                    <a:lstStyle/>
                    <a:p>
                      <a:r>
                        <a:rPr lang="en-GB" dirty="0" smtClean="0"/>
                        <a:t>Membrane Separation</a:t>
                      </a:r>
                      <a:endParaRPr lang="en-GB" dirty="0"/>
                    </a:p>
                  </a:txBody>
                  <a:tcPr/>
                </a:tc>
                <a:tc>
                  <a:txBody>
                    <a:bodyPr/>
                    <a:lstStyle/>
                    <a:p>
                      <a:r>
                        <a:rPr lang="en-GB" dirty="0" smtClean="0"/>
                        <a:t>Enzymes separated</a:t>
                      </a:r>
                      <a:r>
                        <a:rPr lang="en-GB" baseline="0" dirty="0" smtClean="0"/>
                        <a:t> by a partially permeable membrane. Enzyme on one side, substrate on another. Substrate molecules and products can pass across the membrane.</a:t>
                      </a:r>
                      <a:endParaRPr lang="en-GB" dirty="0"/>
                    </a:p>
                  </a:txBody>
                  <a:tcPr/>
                </a:tc>
              </a:tr>
            </a:tbl>
          </a:graphicData>
        </a:graphic>
      </p:graphicFrame>
      <p:sp>
        <p:nvSpPr>
          <p:cNvPr id="5" name="TextBox 4"/>
          <p:cNvSpPr txBox="1"/>
          <p:nvPr/>
        </p:nvSpPr>
        <p:spPr>
          <a:xfrm>
            <a:off x="395536" y="5949280"/>
            <a:ext cx="8208912" cy="646331"/>
          </a:xfrm>
          <a:prstGeom prst="rect">
            <a:avLst/>
          </a:prstGeom>
          <a:noFill/>
        </p:spPr>
        <p:txBody>
          <a:bodyPr wrap="square" rtlCol="0">
            <a:spAutoFit/>
          </a:bodyPr>
          <a:lstStyle/>
          <a:p>
            <a:r>
              <a:rPr lang="en-GB" dirty="0" smtClean="0"/>
              <a:t>*An </a:t>
            </a:r>
            <a:r>
              <a:rPr lang="en-GB" b="1" dirty="0"/>
              <a:t>ionic bond</a:t>
            </a:r>
            <a:r>
              <a:rPr lang="en-GB" dirty="0"/>
              <a:t> is a type of chemical bond formed through electrostatic attraction between two oppositely charged ions.</a:t>
            </a:r>
          </a:p>
        </p:txBody>
      </p:sp>
    </p:spTree>
    <p:extLst>
      <p:ext uri="{BB962C8B-B14F-4D97-AF65-F5344CB8AC3E}">
        <p14:creationId xmlns:p14="http://schemas.microsoft.com/office/powerpoint/2010/main" xmlns="" val="1193284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ction="ppaction://hlinkpres?slideindex=1&amp;slidetitle="/>
              </a:rPr>
              <a:t>PPT</a:t>
            </a:r>
            <a:endParaRPr lang="en-GB" dirty="0" smtClean="0"/>
          </a:p>
          <a:p>
            <a:r>
              <a:rPr lang="en-GB" dirty="0" smtClean="0">
                <a:hlinkClick r:id="rId3" action="ppaction://hlinkfile"/>
              </a:rPr>
              <a:t>Weird cat</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88640"/>
          <a:ext cx="8820472" cy="6226571"/>
        </p:xfrm>
        <a:graphic>
          <a:graphicData uri="http://schemas.openxmlformats.org/drawingml/2006/table">
            <a:tbl>
              <a:tblPr/>
              <a:tblGrid>
                <a:gridCol w="4410236"/>
                <a:gridCol w="4410236"/>
              </a:tblGrid>
              <a:tr h="1128834">
                <a:tc>
                  <a:txBody>
                    <a:bodyPr/>
                    <a:lstStyle/>
                    <a:p>
                      <a:pPr algn="ctr" fontAlgn="ctr"/>
                      <a:r>
                        <a:rPr lang="en-GB" sz="2800" b="1" i="0" u="none" strike="noStrike" dirty="0">
                          <a:latin typeface="Comic Sans MS"/>
                        </a:rPr>
                        <a:t>advantages</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1" i="0" u="none" strike="noStrike" dirty="0">
                          <a:latin typeface="Comic Sans MS"/>
                        </a:rPr>
                        <a:t>disadvantages</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79829">
                <a:tc>
                  <a:txBody>
                    <a:bodyPr/>
                    <a:lstStyle/>
                    <a:p>
                      <a:pPr algn="ctr" fontAlgn="ctr"/>
                      <a:r>
                        <a:rPr lang="en-GB" sz="2800" b="0" i="0" u="none" strike="noStrike">
                          <a:latin typeface="Comic Sans MS"/>
                        </a:rPr>
                        <a:t>cost of development is very high</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products need less purification as they don't contain the used enzyme</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386">
                <a:tc>
                  <a:txBody>
                    <a:bodyPr/>
                    <a:lstStyle/>
                    <a:p>
                      <a:pPr algn="ctr" fontAlgn="ctr"/>
                      <a:r>
                        <a:rPr lang="en-GB" sz="2800" b="0" i="0" u="none" strike="noStrike" dirty="0">
                          <a:latin typeface="Comic Sans MS"/>
                        </a:rPr>
                        <a:t>easier to separate the enzyme from the product</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reaction can be continuous and so cheaper</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386">
                <a:tc>
                  <a:txBody>
                    <a:bodyPr/>
                    <a:lstStyle/>
                    <a:p>
                      <a:pPr algn="ctr" fontAlgn="ctr"/>
                      <a:r>
                        <a:rPr lang="en-GB" sz="2800" b="0" i="0" u="none" strike="noStrike">
                          <a:latin typeface="Comic Sans MS"/>
                        </a:rPr>
                        <a:t>enzyme can become detached from its solid support</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shape of the active site might be changed when immobilised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386">
                <a:tc>
                  <a:txBody>
                    <a:bodyPr/>
                    <a:lstStyle/>
                    <a:p>
                      <a:pPr algn="ctr" fontAlgn="ctr"/>
                      <a:r>
                        <a:rPr lang="en-GB" sz="2800" b="0" i="0" u="none" strike="noStrike">
                          <a:latin typeface="Comic Sans MS"/>
                        </a:rPr>
                        <a:t>enzymes can be reused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dirty="0">
                          <a:latin typeface="Comic Sans MS"/>
                        </a:rPr>
                        <a:t>shape of the enzyme might be changed when immobilised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itle 4"/>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8229600" cy="1143000"/>
          </a:xfrm>
        </p:spPr>
        <p:txBody>
          <a:bodyPr>
            <a:normAutofit fontScale="90000"/>
          </a:bodyPr>
          <a:lstStyle/>
          <a:p>
            <a:r>
              <a:rPr lang="en-GB" dirty="0" smtClean="0"/>
              <a:t>Cut and stick the advantages and disadvantages of immobilised enzymes</a:t>
            </a:r>
            <a:endParaRPr lang="en-GB" dirty="0"/>
          </a:p>
        </p:txBody>
      </p:sp>
      <p:graphicFrame>
        <p:nvGraphicFramePr>
          <p:cNvPr id="4" name="Content Placeholder 3"/>
          <p:cNvGraphicFramePr>
            <a:graphicFrameLocks noGrp="1"/>
          </p:cNvGraphicFramePr>
          <p:nvPr>
            <p:ph idx="1"/>
          </p:nvPr>
        </p:nvGraphicFramePr>
        <p:xfrm>
          <a:off x="323528" y="2132856"/>
          <a:ext cx="8352928" cy="4407628"/>
        </p:xfrm>
        <a:graphic>
          <a:graphicData uri="http://schemas.openxmlformats.org/drawingml/2006/table">
            <a:tbl>
              <a:tblPr/>
              <a:tblGrid>
                <a:gridCol w="4176464"/>
                <a:gridCol w="4176464"/>
              </a:tblGrid>
              <a:tr h="810891">
                <a:tc>
                  <a:txBody>
                    <a:bodyPr/>
                    <a:lstStyle/>
                    <a:p>
                      <a:pPr algn="ctr" fontAlgn="ctr"/>
                      <a:r>
                        <a:rPr lang="en-GB" sz="2000" b="1" i="0" u="none" strike="noStrike" dirty="0">
                          <a:latin typeface="Comic Sans MS"/>
                        </a:rPr>
                        <a:t>advantages</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1" i="0" u="none" strike="noStrike">
                          <a:latin typeface="Comic Sans MS"/>
                        </a:rPr>
                        <a:t>disadvantages</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460">
                <a:tc>
                  <a:txBody>
                    <a:bodyPr/>
                    <a:lstStyle/>
                    <a:p>
                      <a:pPr algn="ctr" fontAlgn="ctr"/>
                      <a:r>
                        <a:rPr lang="en-GB" sz="2000" b="0" i="0" u="none" strike="noStrike">
                          <a:latin typeface="Comic Sans MS"/>
                        </a:rPr>
                        <a:t>cost of development is very high</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a:latin typeface="Comic Sans MS"/>
                        </a:rPr>
                        <a:t>products need less purification as they don't contain the used enzyme</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460">
                <a:tc>
                  <a:txBody>
                    <a:bodyPr/>
                    <a:lstStyle/>
                    <a:p>
                      <a:pPr algn="ctr" fontAlgn="ctr"/>
                      <a:r>
                        <a:rPr lang="en-GB" sz="2000" b="0" i="0" u="none" strike="noStrike" dirty="0">
                          <a:latin typeface="Comic Sans MS"/>
                        </a:rPr>
                        <a:t>easier to separate the enzyme from the product</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a:latin typeface="Comic Sans MS"/>
                        </a:rPr>
                        <a:t>reaction can be continuous and so cheaper</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460">
                <a:tc>
                  <a:txBody>
                    <a:bodyPr/>
                    <a:lstStyle/>
                    <a:p>
                      <a:pPr algn="ctr" fontAlgn="ctr"/>
                      <a:r>
                        <a:rPr lang="en-GB" sz="2000" b="0" i="0" u="none" strike="noStrike">
                          <a:latin typeface="Comic Sans MS"/>
                        </a:rPr>
                        <a:t>enzyme can become detached from its solid support</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a:latin typeface="Comic Sans MS"/>
                        </a:rPr>
                        <a:t>shape of the active site might be changed when immobilised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460">
                <a:tc>
                  <a:txBody>
                    <a:bodyPr/>
                    <a:lstStyle/>
                    <a:p>
                      <a:pPr algn="ctr" fontAlgn="ctr"/>
                      <a:r>
                        <a:rPr lang="en-GB" sz="2000" b="0" i="0" u="none" strike="noStrike">
                          <a:latin typeface="Comic Sans MS"/>
                        </a:rPr>
                        <a:t>enzymes can be reused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dirty="0">
                          <a:latin typeface="Comic Sans MS"/>
                        </a:rPr>
                        <a:t>shape of the enzyme might be changed when immobilised</a:t>
                      </a:r>
                    </a:p>
                  </a:txBody>
                  <a:tcPr marL="4957" marR="4957" marT="49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graphicFrame>
        <p:nvGraphicFramePr>
          <p:cNvPr id="4" name="Table 3"/>
          <p:cNvGraphicFramePr>
            <a:graphicFrameLocks noGrp="1"/>
          </p:cNvGraphicFramePr>
          <p:nvPr/>
        </p:nvGraphicFramePr>
        <p:xfrm>
          <a:off x="395536" y="0"/>
          <a:ext cx="8280920" cy="6527770"/>
        </p:xfrm>
        <a:graphic>
          <a:graphicData uri="http://schemas.openxmlformats.org/drawingml/2006/table">
            <a:tbl>
              <a:tblPr/>
              <a:tblGrid>
                <a:gridCol w="4140460"/>
                <a:gridCol w="4140460"/>
              </a:tblGrid>
              <a:tr h="962606">
                <a:tc>
                  <a:txBody>
                    <a:bodyPr/>
                    <a:lstStyle/>
                    <a:p>
                      <a:pPr algn="ctr" fontAlgn="ctr"/>
                      <a:r>
                        <a:rPr lang="en-GB" sz="2800" b="1" i="0" u="none" strike="noStrike">
                          <a:latin typeface="Comic Sans MS"/>
                        </a:rPr>
                        <a:t>advantages</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1" i="0" u="none" strike="noStrike">
                          <a:latin typeface="Comic Sans MS"/>
                        </a:rPr>
                        <a:t>disadvantages</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9436">
                <a:tc>
                  <a:txBody>
                    <a:bodyPr/>
                    <a:lstStyle/>
                    <a:p>
                      <a:pPr algn="ctr" fontAlgn="ctr"/>
                      <a:r>
                        <a:rPr lang="en-GB" sz="2800" b="0" i="0" u="none" strike="noStrike">
                          <a:latin typeface="Comic Sans MS"/>
                        </a:rPr>
                        <a:t>products need less purification as they don't contain the used enzyme</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shape of the enzyme might be changed when immobilised</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9436">
                <a:tc>
                  <a:txBody>
                    <a:bodyPr/>
                    <a:lstStyle/>
                    <a:p>
                      <a:pPr algn="ctr" fontAlgn="ctr"/>
                      <a:r>
                        <a:rPr lang="en-GB" sz="2800" b="0" i="0" u="none" strike="noStrike">
                          <a:latin typeface="Comic Sans MS"/>
                        </a:rPr>
                        <a:t>enzymes can be reused</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shape of the active site might be changed when immobilised</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9436">
                <a:tc>
                  <a:txBody>
                    <a:bodyPr/>
                    <a:lstStyle/>
                    <a:p>
                      <a:pPr algn="ctr" fontAlgn="ctr"/>
                      <a:r>
                        <a:rPr lang="en-GB" sz="2800" b="0" i="0" u="none" strike="noStrike">
                          <a:latin typeface="Comic Sans MS"/>
                        </a:rPr>
                        <a:t>easier to separate the enzyme from the product</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a:latin typeface="Comic Sans MS"/>
                        </a:rPr>
                        <a:t>cost of development is very high</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9436">
                <a:tc>
                  <a:txBody>
                    <a:bodyPr/>
                    <a:lstStyle/>
                    <a:p>
                      <a:pPr algn="ctr" fontAlgn="ctr"/>
                      <a:r>
                        <a:rPr lang="en-GB" sz="2800" b="0" i="0" u="none" strike="noStrike">
                          <a:latin typeface="Comic Sans MS"/>
                        </a:rPr>
                        <a:t>reaction can be continuous and so cheaper</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800" b="0" i="0" u="none" strike="noStrike" dirty="0">
                          <a:latin typeface="Comic Sans MS"/>
                        </a:rPr>
                        <a:t>enzyme can become detached from its solid support</a:t>
                      </a:r>
                    </a:p>
                  </a:txBody>
                  <a:tcPr marL="4451" marR="4451" marT="44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71400"/>
            <a:ext cx="7772401" cy="1905000"/>
          </a:xfrm>
        </p:spPr>
        <p:txBody>
          <a:bodyPr/>
          <a:lstStyle/>
          <a:p>
            <a:r>
              <a:rPr lang="en-GB" b="1" dirty="0">
                <a:latin typeface="Comic Sans MS" pitchFamily="66" charset="0"/>
              </a:rPr>
              <a:t>Enzymes</a:t>
            </a:r>
          </a:p>
        </p:txBody>
      </p:sp>
      <p:sp>
        <p:nvSpPr>
          <p:cNvPr id="2053" name="Text Box 5"/>
          <p:cNvSpPr txBox="1">
            <a:spLocks noChangeArrowheads="1"/>
          </p:cNvSpPr>
          <p:nvPr/>
        </p:nvSpPr>
        <p:spPr bwMode="auto">
          <a:xfrm>
            <a:off x="251520" y="1556792"/>
            <a:ext cx="8748713" cy="2862322"/>
          </a:xfrm>
          <a:prstGeom prst="rect">
            <a:avLst/>
          </a:prstGeom>
          <a:noFill/>
          <a:ln w="9525">
            <a:noFill/>
            <a:miter lim="800000"/>
            <a:headEnd/>
            <a:tailEnd/>
          </a:ln>
          <a:effectLst/>
        </p:spPr>
        <p:txBody>
          <a:bodyPr wrap="square">
            <a:spAutoFit/>
          </a:bodyPr>
          <a:lstStyle/>
          <a:p>
            <a:pPr>
              <a:spcBef>
                <a:spcPct val="50000"/>
              </a:spcBef>
            </a:pPr>
            <a:r>
              <a:rPr lang="en-GB" sz="2400" dirty="0" smtClean="0">
                <a:latin typeface="Comic Sans MS" pitchFamily="66" charset="0"/>
              </a:rPr>
              <a:t>(b) You should be able to describe… </a:t>
            </a:r>
          </a:p>
          <a:p>
            <a:pPr>
              <a:spcBef>
                <a:spcPct val="50000"/>
              </a:spcBef>
              <a:buFont typeface="Arial" pitchFamily="34" charset="0"/>
              <a:buChar char="•"/>
            </a:pPr>
            <a:r>
              <a:rPr lang="en-GB" sz="2400" dirty="0" smtClean="0">
                <a:latin typeface="Comic Sans MS" pitchFamily="66" charset="0"/>
              </a:rPr>
              <a:t> pH, substrate and enzyme concentration on rate of activity. </a:t>
            </a:r>
          </a:p>
          <a:p>
            <a:pPr>
              <a:spcBef>
                <a:spcPct val="50000"/>
              </a:spcBef>
              <a:buFont typeface="Arial" pitchFamily="34" charset="0"/>
              <a:buChar char="•"/>
            </a:pPr>
            <a:r>
              <a:rPr lang="en-GB" sz="2400" dirty="0" smtClean="0">
                <a:latin typeface="Comic Sans MS" pitchFamily="66" charset="0"/>
              </a:rPr>
              <a:t>Inactivation and </a:t>
            </a:r>
            <a:r>
              <a:rPr lang="en-GB" sz="2400" dirty="0" err="1" smtClean="0">
                <a:latin typeface="Comic Sans MS" pitchFamily="66" charset="0"/>
              </a:rPr>
              <a:t>denaturation</a:t>
            </a:r>
            <a:r>
              <a:rPr lang="en-GB" sz="2400" dirty="0" smtClean="0">
                <a:latin typeface="Comic Sans MS" pitchFamily="66" charset="0"/>
              </a:rPr>
              <a:t>. </a:t>
            </a:r>
          </a:p>
          <a:p>
            <a:pPr>
              <a:spcBef>
                <a:spcPct val="50000"/>
              </a:spcBef>
              <a:buFont typeface="Arial" pitchFamily="34" charset="0"/>
              <a:buChar char="•"/>
            </a:pPr>
            <a:r>
              <a:rPr lang="en-GB" sz="2400" dirty="0" smtClean="0">
                <a:latin typeface="Comic Sans MS" pitchFamily="66" charset="0"/>
              </a:rPr>
              <a:t>The need for scientific method in carrying out experiments and investigations.</a:t>
            </a:r>
            <a:endParaRPr lang="en-GB" sz="24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763688" y="188640"/>
            <a:ext cx="756126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Factors Affecting the Rate of Enzyme Action:</a:t>
            </a:r>
          </a:p>
        </p:txBody>
      </p:sp>
      <p:sp>
        <p:nvSpPr>
          <p:cNvPr id="25603" name="Text Box 3"/>
          <p:cNvSpPr txBox="1">
            <a:spLocks noChangeArrowheads="1"/>
          </p:cNvSpPr>
          <p:nvPr/>
        </p:nvSpPr>
        <p:spPr bwMode="auto">
          <a:xfrm>
            <a:off x="323850" y="765175"/>
            <a:ext cx="8064500" cy="1558925"/>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Enzymes are made inside living cells but may act inside the cell (INTRAcellular) or outside (INTERcellular, EXTRAcellular) such as the digestive enzymes of the alimentary canal.</a:t>
            </a:r>
          </a:p>
          <a:p>
            <a:pPr>
              <a:spcBef>
                <a:spcPct val="50000"/>
              </a:spcBef>
              <a:buFontTx/>
              <a:buChar char="•"/>
            </a:pPr>
            <a:r>
              <a:rPr lang="en-GB" sz="1600" b="1">
                <a:solidFill>
                  <a:srgbClr val="FF6600"/>
                </a:solidFill>
                <a:latin typeface="Comic Sans MS" pitchFamily="66" charset="0"/>
              </a:rPr>
              <a:t> Environmental conditions can change the 3D structure of enzyme molecules.</a:t>
            </a:r>
          </a:p>
          <a:p>
            <a:pPr>
              <a:spcBef>
                <a:spcPct val="50000"/>
              </a:spcBef>
              <a:buFontTx/>
              <a:buChar char="•"/>
            </a:pPr>
            <a:r>
              <a:rPr lang="en-GB" sz="1600" b="1">
                <a:solidFill>
                  <a:srgbClr val="FF6600"/>
                </a:solidFill>
                <a:latin typeface="Comic Sans MS" pitchFamily="66" charset="0"/>
              </a:rPr>
              <a:t> Bonds are broken and hence the configuration of the active site is altered. </a:t>
            </a:r>
          </a:p>
        </p:txBody>
      </p:sp>
      <p:sp>
        <p:nvSpPr>
          <p:cNvPr id="25604" name="Text Box 4"/>
          <p:cNvSpPr txBox="1">
            <a:spLocks noChangeArrowheads="1"/>
          </p:cNvSpPr>
          <p:nvPr/>
        </p:nvSpPr>
        <p:spPr bwMode="auto">
          <a:xfrm>
            <a:off x="827088" y="3284538"/>
            <a:ext cx="4752975" cy="336550"/>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TEMPERATURE</a:t>
            </a:r>
          </a:p>
        </p:txBody>
      </p:sp>
      <p:sp>
        <p:nvSpPr>
          <p:cNvPr id="25605" name="Text Box 5"/>
          <p:cNvSpPr txBox="1">
            <a:spLocks noChangeArrowheads="1"/>
          </p:cNvSpPr>
          <p:nvPr/>
        </p:nvSpPr>
        <p:spPr bwMode="auto">
          <a:xfrm>
            <a:off x="827088" y="4437063"/>
            <a:ext cx="5111750" cy="336550"/>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pH</a:t>
            </a:r>
          </a:p>
        </p:txBody>
      </p:sp>
      <p:sp>
        <p:nvSpPr>
          <p:cNvPr id="25608" name="Text Box 8"/>
          <p:cNvSpPr txBox="1">
            <a:spLocks noChangeArrowheads="1"/>
          </p:cNvSpPr>
          <p:nvPr/>
        </p:nvSpPr>
        <p:spPr bwMode="auto">
          <a:xfrm>
            <a:off x="3924300" y="3284538"/>
            <a:ext cx="4752975" cy="336550"/>
          </a:xfrm>
          <a:prstGeom prst="rect">
            <a:avLst/>
          </a:prstGeom>
          <a:noFill/>
          <a:ln w="9525">
            <a:noFill/>
            <a:miter lim="800000"/>
            <a:headEnd/>
            <a:tailEnd/>
          </a:ln>
        </p:spPr>
        <p:txBody>
          <a:bodyPr>
            <a:spAutoFit/>
          </a:bodyPr>
          <a:lstStyle/>
          <a:p>
            <a:pPr>
              <a:spcBef>
                <a:spcPct val="50000"/>
              </a:spcBef>
            </a:pPr>
            <a:r>
              <a:rPr lang="en-GB" sz="1600" b="1">
                <a:solidFill>
                  <a:srgbClr val="66FFFF"/>
                </a:solidFill>
                <a:latin typeface="Comic Sans MS" pitchFamily="66" charset="0"/>
              </a:rPr>
              <a:t>SUBSTRATE CONCENTRATION</a:t>
            </a:r>
          </a:p>
        </p:txBody>
      </p:sp>
      <p:sp>
        <p:nvSpPr>
          <p:cNvPr id="25609" name="Text Box 9"/>
          <p:cNvSpPr txBox="1">
            <a:spLocks noChangeArrowheads="1"/>
          </p:cNvSpPr>
          <p:nvPr/>
        </p:nvSpPr>
        <p:spPr bwMode="auto">
          <a:xfrm>
            <a:off x="3924300" y="4437063"/>
            <a:ext cx="4249738" cy="336550"/>
          </a:xfrm>
          <a:prstGeom prst="rect">
            <a:avLst/>
          </a:prstGeom>
          <a:noFill/>
          <a:ln w="9525">
            <a:noFill/>
            <a:miter lim="800000"/>
            <a:headEnd/>
            <a:tailEnd/>
          </a:ln>
        </p:spPr>
        <p:txBody>
          <a:bodyPr>
            <a:spAutoFit/>
          </a:bodyPr>
          <a:lstStyle/>
          <a:p>
            <a:pPr>
              <a:spcBef>
                <a:spcPct val="50000"/>
              </a:spcBef>
            </a:pPr>
            <a:r>
              <a:rPr lang="en-GB" sz="1600" b="1">
                <a:solidFill>
                  <a:srgbClr val="FF66FF"/>
                </a:solidFill>
                <a:latin typeface="Comic Sans MS" pitchFamily="66" charset="0"/>
              </a:rPr>
              <a:t>ENZYME CONCENTRATION</a:t>
            </a:r>
            <a:r>
              <a:rPr lang="en-GB" sz="1600" b="1">
                <a:solidFill>
                  <a:srgbClr val="FF6600"/>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04" grpId="0" autoUpdateAnimBg="0"/>
      <p:bldP spid="25605" grpId="0" autoUpdateAnimBg="0"/>
      <p:bldP spid="25608" grpId="0" autoUpdateAnimBg="0"/>
      <p:bldP spid="2560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763688" y="188640"/>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Effect of Temperature:</a:t>
            </a:r>
          </a:p>
        </p:txBody>
      </p:sp>
      <p:sp>
        <p:nvSpPr>
          <p:cNvPr id="26627" name="Text Box 3"/>
          <p:cNvSpPr txBox="1">
            <a:spLocks noChangeArrowheads="1"/>
          </p:cNvSpPr>
          <p:nvPr/>
        </p:nvSpPr>
        <p:spPr bwMode="auto">
          <a:xfrm>
            <a:off x="323850" y="765175"/>
            <a:ext cx="8135938" cy="82550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Increase in temperature gives molecules greater kinetic energy and they move around more quickly increasing the chance of molecules colliding. This causes an enzyme controlled reaction to increase its rate of reaction.</a:t>
            </a:r>
          </a:p>
        </p:txBody>
      </p:sp>
      <p:sp>
        <p:nvSpPr>
          <p:cNvPr id="26628" name="Text Box 4"/>
          <p:cNvSpPr txBox="1">
            <a:spLocks noChangeArrowheads="1"/>
          </p:cNvSpPr>
          <p:nvPr/>
        </p:nvSpPr>
        <p:spPr bwMode="auto">
          <a:xfrm>
            <a:off x="323850" y="1916113"/>
            <a:ext cx="8280400" cy="825500"/>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As a general rule, the rate of reaction doubles for each 10</a:t>
            </a:r>
            <a:r>
              <a:rPr lang="en-GB" sz="1600" b="1" baseline="30000">
                <a:solidFill>
                  <a:srgbClr val="00FF00"/>
                </a:solidFill>
                <a:latin typeface="Comic Sans MS" pitchFamily="66" charset="0"/>
              </a:rPr>
              <a:t>0</a:t>
            </a:r>
            <a:r>
              <a:rPr lang="en-GB" sz="1600" b="1">
                <a:solidFill>
                  <a:srgbClr val="00FF00"/>
                </a:solidFill>
                <a:latin typeface="Comic Sans MS" pitchFamily="66" charset="0"/>
              </a:rPr>
              <a:t>C rise in temperature until an OPTIMUM temperature is reached. For most enzymes this is 40</a:t>
            </a:r>
            <a:r>
              <a:rPr lang="en-GB" sz="1600" b="1" baseline="30000">
                <a:solidFill>
                  <a:srgbClr val="00FF00"/>
                </a:solidFill>
                <a:latin typeface="Comic Sans MS" pitchFamily="66" charset="0"/>
              </a:rPr>
              <a:t>0</a:t>
            </a:r>
            <a:r>
              <a:rPr lang="en-GB" sz="1600" b="1">
                <a:solidFill>
                  <a:srgbClr val="00FF00"/>
                </a:solidFill>
                <a:latin typeface="Comic Sans MS" pitchFamily="66" charset="0"/>
              </a:rPr>
              <a:t>C.</a:t>
            </a:r>
          </a:p>
        </p:txBody>
      </p:sp>
      <p:sp>
        <p:nvSpPr>
          <p:cNvPr id="26629" name="Text Box 5"/>
          <p:cNvSpPr txBox="1">
            <a:spLocks noChangeArrowheads="1"/>
          </p:cNvSpPr>
          <p:nvPr/>
        </p:nvSpPr>
        <p:spPr bwMode="auto">
          <a:xfrm>
            <a:off x="323850" y="2852738"/>
            <a:ext cx="4176713" cy="1558925"/>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Above this temperature the increasing vibration of the molecules cause the hydrogen bonds to break and cause a change in the tertiary structure of the enzyme. This alters the active site of the enzyme.</a:t>
            </a:r>
          </a:p>
        </p:txBody>
      </p:sp>
      <p:pic>
        <p:nvPicPr>
          <p:cNvPr id="26633" name="Picture 9" descr="add_ocr_bi02005a"/>
          <p:cNvPicPr>
            <a:picLocks noChangeAspect="1" noChangeArrowheads="1"/>
          </p:cNvPicPr>
          <p:nvPr/>
        </p:nvPicPr>
        <p:blipFill>
          <a:blip r:embed="rId2" cstate="print"/>
          <a:srcRect/>
          <a:stretch>
            <a:fillRect/>
          </a:stretch>
        </p:blipFill>
        <p:spPr bwMode="auto">
          <a:xfrm>
            <a:off x="4643438" y="3068638"/>
            <a:ext cx="4224337" cy="3313112"/>
          </a:xfrm>
          <a:prstGeom prst="rect">
            <a:avLst/>
          </a:prstGeom>
          <a:noFill/>
          <a:ln w="9525">
            <a:noFill/>
            <a:miter lim="800000"/>
            <a:headEnd/>
            <a:tailEnd/>
          </a:ln>
        </p:spPr>
      </p:pic>
      <p:sp>
        <p:nvSpPr>
          <p:cNvPr id="26634" name="Text Box 10"/>
          <p:cNvSpPr txBox="1">
            <a:spLocks noChangeArrowheads="1"/>
          </p:cNvSpPr>
          <p:nvPr/>
        </p:nvSpPr>
        <p:spPr bwMode="auto">
          <a:xfrm>
            <a:off x="323850" y="4581525"/>
            <a:ext cx="4103688" cy="2047875"/>
          </a:xfrm>
          <a:prstGeom prst="rect">
            <a:avLst/>
          </a:prstGeom>
          <a:noFill/>
          <a:ln w="9525">
            <a:noFill/>
            <a:miter lim="800000"/>
            <a:headEnd/>
            <a:tailEnd/>
          </a:ln>
        </p:spPr>
        <p:txBody>
          <a:bodyPr>
            <a:spAutoFit/>
          </a:bodyPr>
          <a:lstStyle/>
          <a:p>
            <a:pPr>
              <a:spcBef>
                <a:spcPct val="50000"/>
              </a:spcBef>
            </a:pPr>
            <a:r>
              <a:rPr lang="en-GB" sz="1600" b="1">
                <a:solidFill>
                  <a:srgbClr val="66FFFF"/>
                </a:solidFill>
                <a:latin typeface="Comic Sans MS" pitchFamily="66" charset="0"/>
              </a:rPr>
              <a:t>The enzyme is then said to be DENATURED. This is a permanent change in the structure . At low temperatures, the enzyme in inactivated as the molecules have no kinetic energy. However, the enzyme can work again if the temperature is raised!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6633"/>
                                        </p:tgtEl>
                                        <p:attrNameLst>
                                          <p:attrName>style.visibility</p:attrName>
                                        </p:attrNameLst>
                                      </p:cBhvr>
                                      <p:to>
                                        <p:strVal val="visible"/>
                                      </p:to>
                                    </p:set>
                                    <p:animEffect transition="in" filter="fade">
                                      <p:cBhvr>
                                        <p:cTn id="23" dur="20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autoUpdateAnimBg="0"/>
      <p:bldP spid="26629" grpId="0" autoUpdateAnimBg="0"/>
      <p:bldP spid="2663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27662" name="Picture 14" descr="Lysine contains six carbon atoms. The central carbon atom connected to the amino and carboxyl groups is labeled alpha. The four carbon atoms in its linear side-chain are labeled from beta (closest to the central carbon), gamma, delta, through to the epsilon carbon at the end of the chain and furthest from the central carbon.">
            <a:hlinkClick r:id="rId2"/>
          </p:cNvPr>
          <p:cNvPicPr>
            <a:picLocks noChangeAspect="1" noChangeArrowheads="1"/>
          </p:cNvPicPr>
          <p:nvPr/>
        </p:nvPicPr>
        <p:blipFill>
          <a:blip r:embed="rId3" cstate="print"/>
          <a:srcRect/>
          <a:stretch>
            <a:fillRect/>
          </a:stretch>
        </p:blipFill>
        <p:spPr bwMode="auto">
          <a:xfrm>
            <a:off x="5148263" y="3573463"/>
            <a:ext cx="1662112" cy="2808287"/>
          </a:xfrm>
          <a:prstGeom prst="rect">
            <a:avLst/>
          </a:prstGeom>
          <a:noFill/>
          <a:ln w="9525">
            <a:noFill/>
            <a:miter lim="800000"/>
            <a:headEnd/>
            <a:tailEnd/>
          </a:ln>
        </p:spPr>
      </p:pic>
      <p:pic>
        <p:nvPicPr>
          <p:cNvPr id="27664" name="Picture 16" descr="200px-AminoAcidball">
            <a:hlinkClick r:id="rId4"/>
          </p:cNvPr>
          <p:cNvPicPr>
            <a:picLocks noChangeAspect="1" noChangeArrowheads="1"/>
          </p:cNvPicPr>
          <p:nvPr/>
        </p:nvPicPr>
        <p:blipFill>
          <a:blip r:embed="rId5" cstate="print"/>
          <a:srcRect/>
          <a:stretch>
            <a:fillRect/>
          </a:stretch>
        </p:blipFill>
        <p:spPr bwMode="auto">
          <a:xfrm>
            <a:off x="6659563" y="3789363"/>
            <a:ext cx="2484437" cy="1762125"/>
          </a:xfrm>
          <a:prstGeom prst="rect">
            <a:avLst/>
          </a:prstGeom>
          <a:noFill/>
          <a:ln w="9525">
            <a:noFill/>
            <a:miter lim="800000"/>
            <a:headEnd/>
            <a:tailEnd/>
          </a:ln>
        </p:spPr>
      </p:pic>
      <p:sp>
        <p:nvSpPr>
          <p:cNvPr id="11268" name="Text Box 2"/>
          <p:cNvSpPr txBox="1">
            <a:spLocks noChangeArrowheads="1"/>
          </p:cNvSpPr>
          <p:nvPr/>
        </p:nvSpPr>
        <p:spPr bwMode="auto">
          <a:xfrm>
            <a:off x="2267744" y="116632"/>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Effect of pH:</a:t>
            </a:r>
          </a:p>
        </p:txBody>
      </p:sp>
      <p:sp>
        <p:nvSpPr>
          <p:cNvPr id="27651" name="Text Box 3"/>
          <p:cNvSpPr txBox="1">
            <a:spLocks noChangeArrowheads="1"/>
          </p:cNvSpPr>
          <p:nvPr/>
        </p:nvSpPr>
        <p:spPr bwMode="auto">
          <a:xfrm>
            <a:off x="323850" y="765175"/>
            <a:ext cx="8569325" cy="82550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The rate of an enzyme catalysed reaction will vary with changes in pH. Enzymes have a narrow optimum range and small changes in pH can affect the rate of reaction without affecting the structure of the enzyme.</a:t>
            </a:r>
          </a:p>
        </p:txBody>
      </p:sp>
      <p:sp>
        <p:nvSpPr>
          <p:cNvPr id="27652" name="Text Box 4"/>
          <p:cNvSpPr txBox="1">
            <a:spLocks noChangeArrowheads="1"/>
          </p:cNvSpPr>
          <p:nvPr/>
        </p:nvSpPr>
        <p:spPr bwMode="auto">
          <a:xfrm>
            <a:off x="323850" y="1844675"/>
            <a:ext cx="88201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Small changes in pH outside the optimum can cause small reversible changes in enzyme structure and results in inactivation. Extremes of pH can denature the enzyme.</a:t>
            </a:r>
          </a:p>
        </p:txBody>
      </p:sp>
      <p:sp>
        <p:nvSpPr>
          <p:cNvPr id="27653" name="Text Box 5"/>
          <p:cNvSpPr txBox="1">
            <a:spLocks noChangeArrowheads="1"/>
          </p:cNvSpPr>
          <p:nvPr/>
        </p:nvSpPr>
        <p:spPr bwMode="auto">
          <a:xfrm>
            <a:off x="323850" y="2708275"/>
            <a:ext cx="8640763" cy="581025"/>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The charges on the amino acid side-chains of the enzyme’s active site are affected by free hydrogen ions or hydroxyl ions.</a:t>
            </a:r>
          </a:p>
        </p:txBody>
      </p:sp>
      <p:sp>
        <p:nvSpPr>
          <p:cNvPr id="27655" name="Text Box 7"/>
          <p:cNvSpPr txBox="1">
            <a:spLocks noChangeArrowheads="1"/>
          </p:cNvSpPr>
          <p:nvPr/>
        </p:nvSpPr>
        <p:spPr bwMode="auto">
          <a:xfrm>
            <a:off x="323850" y="3500438"/>
            <a:ext cx="4535488" cy="1803400"/>
          </a:xfrm>
          <a:prstGeom prst="rect">
            <a:avLst/>
          </a:prstGeom>
          <a:noFill/>
          <a:ln w="9525">
            <a:noFill/>
            <a:miter lim="800000"/>
            <a:headEnd/>
            <a:tailEnd/>
          </a:ln>
        </p:spPr>
        <p:txBody>
          <a:bodyPr>
            <a:spAutoFit/>
          </a:bodyPr>
          <a:lstStyle/>
          <a:p>
            <a:pPr>
              <a:spcBef>
                <a:spcPct val="50000"/>
              </a:spcBef>
            </a:pPr>
            <a:r>
              <a:rPr lang="en-GB" sz="1600" b="1">
                <a:solidFill>
                  <a:srgbClr val="66FFFF"/>
                </a:solidFill>
                <a:latin typeface="Comic Sans MS" pitchFamily="66" charset="0"/>
              </a:rPr>
              <a:t>In the formation of an enzyme substrate complex the charge on the active site must match those of the substrate. E.g. if the active site has too many H</a:t>
            </a:r>
            <a:r>
              <a:rPr lang="en-GB" sz="1600" b="1" baseline="30000">
                <a:solidFill>
                  <a:srgbClr val="66FFFF"/>
                </a:solidFill>
                <a:latin typeface="Comic Sans MS" pitchFamily="66" charset="0"/>
              </a:rPr>
              <a:t>+</a:t>
            </a:r>
            <a:r>
              <a:rPr lang="en-GB" sz="1600" b="1">
                <a:solidFill>
                  <a:srgbClr val="66FFFF"/>
                </a:solidFill>
                <a:latin typeface="Comic Sans MS" pitchFamily="66" charset="0"/>
              </a:rPr>
              <a:t> ions, the active site and the substrate may both have the same charge and the enzyme will repel the substrate.</a:t>
            </a:r>
          </a:p>
        </p:txBody>
      </p:sp>
      <p:sp>
        <p:nvSpPr>
          <p:cNvPr id="27656" name="Text Box 8"/>
          <p:cNvSpPr txBox="1">
            <a:spLocks noChangeArrowheads="1"/>
          </p:cNvSpPr>
          <p:nvPr/>
        </p:nvSpPr>
        <p:spPr bwMode="auto">
          <a:xfrm>
            <a:off x="323850" y="5516563"/>
            <a:ext cx="4679950" cy="1069975"/>
          </a:xfrm>
          <a:prstGeom prst="rect">
            <a:avLst/>
          </a:prstGeom>
          <a:noFill/>
          <a:ln w="9525">
            <a:noFill/>
            <a:miter lim="800000"/>
            <a:headEnd/>
            <a:tailEnd/>
          </a:ln>
        </p:spPr>
        <p:txBody>
          <a:bodyPr>
            <a:spAutoFit/>
          </a:bodyPr>
          <a:lstStyle/>
          <a:p>
            <a:pPr>
              <a:spcBef>
                <a:spcPct val="50000"/>
              </a:spcBef>
            </a:pPr>
            <a:r>
              <a:rPr lang="en-GB" sz="1600" b="1">
                <a:solidFill>
                  <a:srgbClr val="FF66FF"/>
                </a:solidFill>
                <a:latin typeface="Comic Sans MS" pitchFamily="66" charset="0"/>
              </a:rPr>
              <a:t>At extremes of pH, the hydrogen bonding is affected and the 3D shape of the enzyme is altered and so is the shape of the active site.</a:t>
            </a:r>
          </a:p>
        </p:txBody>
      </p:sp>
      <p:pic>
        <p:nvPicPr>
          <p:cNvPr id="27658" name="Picture 10" descr="gcsechem_18part1"/>
          <p:cNvPicPr>
            <a:picLocks noChangeAspect="1" noChangeArrowheads="1"/>
          </p:cNvPicPr>
          <p:nvPr/>
        </p:nvPicPr>
        <p:blipFill>
          <a:blip r:embed="rId6" cstate="print"/>
          <a:srcRect/>
          <a:stretch>
            <a:fillRect/>
          </a:stretch>
        </p:blipFill>
        <p:spPr bwMode="auto">
          <a:xfrm>
            <a:off x="5076825" y="3573463"/>
            <a:ext cx="4067175" cy="2860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7664"/>
                                        </p:tgtEl>
                                        <p:attrNameLst>
                                          <p:attrName>style.visibility</p:attrName>
                                        </p:attrNameLst>
                                      </p:cBhvr>
                                      <p:to>
                                        <p:strVal val="visible"/>
                                      </p:to>
                                    </p:set>
                                    <p:animEffect transition="in" filter="fade">
                                      <p:cBhvr>
                                        <p:cTn id="19" dur="2000"/>
                                        <p:tgtEl>
                                          <p:spTgt spid="27664"/>
                                        </p:tgtEl>
                                      </p:cBhvr>
                                    </p:animEffect>
                                  </p:childTnLst>
                                </p:cTn>
                              </p:par>
                              <p:par>
                                <p:cTn id="20" presetID="10" presetClass="entr" presetSubtype="0" fill="hold" nodeType="withEffect">
                                  <p:stCondLst>
                                    <p:cond delay="0"/>
                                  </p:stCondLst>
                                  <p:childTnLst>
                                    <p:set>
                                      <p:cBhvr>
                                        <p:cTn id="21" dur="1" fill="hold">
                                          <p:stCondLst>
                                            <p:cond delay="0"/>
                                          </p:stCondLst>
                                        </p:cTn>
                                        <p:tgtEl>
                                          <p:spTgt spid="27662"/>
                                        </p:tgtEl>
                                        <p:attrNameLst>
                                          <p:attrName>style.visibility</p:attrName>
                                        </p:attrNameLst>
                                      </p:cBhvr>
                                      <p:to>
                                        <p:strVal val="visible"/>
                                      </p:to>
                                    </p:set>
                                    <p:animEffect transition="in" filter="fade">
                                      <p:cBhvr>
                                        <p:cTn id="22" dur="2000"/>
                                        <p:tgtEl>
                                          <p:spTgt spid="2766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6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7658"/>
                                        </p:tgtEl>
                                        <p:attrNameLst>
                                          <p:attrName>style.visibility</p:attrName>
                                        </p:attrNameLst>
                                      </p:cBhvr>
                                      <p:to>
                                        <p:strVal val="visible"/>
                                      </p:to>
                                    </p:set>
                                    <p:animEffect transition="in" filter="fade">
                                      <p:cBhvr>
                                        <p:cTn id="35" dur="2000"/>
                                        <p:tgtEl>
                                          <p:spTgt spid="27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P spid="27653" grpId="0" autoUpdateAnimBg="0"/>
      <p:bldP spid="27655" grpId="0" autoUpdateAnimBg="0"/>
      <p:bldP spid="27656"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67744" y="188640"/>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Concentration:</a:t>
            </a:r>
          </a:p>
        </p:txBody>
      </p:sp>
      <p:sp>
        <p:nvSpPr>
          <p:cNvPr id="28677" name="Text Box 5"/>
          <p:cNvSpPr txBox="1">
            <a:spLocks noChangeArrowheads="1"/>
          </p:cNvSpPr>
          <p:nvPr/>
        </p:nvSpPr>
        <p:spPr bwMode="auto">
          <a:xfrm>
            <a:off x="323850" y="765175"/>
            <a:ext cx="8569325" cy="581025"/>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SUBSTRATE CONCENTRATION – the rate of an enzyme catalysed reaction will vary with changes in substrate concentrations.</a:t>
            </a:r>
          </a:p>
        </p:txBody>
      </p:sp>
      <p:sp>
        <p:nvSpPr>
          <p:cNvPr id="28678" name="Text Box 6"/>
          <p:cNvSpPr txBox="1">
            <a:spLocks noChangeArrowheads="1"/>
          </p:cNvSpPr>
          <p:nvPr/>
        </p:nvSpPr>
        <p:spPr bwMode="auto">
          <a:xfrm>
            <a:off x="323850" y="1557338"/>
            <a:ext cx="88201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If the amount of enzyme is constant the rate of reaction will increase as the substrate increases.</a:t>
            </a:r>
          </a:p>
        </p:txBody>
      </p:sp>
      <p:sp>
        <p:nvSpPr>
          <p:cNvPr id="28679" name="Text Box 7"/>
          <p:cNvSpPr txBox="1">
            <a:spLocks noChangeArrowheads="1"/>
          </p:cNvSpPr>
          <p:nvPr/>
        </p:nvSpPr>
        <p:spPr bwMode="auto">
          <a:xfrm>
            <a:off x="323850" y="2276475"/>
            <a:ext cx="8640763" cy="581025"/>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But there must come a point when all the enzyme’s active sites are working to full capacity i.e. all the active sites are filled.</a:t>
            </a:r>
          </a:p>
        </p:txBody>
      </p:sp>
      <p:sp>
        <p:nvSpPr>
          <p:cNvPr id="28683" name="Text Box 11"/>
          <p:cNvSpPr txBox="1">
            <a:spLocks noChangeArrowheads="1"/>
          </p:cNvSpPr>
          <p:nvPr/>
        </p:nvSpPr>
        <p:spPr bwMode="auto">
          <a:xfrm>
            <a:off x="323850" y="3644900"/>
            <a:ext cx="4464050" cy="82550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ENZYME CONCENTRATION – the rate of an enzyme catalysed reaction will vary the changes in enzyme concentration.</a:t>
            </a:r>
          </a:p>
        </p:txBody>
      </p:sp>
      <p:sp>
        <p:nvSpPr>
          <p:cNvPr id="28684" name="Text Box 12"/>
          <p:cNvSpPr txBox="1">
            <a:spLocks noChangeArrowheads="1"/>
          </p:cNvSpPr>
          <p:nvPr/>
        </p:nvSpPr>
        <p:spPr bwMode="auto">
          <a:xfrm>
            <a:off x="323850" y="4652963"/>
            <a:ext cx="46799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Increasing the enzyme concentration will increase the rate of reaction.</a:t>
            </a:r>
          </a:p>
        </p:txBody>
      </p:sp>
      <p:pic>
        <p:nvPicPr>
          <p:cNvPr id="28687" name="Picture 15" descr="07D"/>
          <p:cNvPicPr>
            <a:picLocks noChangeAspect="1" noChangeArrowheads="1"/>
          </p:cNvPicPr>
          <p:nvPr/>
        </p:nvPicPr>
        <p:blipFill>
          <a:blip r:embed="rId2" cstate="print"/>
          <a:srcRect/>
          <a:stretch>
            <a:fillRect/>
          </a:stretch>
        </p:blipFill>
        <p:spPr bwMode="auto">
          <a:xfrm>
            <a:off x="5003800" y="3141663"/>
            <a:ext cx="3995738" cy="3590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9"/>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28687"/>
                                        </p:tgtEl>
                                        <p:attrNameLst>
                                          <p:attrName>style.visibility</p:attrName>
                                        </p:attrNameLst>
                                      </p:cBhvr>
                                      <p:to>
                                        <p:strVal val="visible"/>
                                      </p:to>
                                    </p:set>
                                    <p:animEffect transition="in" filter="fade">
                                      <p:cBhvr>
                                        <p:cTn id="17" dur="2000"/>
                                        <p:tgtEl>
                                          <p:spTgt spid="2868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2868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utoUpdateAnimBg="0"/>
      <p:bldP spid="28678" grpId="0" autoUpdateAnimBg="0"/>
      <p:bldP spid="28679" grpId="0" autoUpdateAnimBg="0"/>
      <p:bldP spid="28683" grpId="0" autoUpdateAnimBg="0"/>
      <p:bldP spid="2868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539552" y="548680"/>
            <a:ext cx="8280920" cy="4525963"/>
          </a:xfrm>
        </p:spPr>
        <p:txBody>
          <a:bodyPr>
            <a:noAutofit/>
          </a:bodyPr>
          <a:lstStyle/>
          <a:p>
            <a:pPr marL="457200" indent="-457200" algn="ctr">
              <a:lnSpc>
                <a:spcPct val="90000"/>
              </a:lnSpc>
              <a:buNone/>
            </a:pPr>
            <a:r>
              <a:rPr lang="en-GB" sz="2400" dirty="0" smtClean="0">
                <a:latin typeface="Comic Sans MS" pitchFamily="66" charset="0"/>
              </a:rPr>
              <a:t>1. Enzymes are globular proteins. </a:t>
            </a:r>
          </a:p>
          <a:p>
            <a:pPr marL="457200" indent="-457200" algn="ctr">
              <a:lnSpc>
                <a:spcPct val="90000"/>
              </a:lnSpc>
              <a:buNone/>
            </a:pPr>
            <a:endParaRPr lang="en-GB" sz="2400" dirty="0" smtClean="0">
              <a:latin typeface="Comic Sans MS" pitchFamily="66" charset="0"/>
            </a:endParaRPr>
          </a:p>
          <a:p>
            <a:pPr marL="457200" indent="-457200" algn="ctr">
              <a:lnSpc>
                <a:spcPct val="90000"/>
              </a:lnSpc>
              <a:buNone/>
            </a:pPr>
            <a:r>
              <a:rPr lang="en-GB" sz="2400" dirty="0" smtClean="0">
                <a:latin typeface="Comic Sans MS" pitchFamily="66" charset="0"/>
              </a:rPr>
              <a:t>2. They reduce the activation energy needed for a reaction to proceed and produce products. </a:t>
            </a:r>
          </a:p>
          <a:p>
            <a:pPr marL="457200" indent="-457200" algn="ctr">
              <a:lnSpc>
                <a:spcPct val="90000"/>
              </a:lnSpc>
              <a:buNone/>
            </a:pPr>
            <a:endParaRPr lang="en-GB" sz="2400" dirty="0" smtClean="0">
              <a:latin typeface="Comic Sans MS" pitchFamily="66" charset="0"/>
            </a:endParaRPr>
          </a:p>
          <a:p>
            <a:pPr marL="457200" indent="-457200" algn="ctr">
              <a:lnSpc>
                <a:spcPct val="90000"/>
              </a:lnSpc>
              <a:buNone/>
            </a:pPr>
            <a:r>
              <a:rPr lang="en-GB" sz="2400" dirty="0" smtClean="0">
                <a:latin typeface="Comic Sans MS" pitchFamily="66" charset="0"/>
              </a:rPr>
              <a:t>3. Enzymes have a region called an active site. The site is the "lock" into which a substrate "key" fits. </a:t>
            </a:r>
          </a:p>
          <a:p>
            <a:pPr marL="457200" indent="-457200" algn="ctr">
              <a:lnSpc>
                <a:spcPct val="90000"/>
              </a:lnSpc>
              <a:buNone/>
            </a:pPr>
            <a:endParaRPr lang="en-GB" sz="2400" dirty="0" smtClean="0">
              <a:latin typeface="Comic Sans MS" pitchFamily="66" charset="0"/>
            </a:endParaRPr>
          </a:p>
          <a:p>
            <a:pPr marL="457200" indent="-457200" algn="ctr">
              <a:lnSpc>
                <a:spcPct val="90000"/>
              </a:lnSpc>
              <a:buNone/>
            </a:pPr>
            <a:r>
              <a:rPr lang="en-GB" sz="2400" dirty="0" smtClean="0">
                <a:latin typeface="Comic Sans MS" pitchFamily="66" charset="0"/>
              </a:rPr>
              <a:t>4. The enzyme then fits closely around the substrates. This is called induced fit. </a:t>
            </a:r>
          </a:p>
          <a:p>
            <a:pPr marL="457200" indent="-457200" algn="ctr">
              <a:lnSpc>
                <a:spcPct val="90000"/>
              </a:lnSpc>
              <a:buNone/>
            </a:pPr>
            <a:endParaRPr lang="en-GB" sz="2400" dirty="0" smtClean="0">
              <a:latin typeface="Comic Sans MS" pitchFamily="66" charset="0"/>
            </a:endParaRPr>
          </a:p>
          <a:p>
            <a:pPr marL="457200" indent="-457200" algn="ctr">
              <a:lnSpc>
                <a:spcPct val="90000"/>
              </a:lnSpc>
              <a:buNone/>
            </a:pPr>
            <a:r>
              <a:rPr lang="en-GB" sz="2400" dirty="0" smtClean="0">
                <a:latin typeface="Comic Sans MS" pitchFamily="66" charset="0"/>
              </a:rPr>
              <a:t>5. Enzyme activity is affected by substrate type, temperature, pH and substrate concentration. </a:t>
            </a:r>
          </a:p>
          <a:p>
            <a:pPr marL="457200" indent="-457200" algn="ctr">
              <a:lnSpc>
                <a:spcPct val="90000"/>
              </a:lnSpc>
              <a:buNone/>
            </a:pPr>
            <a:endParaRPr lang="en-GB" sz="2400" dirty="0" smtClean="0">
              <a:latin typeface="Comic Sans MS" pitchFamily="66" charset="0"/>
            </a:endParaRPr>
          </a:p>
          <a:p>
            <a:pPr marL="457200" indent="-457200" algn="ctr">
              <a:lnSpc>
                <a:spcPct val="90000"/>
              </a:lnSpc>
              <a:buNone/>
            </a:pPr>
            <a:r>
              <a:rPr lang="en-GB" sz="2400" dirty="0" smtClean="0">
                <a:latin typeface="Comic Sans MS" pitchFamily="66" charset="0"/>
              </a:rPr>
              <a:t>6. Enzyme activity can be inhibited or promoted by other substances.  </a:t>
            </a:r>
          </a:p>
        </p:txBody>
      </p:sp>
      <p:sp>
        <p:nvSpPr>
          <p:cNvPr id="5" name="TextBox 4"/>
          <p:cNvSpPr txBox="1"/>
          <p:nvPr/>
        </p:nvSpPr>
        <p:spPr>
          <a:xfrm>
            <a:off x="3707904" y="0"/>
            <a:ext cx="2274277" cy="523220"/>
          </a:xfrm>
          <a:prstGeom prst="rect">
            <a:avLst/>
          </a:prstGeom>
          <a:noFill/>
        </p:spPr>
        <p:txBody>
          <a:bodyPr wrap="none" rtlCol="0">
            <a:spAutoFit/>
          </a:bodyPr>
          <a:lstStyle/>
          <a:p>
            <a:r>
              <a:rPr lang="en-GB" sz="2800" b="1" u="sng" dirty="0" smtClean="0"/>
              <a:t>Fun fact game</a:t>
            </a:r>
            <a:endParaRPr lang="en-GB" sz="28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51720" y="260648"/>
            <a:ext cx="5472113"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latin typeface="Comic Sans MS" pitchFamily="66" charset="0"/>
              </a:rPr>
              <a:t>Enzyme Experiments:</a:t>
            </a:r>
          </a:p>
        </p:txBody>
      </p:sp>
      <p:sp>
        <p:nvSpPr>
          <p:cNvPr id="29699" name="Text Box 3"/>
          <p:cNvSpPr txBox="1">
            <a:spLocks noChangeArrowheads="1"/>
          </p:cNvSpPr>
          <p:nvPr/>
        </p:nvSpPr>
        <p:spPr bwMode="auto">
          <a:xfrm>
            <a:off x="323850" y="765175"/>
            <a:ext cx="8569325" cy="336550"/>
          </a:xfrm>
          <a:prstGeom prst="rect">
            <a:avLst/>
          </a:prstGeom>
          <a:noFill/>
          <a:ln w="9525">
            <a:noFill/>
            <a:miter lim="800000"/>
            <a:headEnd/>
            <a:tailEnd/>
          </a:ln>
        </p:spPr>
        <p:txBody>
          <a:bodyPr>
            <a:spAutoFit/>
          </a:bodyPr>
          <a:lstStyle/>
          <a:p>
            <a:pPr>
              <a:spcBef>
                <a:spcPct val="50000"/>
              </a:spcBef>
            </a:pPr>
            <a:r>
              <a:rPr lang="en-GB" sz="1600" b="1">
                <a:solidFill>
                  <a:srgbClr val="FF6600"/>
                </a:solidFill>
                <a:latin typeface="Comic Sans MS" pitchFamily="66" charset="0"/>
              </a:rPr>
              <a:t>In enzyme experiments it is essential that buffers and controls are used.</a:t>
            </a:r>
          </a:p>
        </p:txBody>
      </p:sp>
      <p:sp>
        <p:nvSpPr>
          <p:cNvPr id="29700" name="Text Box 4"/>
          <p:cNvSpPr txBox="1">
            <a:spLocks noChangeArrowheads="1"/>
          </p:cNvSpPr>
          <p:nvPr/>
        </p:nvSpPr>
        <p:spPr bwMode="auto">
          <a:xfrm>
            <a:off x="323850" y="1557338"/>
            <a:ext cx="8820150" cy="581025"/>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BUFFERS – maintain a constant pH. When a buffer is used in an experiment the pH changes little when a small quantity of acid or alkali is added.</a:t>
            </a:r>
          </a:p>
        </p:txBody>
      </p:sp>
      <p:sp>
        <p:nvSpPr>
          <p:cNvPr id="29701" name="Text Box 5"/>
          <p:cNvSpPr txBox="1">
            <a:spLocks noChangeArrowheads="1"/>
          </p:cNvSpPr>
          <p:nvPr/>
        </p:nvSpPr>
        <p:spPr bwMode="auto">
          <a:xfrm>
            <a:off x="323850" y="2276475"/>
            <a:ext cx="8640763" cy="336550"/>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It can be said that a buffer ‘soaks up hydrogen ions (H</a:t>
            </a:r>
            <a:r>
              <a:rPr lang="en-GB" sz="1600" b="1" baseline="30000">
                <a:solidFill>
                  <a:srgbClr val="FFFF00"/>
                </a:solidFill>
                <a:latin typeface="Comic Sans MS" pitchFamily="66" charset="0"/>
              </a:rPr>
              <a:t>+</a:t>
            </a:r>
            <a:r>
              <a:rPr lang="en-GB" sz="1600" b="1">
                <a:solidFill>
                  <a:srgbClr val="FFFF00"/>
                </a:solidFill>
                <a:latin typeface="Comic Sans MS" pitchFamily="66" charset="0"/>
              </a:rPr>
              <a:t>)’.</a:t>
            </a:r>
          </a:p>
        </p:txBody>
      </p:sp>
      <p:sp>
        <p:nvSpPr>
          <p:cNvPr id="29703" name="Text Box 7"/>
          <p:cNvSpPr txBox="1">
            <a:spLocks noChangeArrowheads="1"/>
          </p:cNvSpPr>
          <p:nvPr/>
        </p:nvSpPr>
        <p:spPr bwMode="auto">
          <a:xfrm>
            <a:off x="323850" y="3429000"/>
            <a:ext cx="4679950" cy="1314450"/>
          </a:xfrm>
          <a:prstGeom prst="rect">
            <a:avLst/>
          </a:prstGeom>
          <a:noFill/>
          <a:ln w="9525">
            <a:noFill/>
            <a:miter lim="800000"/>
            <a:headEnd/>
            <a:tailEnd/>
          </a:ln>
        </p:spPr>
        <p:txBody>
          <a:bodyPr>
            <a:spAutoFit/>
          </a:bodyPr>
          <a:lstStyle/>
          <a:p>
            <a:pPr>
              <a:spcBef>
                <a:spcPct val="50000"/>
              </a:spcBef>
            </a:pPr>
            <a:r>
              <a:rPr lang="en-GB" sz="1600" b="1">
                <a:solidFill>
                  <a:srgbClr val="00FF00"/>
                </a:solidFill>
                <a:latin typeface="Comic Sans MS" pitchFamily="66" charset="0"/>
              </a:rPr>
              <a:t>CONTROL – controls are duplicate experiments, identical in every respect to the actual experiment, except for the variable being investigated, which is kept constant.</a:t>
            </a:r>
          </a:p>
        </p:txBody>
      </p:sp>
      <p:sp>
        <p:nvSpPr>
          <p:cNvPr id="29705" name="Text Box 9"/>
          <p:cNvSpPr txBox="1">
            <a:spLocks noChangeArrowheads="1"/>
          </p:cNvSpPr>
          <p:nvPr/>
        </p:nvSpPr>
        <p:spPr bwMode="auto">
          <a:xfrm>
            <a:off x="323850" y="4941888"/>
            <a:ext cx="4608513" cy="825500"/>
          </a:xfrm>
          <a:prstGeom prst="rect">
            <a:avLst/>
          </a:prstGeom>
          <a:noFill/>
          <a:ln w="9525">
            <a:noFill/>
            <a:miter lim="800000"/>
            <a:headEnd/>
            <a:tailEnd/>
          </a:ln>
        </p:spPr>
        <p:txBody>
          <a:bodyPr>
            <a:spAutoFit/>
          </a:bodyPr>
          <a:lstStyle/>
          <a:p>
            <a:pPr>
              <a:spcBef>
                <a:spcPct val="50000"/>
              </a:spcBef>
            </a:pPr>
            <a:r>
              <a:rPr lang="en-GB" sz="1600" b="1">
                <a:solidFill>
                  <a:srgbClr val="FFFF00"/>
                </a:solidFill>
                <a:latin typeface="Comic Sans MS" pitchFamily="66" charset="0"/>
              </a:rPr>
              <a:t>For example, boiled enzyme may be used in a control experiment instead of the enzyme.</a:t>
            </a:r>
          </a:p>
        </p:txBody>
      </p:sp>
      <p:pic>
        <p:nvPicPr>
          <p:cNvPr id="29707" name="Picture 11" descr="C203"/>
          <p:cNvPicPr>
            <a:picLocks noChangeAspect="1" noChangeArrowheads="1"/>
          </p:cNvPicPr>
          <p:nvPr/>
        </p:nvPicPr>
        <p:blipFill>
          <a:blip r:embed="rId2" cstate="print"/>
          <a:srcRect/>
          <a:stretch>
            <a:fillRect/>
          </a:stretch>
        </p:blipFill>
        <p:spPr bwMode="auto">
          <a:xfrm>
            <a:off x="5148263" y="2862263"/>
            <a:ext cx="3995737" cy="39957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7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701"/>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29707"/>
                                        </p:tgtEl>
                                        <p:attrNameLst>
                                          <p:attrName>style.visibility</p:attrName>
                                        </p:attrNameLst>
                                      </p:cBhvr>
                                      <p:to>
                                        <p:strVal val="visible"/>
                                      </p:to>
                                    </p:set>
                                    <p:animEffect transition="in" filter="fade">
                                      <p:cBhvr>
                                        <p:cTn id="17" dur="2000"/>
                                        <p:tgtEl>
                                          <p:spTgt spid="2970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2970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97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P spid="29700" grpId="0" autoUpdateAnimBg="0"/>
      <p:bldP spid="29701" grpId="0" autoUpdateAnimBg="0"/>
      <p:bldP spid="29703" grpId="0" autoUpdateAnimBg="0"/>
      <p:bldP spid="29705"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331640" y="274638"/>
            <a:ext cx="7355160" cy="1143000"/>
          </a:xfrm>
        </p:spPr>
        <p:txBody>
          <a:bodyPr/>
          <a:lstStyle/>
          <a:p>
            <a:r>
              <a:rPr lang="en-GB" sz="3200" b="1" dirty="0">
                <a:latin typeface="Comic Sans MS" pitchFamily="66" charset="0"/>
              </a:rPr>
              <a:t>Enzyme activity: the effect of change in concentration</a:t>
            </a:r>
          </a:p>
        </p:txBody>
      </p:sp>
      <p:sp>
        <p:nvSpPr>
          <p:cNvPr id="66563" name="Rectangle 3"/>
          <p:cNvSpPr>
            <a:spLocks noGrp="1" noChangeArrowheads="1"/>
          </p:cNvSpPr>
          <p:nvPr>
            <p:ph type="body" idx="1"/>
          </p:nvPr>
        </p:nvSpPr>
        <p:spPr>
          <a:xfrm>
            <a:off x="250825" y="1922463"/>
            <a:ext cx="3683000" cy="4530725"/>
          </a:xfrm>
        </p:spPr>
        <p:txBody>
          <a:bodyPr/>
          <a:lstStyle/>
          <a:p>
            <a:pPr>
              <a:buFont typeface="Wingdings" pitchFamily="2" charset="2"/>
              <a:buNone/>
            </a:pPr>
            <a:r>
              <a:rPr lang="en-GB" sz="2400">
                <a:latin typeface="Comic Sans MS" pitchFamily="66" charset="0"/>
              </a:rPr>
              <a:t>substrate + enzyme </a:t>
            </a:r>
            <a:r>
              <a:rPr lang="en-GB" sz="2400">
                <a:latin typeface="Comic Sans MS" pitchFamily="66" charset="0"/>
                <a:sym typeface="Wingdings" pitchFamily="2" charset="2"/>
              </a:rPr>
              <a:t> product</a:t>
            </a:r>
          </a:p>
          <a:p>
            <a:pPr>
              <a:buFont typeface="Wingdings" pitchFamily="2" charset="2"/>
              <a:buNone/>
            </a:pPr>
            <a:endParaRPr lang="en-GB" sz="2400">
              <a:latin typeface="Comic Sans MS" pitchFamily="66" charset="0"/>
              <a:sym typeface="Wingdings" pitchFamily="2" charset="2"/>
            </a:endParaRPr>
          </a:p>
          <a:p>
            <a:pPr>
              <a:buFont typeface="Wingdings" pitchFamily="2" charset="2"/>
              <a:buNone/>
            </a:pPr>
            <a:r>
              <a:rPr lang="en-GB" sz="2400">
                <a:latin typeface="Comic Sans MS" pitchFamily="66" charset="0"/>
                <a:sym typeface="Wingdings" pitchFamily="2" charset="2"/>
              </a:rPr>
              <a:t>Increasing [substrate/enzyme] means more substrate/enzyme is available for the enzyme so there is more product made</a:t>
            </a:r>
            <a:endParaRPr lang="en-GB" sz="2400">
              <a:latin typeface="Comic Sans MS" pitchFamily="66" charset="0"/>
            </a:endParaRPr>
          </a:p>
        </p:txBody>
      </p:sp>
      <p:pic>
        <p:nvPicPr>
          <p:cNvPr id="66564" name="Picture 4"/>
          <p:cNvPicPr>
            <a:picLocks noChangeAspect="1" noChangeArrowheads="1"/>
          </p:cNvPicPr>
          <p:nvPr/>
        </p:nvPicPr>
        <p:blipFill>
          <a:blip r:embed="rId3" cstate="print"/>
          <a:srcRect/>
          <a:stretch>
            <a:fillRect/>
          </a:stretch>
        </p:blipFill>
        <p:spPr bwMode="auto">
          <a:xfrm>
            <a:off x="4284663" y="1909763"/>
            <a:ext cx="4464050" cy="3967162"/>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403648" y="274638"/>
            <a:ext cx="7283152" cy="1143000"/>
          </a:xfrm>
        </p:spPr>
        <p:txBody>
          <a:bodyPr/>
          <a:lstStyle/>
          <a:p>
            <a:r>
              <a:rPr lang="en-GB" sz="3200" b="1" dirty="0">
                <a:latin typeface="Comic Sans MS" pitchFamily="66" charset="0"/>
              </a:rPr>
              <a:t>Enzyme activity: the effect of change in concentration</a:t>
            </a:r>
          </a:p>
        </p:txBody>
      </p:sp>
      <p:sp>
        <p:nvSpPr>
          <p:cNvPr id="62467" name="Rectangle 3"/>
          <p:cNvSpPr>
            <a:spLocks noGrp="1" noChangeArrowheads="1"/>
          </p:cNvSpPr>
          <p:nvPr>
            <p:ph type="body" idx="1"/>
          </p:nvPr>
        </p:nvSpPr>
        <p:spPr>
          <a:xfrm>
            <a:off x="457200" y="1778000"/>
            <a:ext cx="8229600" cy="4530725"/>
          </a:xfrm>
        </p:spPr>
        <p:txBody>
          <a:bodyPr/>
          <a:lstStyle/>
          <a:p>
            <a:pPr fontAlgn="t">
              <a:buFont typeface="Wingdings" pitchFamily="2" charset="2"/>
              <a:buNone/>
            </a:pPr>
            <a:r>
              <a:rPr lang="en-GB" sz="2800" b="1" dirty="0">
                <a:solidFill>
                  <a:srgbClr val="FF0000"/>
                </a:solidFill>
                <a:latin typeface="Comic Sans MS" pitchFamily="66" charset="0"/>
              </a:rPr>
              <a:t>Enzyme concentration:</a:t>
            </a:r>
            <a:r>
              <a:rPr lang="en-GB" sz="2800" b="1" dirty="0">
                <a:latin typeface="Comic Sans MS" pitchFamily="66" charset="0"/>
              </a:rPr>
              <a:t> </a:t>
            </a:r>
          </a:p>
          <a:p>
            <a:pPr fontAlgn="t">
              <a:buFont typeface="Wingdings" pitchFamily="2" charset="2"/>
              <a:buNone/>
            </a:pPr>
            <a:r>
              <a:rPr lang="en-GB" sz="2000" b="1" dirty="0">
                <a:latin typeface="Comic Sans MS" pitchFamily="66" charset="0"/>
              </a:rPr>
              <a:t>at low enzyme concentration there is great competition for the active sites and the rate of reaction is low</a:t>
            </a:r>
          </a:p>
          <a:p>
            <a:pPr fontAlgn="t">
              <a:buFont typeface="Wingdings" pitchFamily="2" charset="2"/>
              <a:buNone/>
            </a:pPr>
            <a:endParaRPr lang="en-GB" sz="2000" b="1" dirty="0">
              <a:latin typeface="Comic Sans MS" pitchFamily="66" charset="0"/>
            </a:endParaRPr>
          </a:p>
          <a:p>
            <a:pPr fontAlgn="t">
              <a:buFont typeface="Wingdings" pitchFamily="2" charset="2"/>
              <a:buNone/>
            </a:pPr>
            <a:r>
              <a:rPr lang="en-GB" sz="2000" b="1" dirty="0">
                <a:latin typeface="Comic Sans MS" pitchFamily="66" charset="0"/>
              </a:rPr>
              <a:t>As the enzyme concentration increases, there are more active sites and the reaction can proceed at a faster rate</a:t>
            </a:r>
            <a:br>
              <a:rPr lang="en-GB" sz="2000" b="1" dirty="0">
                <a:latin typeface="Comic Sans MS" pitchFamily="66" charset="0"/>
              </a:rPr>
            </a:br>
            <a:endParaRPr lang="en-GB" sz="2000" b="1" dirty="0">
              <a:latin typeface="Comic Sans MS" pitchFamily="66" charset="0"/>
            </a:endParaRPr>
          </a:p>
          <a:p>
            <a:pPr fontAlgn="t">
              <a:buFont typeface="Wingdings" pitchFamily="2" charset="2"/>
              <a:buNone/>
            </a:pPr>
            <a:r>
              <a:rPr lang="en-GB" sz="2000" b="1" dirty="0">
                <a:latin typeface="Comic Sans MS" pitchFamily="66" charset="0"/>
              </a:rPr>
              <a:t>Eventually, increasing the enzyme concentration beyond a certain point has no effect because the substrate concentration becomes the limiting factor.</a:t>
            </a:r>
            <a:r>
              <a:rPr lang="en-GB" sz="2800" b="1" dirty="0"/>
              <a:t> </a:t>
            </a:r>
          </a:p>
          <a:p>
            <a:pPr fontAlgn="t"/>
            <a:endParaRPr lang="en-GB" sz="2800" b="1" dirty="0"/>
          </a:p>
          <a:p>
            <a:pPr fontAlgn="t"/>
            <a:endParaRPr lang="en-GB" sz="2400" b="1" dirty="0"/>
          </a:p>
          <a:p>
            <a:pPr fontAlgn="t"/>
            <a:endParaRPr lang="en-GB" sz="2400" b="1" dirty="0"/>
          </a:p>
          <a:p>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Grp="1" noChangeArrowheads="1"/>
          </p:cNvSpPr>
          <p:nvPr>
            <p:ph type="body" idx="1"/>
          </p:nvPr>
        </p:nvSpPr>
        <p:spPr>
          <a:xfrm>
            <a:off x="428596" y="1500174"/>
            <a:ext cx="8229600" cy="4530725"/>
          </a:xfrm>
          <a:ln/>
        </p:spPr>
        <p:txBody>
          <a:bodyPr>
            <a:normAutofit lnSpcReduction="10000"/>
          </a:bodyPr>
          <a:lstStyle/>
          <a:p>
            <a:pPr fontAlgn="t">
              <a:buNone/>
            </a:pPr>
            <a:r>
              <a:rPr lang="en-GB" b="1" dirty="0" smtClean="0">
                <a:solidFill>
                  <a:srgbClr val="FF0000"/>
                </a:solidFill>
                <a:latin typeface="Comic Sans MS" pitchFamily="66" charset="0"/>
              </a:rPr>
              <a:t>Substrate </a:t>
            </a:r>
            <a:r>
              <a:rPr lang="en-GB" b="1" dirty="0">
                <a:solidFill>
                  <a:srgbClr val="FF0000"/>
                </a:solidFill>
                <a:latin typeface="Comic Sans MS" pitchFamily="66" charset="0"/>
              </a:rPr>
              <a:t>concentration:</a:t>
            </a:r>
            <a:r>
              <a:rPr lang="en-GB" b="1" dirty="0">
                <a:latin typeface="Comic Sans MS" pitchFamily="66" charset="0"/>
              </a:rPr>
              <a:t> </a:t>
            </a:r>
          </a:p>
          <a:p>
            <a:pPr fontAlgn="t">
              <a:buNone/>
            </a:pPr>
            <a:r>
              <a:rPr lang="en-GB" sz="2400" b="1" dirty="0">
                <a:latin typeface="Comic Sans MS" pitchFamily="66" charset="0"/>
              </a:rPr>
              <a:t>   at a low substrate concentration there are many active sites that are not occupied. This means that the reaction rate is low</a:t>
            </a:r>
          </a:p>
          <a:p>
            <a:pPr fontAlgn="t">
              <a:buNone/>
            </a:pPr>
            <a:r>
              <a:rPr lang="en-GB" sz="2400" b="1" dirty="0">
                <a:latin typeface="Comic Sans MS" pitchFamily="66" charset="0"/>
              </a:rPr>
              <a:t/>
            </a:r>
            <a:br>
              <a:rPr lang="en-GB" sz="2400" b="1" dirty="0">
                <a:latin typeface="Comic Sans MS" pitchFamily="66" charset="0"/>
              </a:rPr>
            </a:br>
            <a:r>
              <a:rPr lang="en-GB" sz="2400" b="1" dirty="0">
                <a:latin typeface="Comic Sans MS" pitchFamily="66" charset="0"/>
              </a:rPr>
              <a:t>When more substrate molecules are added, more enzyme-substrate complexes can be formed</a:t>
            </a:r>
          </a:p>
          <a:p>
            <a:pPr fontAlgn="t">
              <a:buNone/>
            </a:pPr>
            <a:r>
              <a:rPr lang="en-GB" sz="2400" b="1" dirty="0">
                <a:latin typeface="Comic Sans MS" pitchFamily="66" charset="0"/>
              </a:rPr>
              <a:t/>
            </a:r>
            <a:br>
              <a:rPr lang="en-GB" sz="2400" b="1" dirty="0">
                <a:latin typeface="Comic Sans MS" pitchFamily="66" charset="0"/>
              </a:rPr>
            </a:br>
            <a:r>
              <a:rPr lang="en-GB" sz="2400" b="1" dirty="0">
                <a:latin typeface="Comic Sans MS" pitchFamily="66" charset="0"/>
              </a:rPr>
              <a:t>Eventually, increasing the substrate concentration yet further will have no effect. The active sites will be saturated so no more enzyme-substrate complexes can be formed</a:t>
            </a:r>
            <a:r>
              <a:rPr lang="en-GB" sz="2400" b="1" dirty="0"/>
              <a:t>.</a:t>
            </a:r>
          </a:p>
          <a:p>
            <a:endParaRPr lang="en-US" sz="2000" dirty="0"/>
          </a:p>
        </p:txBody>
      </p:sp>
      <p:sp>
        <p:nvSpPr>
          <p:cNvPr id="64520" name="Rectangle 8"/>
          <p:cNvSpPr>
            <a:spLocks noChangeArrowheads="1"/>
          </p:cNvSpPr>
          <p:nvPr/>
        </p:nvSpPr>
        <p:spPr bwMode="auto">
          <a:xfrm>
            <a:off x="1403648" y="142852"/>
            <a:ext cx="7325986" cy="1139825"/>
          </a:xfrm>
          <a:prstGeom prst="rect">
            <a:avLst/>
          </a:prstGeom>
          <a:noFill/>
          <a:ln w="9525">
            <a:noFill/>
            <a:miter lim="800000"/>
            <a:headEnd/>
            <a:tailEnd/>
          </a:ln>
          <a:effectLst/>
        </p:spPr>
        <p:txBody>
          <a:bodyPr anchor="ctr"/>
          <a:lstStyle/>
          <a:p>
            <a:pPr algn="ctr"/>
            <a:r>
              <a:rPr lang="en-GB" sz="3200" b="1" dirty="0">
                <a:solidFill>
                  <a:schemeClr val="tx2"/>
                </a:solidFill>
                <a:effectLst>
                  <a:outerShdw blurRad="38100" dist="38100" dir="2700000" algn="tl">
                    <a:srgbClr val="000000"/>
                  </a:outerShdw>
                </a:effectLst>
                <a:latin typeface="Comic Sans MS" pitchFamily="66" charset="0"/>
              </a:rPr>
              <a:t>Enzyme activity: the effect of change in concentration</a:t>
            </a:r>
          </a:p>
        </p:txBody>
      </p:sp>
      <p:sp>
        <p:nvSpPr>
          <p:cNvPr id="64521" name="Rectangle 9"/>
          <p:cNvSpPr>
            <a:spLocks noChangeArrowheads="1"/>
          </p:cNvSpPr>
          <p:nvPr/>
        </p:nvSpPr>
        <p:spPr bwMode="auto">
          <a:xfrm>
            <a:off x="500034" y="3286124"/>
            <a:ext cx="8229600" cy="4530725"/>
          </a:xfrm>
          <a:prstGeom prst="rect">
            <a:avLst/>
          </a:prstGeom>
          <a:noFill/>
          <a:ln w="9525">
            <a:noFill/>
            <a:miter lim="800000"/>
            <a:headEnd/>
            <a:tailEnd/>
          </a:ln>
          <a:effectLst/>
        </p:spPr>
        <p:txBody>
          <a:bodyPr/>
          <a:lstStyle/>
          <a:p>
            <a:pPr marL="342900" indent="-342900" fontAlgn="t">
              <a:spcBef>
                <a:spcPct val="20000"/>
              </a:spcBef>
              <a:buClr>
                <a:schemeClr val="tx2"/>
              </a:buClr>
              <a:buSzPct val="60000"/>
              <a:buFont typeface="Wingdings" pitchFamily="2" charset="2"/>
              <a:buChar char="u"/>
            </a:pPr>
            <a:endParaRPr lang="en-GB" sz="2800" b="1" dirty="0">
              <a:effectLst>
                <a:outerShdw blurRad="38100" dist="38100" dir="2700000" algn="tl">
                  <a:srgbClr val="000000"/>
                </a:outerShdw>
              </a:effectLst>
            </a:endParaRPr>
          </a:p>
          <a:p>
            <a:pPr marL="342900" indent="-342900" fontAlgn="t">
              <a:spcBef>
                <a:spcPct val="20000"/>
              </a:spcBef>
              <a:buClr>
                <a:schemeClr val="tx2"/>
              </a:buClr>
              <a:buSzPct val="60000"/>
              <a:buFont typeface="Wingdings" pitchFamily="2" charset="2"/>
              <a:buChar char="u"/>
            </a:pPr>
            <a:endParaRPr lang="en-GB" sz="2400" b="1" dirty="0">
              <a:effectLst>
                <a:outerShdw blurRad="38100" dist="38100" dir="2700000" algn="tl">
                  <a:srgbClr val="000000"/>
                </a:outerShdw>
              </a:effectLst>
            </a:endParaRPr>
          </a:p>
          <a:p>
            <a:pPr marL="342900" indent="-342900" fontAlgn="t">
              <a:spcBef>
                <a:spcPct val="20000"/>
              </a:spcBef>
              <a:buClr>
                <a:schemeClr val="tx2"/>
              </a:buClr>
              <a:buSzPct val="60000"/>
              <a:buFont typeface="Wingdings" pitchFamily="2" charset="2"/>
              <a:buChar char="u"/>
            </a:pPr>
            <a:endParaRPr lang="en-GB" sz="2400" b="1" dirty="0">
              <a:effectLst>
                <a:outerShdw blurRad="38100" dist="38100" dir="2700000" algn="tl">
                  <a:srgbClr val="000000"/>
                </a:outerShdw>
              </a:effectLst>
            </a:endParaRPr>
          </a:p>
          <a:p>
            <a:pPr marL="342900" indent="-342900">
              <a:spcBef>
                <a:spcPct val="20000"/>
              </a:spcBef>
              <a:buClr>
                <a:schemeClr val="tx2"/>
              </a:buClr>
              <a:buSzPct val="60000"/>
              <a:buFont typeface="Wingdings" pitchFamily="2" charset="2"/>
              <a:buChar char="u"/>
            </a:pPr>
            <a:endParaRPr lang="en-GB" sz="24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3100" b="1">
                <a:latin typeface="Comic Sans MS" pitchFamily="66" charset="0"/>
              </a:rPr>
              <a:t>Enzyme activity: the effects of change in temperature</a:t>
            </a:r>
            <a:endParaRPr lang="en-GB" b="1"/>
          </a:p>
        </p:txBody>
      </p:sp>
      <p:sp>
        <p:nvSpPr>
          <p:cNvPr id="4100" name="Rectangle 4"/>
          <p:cNvSpPr>
            <a:spLocks noGrp="1" noChangeArrowheads="1"/>
          </p:cNvSpPr>
          <p:nvPr>
            <p:ph type="body" idx="1"/>
          </p:nvPr>
        </p:nvSpPr>
        <p:spPr/>
        <p:txBody>
          <a:bodyPr/>
          <a:lstStyle/>
          <a:p>
            <a:pPr fontAlgn="t">
              <a:buFont typeface="Wingdings" pitchFamily="2" charset="2"/>
              <a:buNone/>
            </a:pPr>
            <a:r>
              <a:rPr lang="en-GB" sz="4000" b="1" dirty="0"/>
              <a:t> </a:t>
            </a:r>
            <a:r>
              <a:rPr lang="en-GB" sz="2000" b="1" dirty="0">
                <a:solidFill>
                  <a:srgbClr val="FF0000"/>
                </a:solidFill>
                <a:latin typeface="Comic Sans MS" pitchFamily="66" charset="0"/>
              </a:rPr>
              <a:t>Temperature:</a:t>
            </a:r>
            <a:r>
              <a:rPr lang="en-GB" sz="2000" b="1" dirty="0">
                <a:latin typeface="Comic Sans MS" pitchFamily="66" charset="0"/>
              </a:rPr>
              <a:t> enzymes work best at an optimum temperature.</a:t>
            </a:r>
            <a:r>
              <a:rPr lang="en-GB" b="1" dirty="0">
                <a:latin typeface="Comic Sans MS" pitchFamily="66" charset="0"/>
              </a:rPr>
              <a:t> </a:t>
            </a:r>
            <a:br>
              <a:rPr lang="en-GB" b="1" dirty="0">
                <a:latin typeface="Comic Sans MS" pitchFamily="66" charset="0"/>
              </a:rPr>
            </a:br>
            <a:r>
              <a:rPr lang="en-GB" b="1" dirty="0">
                <a:latin typeface="Comic Sans MS" pitchFamily="66" charset="0"/>
              </a:rPr>
              <a:t/>
            </a:r>
            <a:br>
              <a:rPr lang="en-GB" b="1" dirty="0">
                <a:latin typeface="Comic Sans MS" pitchFamily="66" charset="0"/>
              </a:rPr>
            </a:br>
            <a:endParaRPr lang="en-GB" sz="4000" b="1" dirty="0">
              <a:latin typeface="Comic Sans MS" pitchFamily="66" charset="0"/>
            </a:endParaRPr>
          </a:p>
        </p:txBody>
      </p:sp>
      <p:sp>
        <p:nvSpPr>
          <p:cNvPr id="4103" name="Rectangle 7"/>
          <p:cNvSpPr>
            <a:spLocks noChangeArrowheads="1"/>
          </p:cNvSpPr>
          <p:nvPr/>
        </p:nvSpPr>
        <p:spPr bwMode="auto">
          <a:xfrm>
            <a:off x="2973388" y="2560638"/>
            <a:ext cx="9144000" cy="0"/>
          </a:xfrm>
          <a:prstGeom prst="rect">
            <a:avLst/>
          </a:prstGeom>
          <a:noFill/>
          <a:ln w="9525">
            <a:noFill/>
            <a:miter lim="800000"/>
            <a:headEnd/>
            <a:tailEnd/>
          </a:ln>
          <a:effectLst/>
        </p:spPr>
        <p:txBody>
          <a:bodyPr>
            <a:spAutoFit/>
          </a:bodyPr>
          <a:lstStyle/>
          <a:p>
            <a:endParaRPr lang="en-GB"/>
          </a:p>
        </p:txBody>
      </p:sp>
      <p:sp>
        <p:nvSpPr>
          <p:cNvPr id="4108" name="Text Box 12"/>
          <p:cNvSpPr txBox="1">
            <a:spLocks noChangeArrowheads="1"/>
          </p:cNvSpPr>
          <p:nvPr/>
        </p:nvSpPr>
        <p:spPr bwMode="auto">
          <a:xfrm>
            <a:off x="107950" y="2420938"/>
            <a:ext cx="6840538" cy="779462"/>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Q</a:t>
            </a:r>
            <a:r>
              <a:rPr lang="en-GB" baseline="-25000" dirty="0">
                <a:latin typeface="Comic Sans MS" pitchFamily="66" charset="0"/>
              </a:rPr>
              <a:t>10</a:t>
            </a:r>
            <a:r>
              <a:rPr lang="en-GB" dirty="0">
                <a:latin typeface="Comic Sans MS" pitchFamily="66" charset="0"/>
              </a:rPr>
              <a:t> = rate reaction at (</a:t>
            </a:r>
            <a:r>
              <a:rPr lang="en-GB" i="1" dirty="0">
                <a:latin typeface="Comic Sans MS" pitchFamily="66" charset="0"/>
              </a:rPr>
              <a:t>x</a:t>
            </a:r>
            <a:r>
              <a:rPr lang="en-GB" dirty="0">
                <a:latin typeface="Comic Sans MS" pitchFamily="66" charset="0"/>
              </a:rPr>
              <a:t> + 10)</a:t>
            </a:r>
            <a:r>
              <a:rPr lang="en-GB" baseline="30000" dirty="0" err="1">
                <a:latin typeface="Comic Sans MS" pitchFamily="66" charset="0"/>
              </a:rPr>
              <a:t>o</a:t>
            </a:r>
            <a:r>
              <a:rPr lang="en-GB" dirty="0" err="1">
                <a:latin typeface="Comic Sans MS" pitchFamily="66" charset="0"/>
              </a:rPr>
              <a:t>C</a:t>
            </a:r>
            <a:endParaRPr lang="en-GB" dirty="0">
              <a:latin typeface="Comic Sans MS" pitchFamily="66" charset="0"/>
            </a:endParaRPr>
          </a:p>
          <a:p>
            <a:pPr>
              <a:spcBef>
                <a:spcPct val="50000"/>
              </a:spcBef>
            </a:pPr>
            <a:r>
              <a:rPr lang="en-GB" dirty="0">
                <a:latin typeface="Comic Sans MS" pitchFamily="66" charset="0"/>
              </a:rPr>
              <a:t>             rate reaction at </a:t>
            </a:r>
            <a:r>
              <a:rPr lang="en-GB" i="1" dirty="0">
                <a:latin typeface="Comic Sans MS" pitchFamily="66" charset="0"/>
              </a:rPr>
              <a:t>x </a:t>
            </a:r>
            <a:r>
              <a:rPr lang="en-GB" dirty="0">
                <a:latin typeface="Comic Sans MS" pitchFamily="66" charset="0"/>
              </a:rPr>
              <a:t> </a:t>
            </a:r>
            <a:r>
              <a:rPr lang="en-GB" baseline="30000" dirty="0" err="1">
                <a:latin typeface="Comic Sans MS" pitchFamily="66" charset="0"/>
              </a:rPr>
              <a:t>o</a:t>
            </a:r>
            <a:r>
              <a:rPr lang="en-GB" dirty="0" err="1">
                <a:latin typeface="Comic Sans MS" pitchFamily="66" charset="0"/>
              </a:rPr>
              <a:t>C</a:t>
            </a:r>
            <a:endParaRPr lang="en-GB" dirty="0">
              <a:latin typeface="Comic Sans MS" pitchFamily="66" charset="0"/>
            </a:endParaRPr>
          </a:p>
        </p:txBody>
      </p:sp>
      <p:sp>
        <p:nvSpPr>
          <p:cNvPr id="4109" name="Line 13"/>
          <p:cNvSpPr>
            <a:spLocks noChangeShapeType="1"/>
          </p:cNvSpPr>
          <p:nvPr/>
        </p:nvSpPr>
        <p:spPr bwMode="auto">
          <a:xfrm>
            <a:off x="755650" y="2819400"/>
            <a:ext cx="2808288" cy="0"/>
          </a:xfrm>
          <a:prstGeom prst="line">
            <a:avLst/>
          </a:prstGeom>
          <a:noFill/>
          <a:ln w="38100">
            <a:solidFill>
              <a:schemeClr val="tx1"/>
            </a:solidFill>
            <a:round/>
            <a:headEnd/>
            <a:tailEnd/>
          </a:ln>
          <a:effectLst/>
        </p:spPr>
        <p:txBody>
          <a:bodyPr/>
          <a:lstStyle/>
          <a:p>
            <a:endParaRPr lang="en-GB"/>
          </a:p>
        </p:txBody>
      </p:sp>
      <p:sp>
        <p:nvSpPr>
          <p:cNvPr id="4110" name="Text Box 14"/>
          <p:cNvSpPr txBox="1">
            <a:spLocks noChangeArrowheads="1"/>
          </p:cNvSpPr>
          <p:nvPr/>
        </p:nvSpPr>
        <p:spPr bwMode="auto">
          <a:xfrm>
            <a:off x="179388" y="3500438"/>
            <a:ext cx="2881312" cy="641350"/>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Between 0-40</a:t>
            </a:r>
            <a:r>
              <a:rPr lang="en-GB" baseline="30000" dirty="0">
                <a:latin typeface="Comic Sans MS" pitchFamily="66" charset="0"/>
              </a:rPr>
              <a:t>o</a:t>
            </a:r>
            <a:r>
              <a:rPr lang="en-GB" dirty="0">
                <a:latin typeface="Comic Sans MS" pitchFamily="66" charset="0"/>
              </a:rPr>
              <a:t>C this works out as 2</a:t>
            </a:r>
          </a:p>
        </p:txBody>
      </p:sp>
      <p:sp>
        <p:nvSpPr>
          <p:cNvPr id="4111" name="Text Box 15"/>
          <p:cNvSpPr txBox="1">
            <a:spLocks noChangeArrowheads="1"/>
          </p:cNvSpPr>
          <p:nvPr/>
        </p:nvSpPr>
        <p:spPr bwMode="auto">
          <a:xfrm>
            <a:off x="179388" y="4292600"/>
            <a:ext cx="3025775" cy="915988"/>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So…an increase in temp. of 10</a:t>
            </a:r>
            <a:r>
              <a:rPr lang="en-GB" baseline="30000" dirty="0">
                <a:latin typeface="Comic Sans MS" pitchFamily="66" charset="0"/>
              </a:rPr>
              <a:t>o</a:t>
            </a:r>
            <a:r>
              <a:rPr lang="en-GB" dirty="0">
                <a:latin typeface="Comic Sans MS" pitchFamily="66" charset="0"/>
              </a:rPr>
              <a:t>C </a:t>
            </a:r>
            <a:r>
              <a:rPr lang="en-GB" baseline="30000" dirty="0">
                <a:latin typeface="Comic Sans MS" pitchFamily="66" charset="0"/>
              </a:rPr>
              <a:t> </a:t>
            </a:r>
            <a:r>
              <a:rPr lang="en-GB" dirty="0">
                <a:latin typeface="Comic Sans MS" pitchFamily="66" charset="0"/>
              </a:rPr>
              <a:t>causes the rate of reaction to double</a:t>
            </a:r>
          </a:p>
        </p:txBody>
      </p:sp>
      <p:sp>
        <p:nvSpPr>
          <p:cNvPr id="4112" name="Text Box 16"/>
          <p:cNvSpPr txBox="1">
            <a:spLocks noChangeArrowheads="1"/>
          </p:cNvSpPr>
          <p:nvPr/>
        </p:nvSpPr>
        <p:spPr bwMode="auto">
          <a:xfrm>
            <a:off x="179388" y="5373688"/>
            <a:ext cx="3241675" cy="1190625"/>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Enzymes start to denature over 40</a:t>
            </a:r>
            <a:r>
              <a:rPr lang="en-GB" baseline="30000" dirty="0">
                <a:latin typeface="Comic Sans MS" pitchFamily="66" charset="0"/>
              </a:rPr>
              <a:t>o</a:t>
            </a:r>
            <a:r>
              <a:rPr lang="en-GB" dirty="0">
                <a:latin typeface="Comic Sans MS" pitchFamily="66" charset="0"/>
              </a:rPr>
              <a:t>C and most are completely denatured at 60</a:t>
            </a:r>
            <a:r>
              <a:rPr lang="en-GB" baseline="30000" dirty="0">
                <a:latin typeface="Comic Sans MS" pitchFamily="66" charset="0"/>
              </a:rPr>
              <a:t>o</a:t>
            </a:r>
            <a:r>
              <a:rPr lang="en-GB" dirty="0">
                <a:latin typeface="Comic Sans MS" pitchFamily="66" charset="0"/>
              </a:rPr>
              <a:t>C</a:t>
            </a:r>
          </a:p>
        </p:txBody>
      </p:sp>
      <p:sp>
        <p:nvSpPr>
          <p:cNvPr id="10" name="Rectangle 9"/>
          <p:cNvSpPr/>
          <p:nvPr/>
        </p:nvSpPr>
        <p:spPr>
          <a:xfrm>
            <a:off x="4211960" y="2492896"/>
            <a:ext cx="4464496" cy="410445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8"/>
                                        </p:tgtEl>
                                        <p:attrNameLst>
                                          <p:attrName>style.visibility</p:attrName>
                                        </p:attrNameLst>
                                      </p:cBhvr>
                                      <p:to>
                                        <p:strVal val="visible"/>
                                      </p:to>
                                    </p:set>
                                  </p:childTnLst>
                                </p:cTn>
                              </p:par>
                              <p:par>
                                <p:cTn id="11" presetID="3" presetClass="entr" presetSubtype="10" fill="hold" grpId="0" nodeType="withEffect">
                                  <p:stCondLst>
                                    <p:cond delay="0"/>
                                  </p:stCondLst>
                                  <p:childTnLst>
                                    <p:set>
                                      <p:cBhvr>
                                        <p:cTn id="12" dur="1" fill="hold">
                                          <p:stCondLst>
                                            <p:cond delay="0"/>
                                          </p:stCondLst>
                                        </p:cTn>
                                        <p:tgtEl>
                                          <p:spTgt spid="4109"/>
                                        </p:tgtEl>
                                        <p:attrNameLst>
                                          <p:attrName>style.visibility</p:attrName>
                                        </p:attrNameLst>
                                      </p:cBhvr>
                                      <p:to>
                                        <p:strVal val="visible"/>
                                      </p:to>
                                    </p:set>
                                    <p:animEffect transition="in" filter="blinds(horizontal)">
                                      <p:cBhvr>
                                        <p:cTn id="13" dur="500"/>
                                        <p:tgtEl>
                                          <p:spTgt spid="410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1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1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4108" grpId="0"/>
      <p:bldP spid="4109" grpId="0" animBg="1"/>
      <p:bldP spid="4110" grpId="0"/>
      <p:bldP spid="4111" grpId="0"/>
      <p:bldP spid="41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z="3200" b="1">
                <a:latin typeface="Comic Sans MS" pitchFamily="66" charset="0"/>
              </a:rPr>
              <a:t>Enzyme activity: the  effect of change in pH.</a:t>
            </a:r>
          </a:p>
        </p:txBody>
      </p:sp>
      <p:sp>
        <p:nvSpPr>
          <p:cNvPr id="8195" name="Rectangle 3"/>
          <p:cNvSpPr>
            <a:spLocks noGrp="1" noChangeArrowheads="1"/>
          </p:cNvSpPr>
          <p:nvPr>
            <p:ph type="body" idx="1"/>
          </p:nvPr>
        </p:nvSpPr>
        <p:spPr>
          <a:xfrm>
            <a:off x="168275" y="1922463"/>
            <a:ext cx="2819400" cy="4530725"/>
          </a:xfrm>
        </p:spPr>
        <p:txBody>
          <a:bodyPr/>
          <a:lstStyle/>
          <a:p>
            <a:pPr fontAlgn="t"/>
            <a:r>
              <a:rPr lang="en-GB" sz="1800" dirty="0">
                <a:solidFill>
                  <a:srgbClr val="FF0000"/>
                </a:solidFill>
                <a:latin typeface="Comic Sans MS" pitchFamily="66" charset="0"/>
              </a:rPr>
              <a:t>pH</a:t>
            </a:r>
            <a:r>
              <a:rPr lang="en-GB" sz="1800" dirty="0">
                <a:latin typeface="Comic Sans MS" pitchFamily="66" charset="0"/>
              </a:rPr>
              <a:t>: enzymes have an optimum </a:t>
            </a:r>
            <a:r>
              <a:rPr lang="en-GB" sz="1800" dirty="0" err="1">
                <a:latin typeface="Comic Sans MS" pitchFamily="66" charset="0"/>
              </a:rPr>
              <a:t>pH.</a:t>
            </a:r>
            <a:r>
              <a:rPr lang="en-GB" sz="1800" dirty="0">
                <a:latin typeface="Comic Sans MS" pitchFamily="66" charset="0"/>
              </a:rPr>
              <a:t> </a:t>
            </a:r>
          </a:p>
          <a:p>
            <a:pPr fontAlgn="t">
              <a:buFont typeface="Wingdings" pitchFamily="2" charset="2"/>
              <a:buNone/>
            </a:pPr>
            <a:endParaRPr lang="en-GB" sz="1800" dirty="0">
              <a:latin typeface="Comic Sans MS" pitchFamily="66" charset="0"/>
            </a:endParaRPr>
          </a:p>
          <a:p>
            <a:pPr fontAlgn="t"/>
            <a:r>
              <a:rPr lang="en-GB" sz="1800" dirty="0">
                <a:latin typeface="Comic Sans MS" pitchFamily="66" charset="0"/>
              </a:rPr>
              <a:t>If the pH changes much the chemical nature of the amino acids can change. </a:t>
            </a:r>
            <a:br>
              <a:rPr lang="en-GB" sz="1800" dirty="0">
                <a:latin typeface="Comic Sans MS" pitchFamily="66" charset="0"/>
              </a:rPr>
            </a:br>
            <a:r>
              <a:rPr lang="en-GB" sz="1800" dirty="0">
                <a:latin typeface="Comic Sans MS" pitchFamily="66" charset="0"/>
              </a:rPr>
              <a:t/>
            </a:r>
            <a:br>
              <a:rPr lang="en-GB" sz="1800" dirty="0">
                <a:latin typeface="Comic Sans MS" pitchFamily="66" charset="0"/>
              </a:rPr>
            </a:br>
            <a:r>
              <a:rPr lang="en-GB" sz="1800" dirty="0">
                <a:latin typeface="Comic Sans MS" pitchFamily="66" charset="0"/>
              </a:rPr>
              <a:t>The active site will be disrupted and the enzyme will be denatured</a:t>
            </a:r>
            <a:r>
              <a:rPr lang="en-GB" dirty="0">
                <a:latin typeface="Comic Sans MS" pitchFamily="66" charset="0"/>
              </a:rPr>
              <a:t> </a:t>
            </a:r>
          </a:p>
        </p:txBody>
      </p:sp>
      <p:sp>
        <p:nvSpPr>
          <p:cNvPr id="4" name="Rounded Rectangle 3"/>
          <p:cNvSpPr/>
          <p:nvPr/>
        </p:nvSpPr>
        <p:spPr>
          <a:xfrm>
            <a:off x="3851920" y="1844824"/>
            <a:ext cx="5040560" cy="475252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60412"/>
          </a:xfrm>
        </p:spPr>
        <p:txBody>
          <a:bodyPr/>
          <a:lstStyle/>
          <a:p>
            <a:r>
              <a:rPr lang="en-GB" sz="3200">
                <a:latin typeface="Comic Sans MS" pitchFamily="66" charset="0"/>
              </a:rPr>
              <a:t>What do enzymes do??</a:t>
            </a:r>
            <a:endParaRPr lang="en-GB" b="1"/>
          </a:p>
        </p:txBody>
      </p:sp>
      <p:sp>
        <p:nvSpPr>
          <p:cNvPr id="17412" name="Rectangle 4"/>
          <p:cNvSpPr>
            <a:spLocks noGrp="1" noChangeArrowheads="1"/>
          </p:cNvSpPr>
          <p:nvPr>
            <p:ph type="body" sz="half" idx="2"/>
          </p:nvPr>
        </p:nvSpPr>
        <p:spPr>
          <a:xfrm>
            <a:off x="4652963" y="1600200"/>
            <a:ext cx="4033837" cy="4530725"/>
          </a:xfrm>
        </p:spPr>
        <p:txBody>
          <a:bodyPr/>
          <a:lstStyle/>
          <a:p>
            <a:pPr algn="ctr">
              <a:buFont typeface="Wingdings" pitchFamily="2" charset="2"/>
              <a:buNone/>
            </a:pPr>
            <a:r>
              <a:rPr lang="en-GB" b="1">
                <a:solidFill>
                  <a:srgbClr val="FF0000"/>
                </a:solidFill>
              </a:rPr>
              <a:t> </a:t>
            </a:r>
          </a:p>
        </p:txBody>
      </p:sp>
      <p:sp>
        <p:nvSpPr>
          <p:cNvPr id="17413" name="Rectangle 5"/>
          <p:cNvSpPr>
            <a:spLocks noChangeArrowheads="1"/>
          </p:cNvSpPr>
          <p:nvPr/>
        </p:nvSpPr>
        <p:spPr bwMode="auto">
          <a:xfrm>
            <a:off x="228600" y="3429000"/>
            <a:ext cx="2438400" cy="304800"/>
          </a:xfrm>
          <a:prstGeom prst="rect">
            <a:avLst/>
          </a:prstGeom>
          <a:noFill/>
          <a:ln w="9525">
            <a:noFill/>
            <a:miter lim="800000"/>
            <a:headEnd/>
            <a:tailEnd/>
          </a:ln>
          <a:effectLst/>
        </p:spPr>
        <p:txBody>
          <a:bodyPr>
            <a:spAutoFit/>
          </a:bodyPr>
          <a:lstStyle/>
          <a:p>
            <a:endParaRPr lang="en-US" sz="1400">
              <a:latin typeface="Times New Roman" pitchFamily="18" charset="0"/>
            </a:endParaRPr>
          </a:p>
        </p:txBody>
      </p:sp>
      <p:sp>
        <p:nvSpPr>
          <p:cNvPr id="17418" name="Rectangle 10"/>
          <p:cNvSpPr>
            <a:spLocks noGrp="1" noChangeArrowheads="1"/>
          </p:cNvSpPr>
          <p:nvPr>
            <p:ph type="body" sz="half" idx="1"/>
          </p:nvPr>
        </p:nvSpPr>
        <p:spPr>
          <a:xfrm>
            <a:off x="468313" y="1341438"/>
            <a:ext cx="3467100" cy="4530725"/>
          </a:xfrm>
        </p:spPr>
        <p:txBody>
          <a:bodyPr/>
          <a:lstStyle/>
          <a:p>
            <a:pPr>
              <a:buFont typeface="Wingdings" pitchFamily="2" charset="2"/>
              <a:buNone/>
            </a:pPr>
            <a:r>
              <a:rPr lang="en-GB" sz="2400">
                <a:latin typeface="Comic Sans MS" pitchFamily="66" charset="0"/>
              </a:rPr>
              <a:t>Reactions require ENERGY</a:t>
            </a:r>
          </a:p>
          <a:p>
            <a:pPr>
              <a:buFont typeface="Wingdings" pitchFamily="2" charset="2"/>
              <a:buNone/>
            </a:pPr>
            <a:endParaRPr lang="en-GB">
              <a:latin typeface="Comic Sans MS" pitchFamily="66" charset="0"/>
            </a:endParaRPr>
          </a:p>
          <a:p>
            <a:pPr>
              <a:buFont typeface="Wingdings" pitchFamily="2" charset="2"/>
              <a:buNone/>
            </a:pPr>
            <a:r>
              <a:rPr lang="en-GB" sz="2400">
                <a:latin typeface="Comic Sans MS" pitchFamily="66" charset="0"/>
              </a:rPr>
              <a:t>ACTIVATION ENERGY</a:t>
            </a:r>
          </a:p>
          <a:p>
            <a:pPr>
              <a:buFont typeface="Wingdings" pitchFamily="2" charset="2"/>
              <a:buNone/>
            </a:pPr>
            <a:endParaRPr lang="en-GB" sz="2400">
              <a:latin typeface="Comic Sans MS" pitchFamily="66" charset="0"/>
            </a:endParaRPr>
          </a:p>
          <a:p>
            <a:pPr>
              <a:buFont typeface="Wingdings" pitchFamily="2" charset="2"/>
              <a:buNone/>
            </a:pPr>
            <a:r>
              <a:rPr lang="en-GB" sz="2400">
                <a:latin typeface="Comic Sans MS" pitchFamily="66" charset="0"/>
              </a:rPr>
              <a:t>Enzymes lower the activation energy of a reaction</a:t>
            </a:r>
          </a:p>
        </p:txBody>
      </p:sp>
      <p:grpSp>
        <p:nvGrpSpPr>
          <p:cNvPr id="2" name="Group 19"/>
          <p:cNvGrpSpPr>
            <a:grpSpLocks/>
          </p:cNvGrpSpPr>
          <p:nvPr/>
        </p:nvGrpSpPr>
        <p:grpSpPr bwMode="auto">
          <a:xfrm>
            <a:off x="323850" y="5661025"/>
            <a:ext cx="9504363" cy="852488"/>
            <a:chOff x="204" y="3547"/>
            <a:chExt cx="5987" cy="537"/>
          </a:xfrm>
        </p:grpSpPr>
        <p:sp>
          <p:nvSpPr>
            <p:cNvPr id="17419" name="Text Box 11"/>
            <p:cNvSpPr txBox="1">
              <a:spLocks noChangeArrowheads="1"/>
            </p:cNvSpPr>
            <p:nvPr/>
          </p:nvSpPr>
          <p:spPr bwMode="auto">
            <a:xfrm>
              <a:off x="204" y="3566"/>
              <a:ext cx="1633" cy="518"/>
            </a:xfrm>
            <a:prstGeom prst="rect">
              <a:avLst/>
            </a:prstGeom>
            <a:noFill/>
            <a:ln w="9525">
              <a:noFill/>
              <a:miter lim="800000"/>
              <a:headEnd/>
              <a:tailEnd/>
            </a:ln>
            <a:effectLst/>
          </p:spPr>
          <p:txBody>
            <a:bodyPr>
              <a:spAutoFit/>
            </a:bodyPr>
            <a:lstStyle/>
            <a:p>
              <a:pPr>
                <a:spcBef>
                  <a:spcPct val="50000"/>
                </a:spcBef>
              </a:pPr>
              <a:r>
                <a:rPr lang="en-GB" sz="2400" b="1">
                  <a:latin typeface="Comic Sans MS" pitchFamily="66" charset="0"/>
                </a:rPr>
                <a:t>Substrate + enzyme</a:t>
              </a:r>
            </a:p>
          </p:txBody>
        </p:sp>
        <p:sp>
          <p:nvSpPr>
            <p:cNvPr id="17420" name="Text Box 12"/>
            <p:cNvSpPr txBox="1">
              <a:spLocks noChangeArrowheads="1"/>
            </p:cNvSpPr>
            <p:nvPr/>
          </p:nvSpPr>
          <p:spPr bwMode="auto">
            <a:xfrm>
              <a:off x="2018" y="3547"/>
              <a:ext cx="1860" cy="518"/>
            </a:xfrm>
            <a:prstGeom prst="rect">
              <a:avLst/>
            </a:prstGeom>
            <a:noFill/>
            <a:ln w="9525">
              <a:noFill/>
              <a:miter lim="800000"/>
              <a:headEnd/>
              <a:tailEnd/>
            </a:ln>
            <a:effectLst/>
          </p:spPr>
          <p:txBody>
            <a:bodyPr>
              <a:spAutoFit/>
            </a:bodyPr>
            <a:lstStyle/>
            <a:p>
              <a:pPr algn="ctr">
                <a:spcBef>
                  <a:spcPct val="50000"/>
                </a:spcBef>
              </a:pPr>
              <a:r>
                <a:rPr lang="en-GB" sz="2400" b="1">
                  <a:latin typeface="Comic Sans MS" pitchFamily="66" charset="0"/>
                </a:rPr>
                <a:t>Substrate/enzyme complex</a:t>
              </a:r>
            </a:p>
          </p:txBody>
        </p:sp>
        <p:sp>
          <p:nvSpPr>
            <p:cNvPr id="17422" name="Text Box 14"/>
            <p:cNvSpPr txBox="1">
              <a:spLocks noChangeArrowheads="1"/>
            </p:cNvSpPr>
            <p:nvPr/>
          </p:nvSpPr>
          <p:spPr bwMode="auto">
            <a:xfrm>
              <a:off x="4558" y="3547"/>
              <a:ext cx="1633" cy="518"/>
            </a:xfrm>
            <a:prstGeom prst="rect">
              <a:avLst/>
            </a:prstGeom>
            <a:noFill/>
            <a:ln w="9525">
              <a:noFill/>
              <a:miter lim="800000"/>
              <a:headEnd/>
              <a:tailEnd/>
            </a:ln>
            <a:effectLst/>
          </p:spPr>
          <p:txBody>
            <a:bodyPr>
              <a:spAutoFit/>
            </a:bodyPr>
            <a:lstStyle/>
            <a:p>
              <a:pPr>
                <a:spcBef>
                  <a:spcPct val="50000"/>
                </a:spcBef>
              </a:pPr>
              <a:r>
                <a:rPr lang="en-GB" sz="2400" b="1">
                  <a:latin typeface="Comic Sans MS" pitchFamily="66" charset="0"/>
                </a:rPr>
                <a:t>Enzyme + product</a:t>
              </a:r>
            </a:p>
          </p:txBody>
        </p:sp>
        <p:sp>
          <p:nvSpPr>
            <p:cNvPr id="17423" name="Line 15"/>
            <p:cNvSpPr>
              <a:spLocks noChangeShapeType="1"/>
            </p:cNvSpPr>
            <p:nvPr/>
          </p:nvSpPr>
          <p:spPr bwMode="auto">
            <a:xfrm>
              <a:off x="1429" y="3838"/>
              <a:ext cx="544" cy="0"/>
            </a:xfrm>
            <a:prstGeom prst="line">
              <a:avLst/>
            </a:prstGeom>
            <a:noFill/>
            <a:ln w="38100">
              <a:solidFill>
                <a:schemeClr val="tx1"/>
              </a:solidFill>
              <a:round/>
              <a:headEnd/>
              <a:tailEnd type="triangle" w="med" len="med"/>
            </a:ln>
            <a:effectLst/>
          </p:spPr>
          <p:txBody>
            <a:bodyPr/>
            <a:lstStyle/>
            <a:p>
              <a:endParaRPr lang="en-GB"/>
            </a:p>
          </p:txBody>
        </p:sp>
        <p:sp>
          <p:nvSpPr>
            <p:cNvPr id="17424" name="Line 16"/>
            <p:cNvSpPr>
              <a:spLocks noChangeShapeType="1"/>
            </p:cNvSpPr>
            <p:nvPr/>
          </p:nvSpPr>
          <p:spPr bwMode="auto">
            <a:xfrm>
              <a:off x="3878" y="3838"/>
              <a:ext cx="544" cy="0"/>
            </a:xfrm>
            <a:prstGeom prst="line">
              <a:avLst/>
            </a:prstGeom>
            <a:noFill/>
            <a:ln w="38100">
              <a:solidFill>
                <a:schemeClr val="tx1"/>
              </a:solidFill>
              <a:round/>
              <a:headEnd/>
              <a:tailEnd type="triangle" w="med" len="med"/>
            </a:ln>
            <a:effectLst/>
          </p:spPr>
          <p:txBody>
            <a:bodyPr/>
            <a:lstStyle/>
            <a:p>
              <a:endParaRPr lang="en-GB"/>
            </a:p>
          </p:txBody>
        </p:sp>
        <p:sp>
          <p:nvSpPr>
            <p:cNvPr id="17425" name="Line 17"/>
            <p:cNvSpPr>
              <a:spLocks noChangeShapeType="1"/>
            </p:cNvSpPr>
            <p:nvPr/>
          </p:nvSpPr>
          <p:spPr bwMode="auto">
            <a:xfrm flipH="1">
              <a:off x="1429" y="3929"/>
              <a:ext cx="453" cy="0"/>
            </a:xfrm>
            <a:prstGeom prst="line">
              <a:avLst/>
            </a:prstGeom>
            <a:noFill/>
            <a:ln w="38100">
              <a:solidFill>
                <a:schemeClr val="tx1"/>
              </a:solidFill>
              <a:round/>
              <a:headEnd/>
              <a:tailEnd type="triangle" w="med" len="med"/>
            </a:ln>
            <a:effectLst/>
          </p:spPr>
          <p:txBody>
            <a:bodyPr/>
            <a:lstStyle/>
            <a:p>
              <a:endParaRPr lang="en-GB"/>
            </a:p>
          </p:txBody>
        </p:sp>
        <p:sp>
          <p:nvSpPr>
            <p:cNvPr id="17426" name="Line 18"/>
            <p:cNvSpPr>
              <a:spLocks noChangeShapeType="1"/>
            </p:cNvSpPr>
            <p:nvPr/>
          </p:nvSpPr>
          <p:spPr bwMode="auto">
            <a:xfrm flipH="1">
              <a:off x="3833" y="3929"/>
              <a:ext cx="453" cy="0"/>
            </a:xfrm>
            <a:prstGeom prst="line">
              <a:avLst/>
            </a:prstGeom>
            <a:noFill/>
            <a:ln w="38100">
              <a:solidFill>
                <a:schemeClr val="tx1"/>
              </a:solidFill>
              <a:round/>
              <a:headEnd/>
              <a:tailEnd type="triangle" w="med" len="med"/>
            </a:ln>
            <a:effectLst/>
          </p:spPr>
          <p:txBody>
            <a:bodyPr/>
            <a:lstStyle/>
            <a:p>
              <a:endParaRPr lang="en-GB"/>
            </a:p>
          </p:txBody>
        </p:sp>
      </p:grpSp>
      <p:pic>
        <p:nvPicPr>
          <p:cNvPr id="17428" name="Picture 20"/>
          <p:cNvPicPr>
            <a:picLocks noChangeAspect="1" noChangeArrowheads="1"/>
          </p:cNvPicPr>
          <p:nvPr/>
        </p:nvPicPr>
        <p:blipFill>
          <a:blip r:embed="rId3" cstate="print"/>
          <a:srcRect/>
          <a:stretch>
            <a:fillRect/>
          </a:stretch>
        </p:blipFill>
        <p:spPr bwMode="auto">
          <a:xfrm>
            <a:off x="4340225" y="1125538"/>
            <a:ext cx="4192588" cy="42973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GB" b="1">
                <a:latin typeface="Comic Sans MS" pitchFamily="66" charset="0"/>
              </a:rPr>
              <a:t>Enzymes – key facts</a:t>
            </a:r>
          </a:p>
        </p:txBody>
      </p:sp>
      <p:sp>
        <p:nvSpPr>
          <p:cNvPr id="9221" name="Rectangle 5"/>
          <p:cNvSpPr>
            <a:spLocks noGrp="1" noChangeArrowheads="1"/>
          </p:cNvSpPr>
          <p:nvPr>
            <p:ph type="body" sz="half" idx="1"/>
          </p:nvPr>
        </p:nvSpPr>
        <p:spPr>
          <a:xfrm>
            <a:off x="250825" y="1622425"/>
            <a:ext cx="8353425" cy="4038600"/>
          </a:xfrm>
        </p:spPr>
        <p:txBody>
          <a:bodyPr>
            <a:normAutofit lnSpcReduction="10000"/>
          </a:bodyPr>
          <a:lstStyle/>
          <a:p>
            <a:pPr>
              <a:lnSpc>
                <a:spcPct val="90000"/>
              </a:lnSpc>
            </a:pPr>
            <a:r>
              <a:rPr lang="en-GB" sz="2000" b="1" dirty="0">
                <a:latin typeface="Comic Sans MS" pitchFamily="66" charset="0"/>
              </a:rPr>
              <a:t>An enzyme is a biological catalyst</a:t>
            </a:r>
          </a:p>
          <a:p>
            <a:pPr>
              <a:lnSpc>
                <a:spcPct val="90000"/>
              </a:lnSpc>
              <a:buFont typeface="Wingdings" pitchFamily="2" charset="2"/>
              <a:buNone/>
            </a:pPr>
            <a:endParaRPr lang="en-GB" sz="2000" b="1" dirty="0">
              <a:latin typeface="Comic Sans MS" pitchFamily="66" charset="0"/>
            </a:endParaRPr>
          </a:p>
          <a:p>
            <a:pPr>
              <a:lnSpc>
                <a:spcPct val="90000"/>
              </a:lnSpc>
            </a:pPr>
            <a:r>
              <a:rPr lang="en-GB" sz="2000" b="1" dirty="0">
                <a:latin typeface="Comic Sans MS" pitchFamily="66" charset="0"/>
              </a:rPr>
              <a:t>The pockets formed by tertiary and quaternary structure can hold specific substances (SUBSTRATES)</a:t>
            </a:r>
          </a:p>
          <a:p>
            <a:pPr>
              <a:lnSpc>
                <a:spcPct val="90000"/>
              </a:lnSpc>
              <a:buFont typeface="Wingdings" pitchFamily="2" charset="2"/>
              <a:buNone/>
            </a:pPr>
            <a:r>
              <a:rPr lang="en-GB" sz="2000" b="1" dirty="0">
                <a:latin typeface="Comic Sans MS" pitchFamily="66" charset="0"/>
              </a:rPr>
              <a:t> </a:t>
            </a:r>
          </a:p>
          <a:p>
            <a:pPr>
              <a:lnSpc>
                <a:spcPct val="90000"/>
              </a:lnSpc>
            </a:pPr>
            <a:r>
              <a:rPr lang="en-GB" sz="2000" b="1" dirty="0">
                <a:latin typeface="Comic Sans MS" pitchFamily="66" charset="0"/>
              </a:rPr>
              <a:t>These pockets are called </a:t>
            </a:r>
            <a:r>
              <a:rPr lang="en-GB" sz="2000" b="1" dirty="0">
                <a:solidFill>
                  <a:srgbClr val="FF0000"/>
                </a:solidFill>
                <a:latin typeface="Comic Sans MS" pitchFamily="66" charset="0"/>
              </a:rPr>
              <a:t>ACTIVE SITES</a:t>
            </a:r>
            <a:endParaRPr lang="en-GB" sz="2000" b="1" dirty="0">
              <a:latin typeface="Comic Sans MS" pitchFamily="66" charset="0"/>
            </a:endParaRPr>
          </a:p>
          <a:p>
            <a:pPr>
              <a:lnSpc>
                <a:spcPct val="90000"/>
              </a:lnSpc>
              <a:buFont typeface="Wingdings" pitchFamily="2" charset="2"/>
              <a:buNone/>
            </a:pPr>
            <a:r>
              <a:rPr lang="en-GB" sz="2000" b="1" dirty="0">
                <a:latin typeface="Comic Sans MS" pitchFamily="66" charset="0"/>
              </a:rPr>
              <a:t> </a:t>
            </a:r>
          </a:p>
          <a:p>
            <a:pPr>
              <a:lnSpc>
                <a:spcPct val="90000"/>
              </a:lnSpc>
            </a:pPr>
            <a:r>
              <a:rPr lang="en-GB" sz="2000" b="1" dirty="0">
                <a:latin typeface="Comic Sans MS" pitchFamily="66" charset="0"/>
              </a:rPr>
              <a:t>When all the proper substrates are nestled in a particular enzyme's active sites, the enzyme can cause them to react quickly</a:t>
            </a:r>
          </a:p>
          <a:p>
            <a:pPr>
              <a:lnSpc>
                <a:spcPct val="90000"/>
              </a:lnSpc>
              <a:buFont typeface="Wingdings" pitchFamily="2" charset="2"/>
              <a:buNone/>
            </a:pPr>
            <a:r>
              <a:rPr lang="en-GB" sz="2000" b="1" dirty="0">
                <a:latin typeface="Comic Sans MS" pitchFamily="66" charset="0"/>
              </a:rPr>
              <a:t> </a:t>
            </a:r>
          </a:p>
          <a:p>
            <a:pPr>
              <a:lnSpc>
                <a:spcPct val="90000"/>
              </a:lnSpc>
            </a:pPr>
            <a:r>
              <a:rPr lang="en-GB" sz="2000" b="1" dirty="0">
                <a:latin typeface="Comic Sans MS" pitchFamily="66" charset="0"/>
              </a:rPr>
              <a:t>Once the reaction is complete, the enzyme releases the finished products and goes back to work on more substrate</a:t>
            </a:r>
          </a:p>
          <a:p>
            <a:pPr>
              <a:lnSpc>
                <a:spcPct val="90000"/>
              </a:lnSpc>
            </a:pPr>
            <a:endParaRPr lang="en-GB" sz="1800" b="1" dirty="0">
              <a:latin typeface="Comic Sans MS" pitchFamily="66" charset="0"/>
            </a:endParaRPr>
          </a:p>
        </p:txBody>
      </p:sp>
      <p:sp>
        <p:nvSpPr>
          <p:cNvPr id="9230" name="Rectangle 14"/>
          <p:cNvSpPr>
            <a:spLocks noChangeArrowheads="1"/>
          </p:cNvSpPr>
          <p:nvPr/>
        </p:nvSpPr>
        <p:spPr bwMode="auto">
          <a:xfrm>
            <a:off x="0" y="3048000"/>
            <a:ext cx="3200400" cy="701675"/>
          </a:xfrm>
          <a:prstGeom prst="rect">
            <a:avLst/>
          </a:prstGeom>
          <a:noFill/>
          <a:ln w="9525">
            <a:noFill/>
            <a:miter lim="800000"/>
            <a:headEnd/>
            <a:tailEnd/>
          </a:ln>
          <a:effectLst/>
        </p:spPr>
        <p:txBody>
          <a:bodyPr>
            <a:spAutoFit/>
          </a:bodyPr>
          <a:lstStyle/>
          <a:p>
            <a:endParaRPr lang="en-GB" sz="1600" b="1">
              <a:latin typeface="Times New Roman" pitchFamily="18" charset="0"/>
            </a:endParaRPr>
          </a:p>
          <a:p>
            <a:pPr eaLnBrk="0" hangingPunct="0"/>
            <a:endParaRPr lang="en-GB"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2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3600" b="1">
                <a:latin typeface="Comic Sans MS" pitchFamily="66" charset="0"/>
              </a:rPr>
              <a:t>Enzyme structure and function</a:t>
            </a:r>
            <a:endParaRPr lang="en-GB" sz="3600"/>
          </a:p>
        </p:txBody>
      </p:sp>
      <p:sp>
        <p:nvSpPr>
          <p:cNvPr id="3085" name="Rectangle 13"/>
          <p:cNvSpPr>
            <a:spLocks noGrp="1" noChangeArrowheads="1"/>
          </p:cNvSpPr>
          <p:nvPr>
            <p:ph type="body" sz="half" idx="1"/>
          </p:nvPr>
        </p:nvSpPr>
        <p:spPr>
          <a:xfrm>
            <a:off x="179388" y="1700213"/>
            <a:ext cx="8686800" cy="4530725"/>
          </a:xfrm>
        </p:spPr>
        <p:txBody>
          <a:bodyPr/>
          <a:lstStyle/>
          <a:p>
            <a:pPr>
              <a:buFont typeface="Wingdings" pitchFamily="2" charset="2"/>
              <a:buNone/>
            </a:pPr>
            <a:r>
              <a:rPr lang="en-GB" sz="2000" b="1" dirty="0">
                <a:latin typeface="Comic Sans MS" pitchFamily="66" charset="0"/>
              </a:rPr>
              <a:t>Globular proteins:	</a:t>
            </a:r>
            <a:r>
              <a:rPr lang="en-GB" sz="2000" dirty="0">
                <a:latin typeface="Comic Sans MS" pitchFamily="66" charset="0"/>
              </a:rPr>
              <a:t>active site (often depression or cleft 					on the enzyme surface)</a:t>
            </a:r>
          </a:p>
          <a:p>
            <a:pPr>
              <a:buFont typeface="Wingdings" pitchFamily="2" charset="2"/>
              <a:buNone/>
            </a:pPr>
            <a:endParaRPr lang="en-GB" sz="2000" dirty="0">
              <a:latin typeface="Comic Sans MS" pitchFamily="66" charset="0"/>
            </a:endParaRPr>
          </a:p>
          <a:p>
            <a:pPr>
              <a:buFont typeface="Wingdings" pitchFamily="2" charset="2"/>
              <a:buNone/>
            </a:pPr>
            <a:r>
              <a:rPr lang="en-GB" sz="2000" b="1" dirty="0">
                <a:latin typeface="Comic Sans MS" pitchFamily="66" charset="0"/>
              </a:rPr>
              <a:t>Relies on 3D structure – </a:t>
            </a:r>
            <a:r>
              <a:rPr lang="en-GB" sz="2000" dirty="0">
                <a:latin typeface="Comic Sans MS" pitchFamily="66" charset="0"/>
              </a:rPr>
              <a:t>if changed </a:t>
            </a:r>
            <a:r>
              <a:rPr lang="en-GB" sz="2000">
                <a:latin typeface="Comic Sans MS" pitchFamily="66" charset="0"/>
              </a:rPr>
              <a:t>enzyme </a:t>
            </a:r>
            <a:r>
              <a:rPr lang="en-GB" sz="2000" smtClean="0">
                <a:latin typeface="Comic Sans MS" pitchFamily="66" charset="0"/>
              </a:rPr>
              <a:t>it won’t </a:t>
            </a:r>
            <a:r>
              <a:rPr lang="en-GB" sz="2000" dirty="0">
                <a:latin typeface="Comic Sans MS" pitchFamily="66" charset="0"/>
              </a:rPr>
              <a:t>function</a:t>
            </a:r>
          </a:p>
          <a:p>
            <a:pPr>
              <a:buFont typeface="Wingdings" pitchFamily="2" charset="2"/>
              <a:buNone/>
            </a:pPr>
            <a:endParaRPr lang="en-GB" sz="2000" dirty="0">
              <a:latin typeface="Comic Sans MS" pitchFamily="66" charset="0"/>
            </a:endParaRPr>
          </a:p>
          <a:p>
            <a:pPr>
              <a:buFont typeface="Wingdings" pitchFamily="2" charset="2"/>
              <a:buNone/>
            </a:pPr>
            <a:r>
              <a:rPr lang="en-GB" sz="2000" dirty="0">
                <a:latin typeface="Comic Sans MS" pitchFamily="66" charset="0"/>
              </a:rPr>
              <a:t>Enzymes only change the </a:t>
            </a:r>
            <a:r>
              <a:rPr lang="en-GB" sz="2000" b="1" dirty="0">
                <a:latin typeface="Comic Sans MS" pitchFamily="66" charset="0"/>
              </a:rPr>
              <a:t>RATE OF REACTION</a:t>
            </a:r>
          </a:p>
          <a:p>
            <a:pPr>
              <a:buFont typeface="Wingdings" pitchFamily="2" charset="2"/>
              <a:buNone/>
            </a:pPr>
            <a:endParaRPr lang="en-GB" sz="2000" b="1" dirty="0">
              <a:latin typeface="Comic Sans MS" pitchFamily="66" charset="0"/>
            </a:endParaRPr>
          </a:p>
          <a:p>
            <a:pPr>
              <a:buFont typeface="Wingdings" pitchFamily="2" charset="2"/>
              <a:buNone/>
            </a:pPr>
            <a:r>
              <a:rPr lang="en-GB" sz="2000" dirty="0">
                <a:latin typeface="Comic Sans MS" pitchFamily="66" charset="0"/>
              </a:rPr>
              <a:t>Enzymes are present in </a:t>
            </a:r>
            <a:r>
              <a:rPr lang="en-GB" sz="2000" b="1" dirty="0">
                <a:latin typeface="Comic Sans MS" pitchFamily="66" charset="0"/>
              </a:rPr>
              <a:t>low/small concentrations</a:t>
            </a:r>
            <a:r>
              <a:rPr lang="en-GB" sz="2000" dirty="0">
                <a:latin typeface="Comic Sans MS" pitchFamily="66" charset="0"/>
              </a:rPr>
              <a:t> – you don’t need a lot to catalyse a reaction because they are so good!!</a:t>
            </a:r>
          </a:p>
          <a:p>
            <a:pPr>
              <a:buFont typeface="Wingdings" pitchFamily="2" charset="2"/>
              <a:buNone/>
            </a:pPr>
            <a:endParaRPr lang="en-GB" sz="2000" dirty="0">
              <a:latin typeface="Comic Sans MS" pitchFamily="66" charset="0"/>
            </a:endParaRPr>
          </a:p>
          <a:p>
            <a:pPr>
              <a:buFont typeface="Wingdings" pitchFamily="2" charset="2"/>
              <a:buNone/>
            </a:pPr>
            <a:r>
              <a:rPr lang="en-GB" sz="2000" b="1" dirty="0">
                <a:latin typeface="Comic Sans MS" pitchFamily="66" charset="0"/>
              </a:rPr>
              <a:t>Molecular activity/turnover – </a:t>
            </a:r>
            <a:r>
              <a:rPr lang="en-GB" sz="2000" dirty="0">
                <a:latin typeface="Comic Sans MS" pitchFamily="66" charset="0"/>
              </a:rPr>
              <a:t>concentration of substrate utilised per min (e.g. </a:t>
            </a:r>
            <a:r>
              <a:rPr lang="en-GB" sz="2000" dirty="0" err="1">
                <a:latin typeface="Comic Sans MS" pitchFamily="66" charset="0"/>
              </a:rPr>
              <a:t>catalase</a:t>
            </a:r>
            <a:r>
              <a:rPr lang="en-GB" sz="2000" dirty="0">
                <a:latin typeface="Comic Sans MS" pitchFamily="66" charset="0"/>
              </a:rPr>
              <a:t> has a turnover of 6x10</a:t>
            </a:r>
            <a:r>
              <a:rPr lang="en-GB" sz="2000" baseline="30000" dirty="0">
                <a:latin typeface="Comic Sans MS" pitchFamily="66" charset="0"/>
              </a:rPr>
              <a:t>6</a:t>
            </a:r>
            <a:r>
              <a:rPr lang="en-GB" sz="2000" dirty="0">
                <a:latin typeface="Comic Sans MS" pitchFamily="66" charset="0"/>
              </a:rPr>
              <a:t> min</a:t>
            </a:r>
            <a:r>
              <a:rPr lang="en-GB" sz="2000" baseline="30000" dirty="0">
                <a:latin typeface="Comic Sans MS" pitchFamily="66" charset="0"/>
              </a:rPr>
              <a:t>-1</a:t>
            </a:r>
            <a:r>
              <a:rPr lang="en-GB" sz="2000" dirty="0">
                <a:latin typeface="Comic Sans MS" pitchFamily="66" charset="0"/>
              </a:rPr>
              <a:t>)</a:t>
            </a:r>
            <a:endParaRPr lang="en-GB" sz="2000" b="1"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836712"/>
            <a:ext cx="8229600" cy="1143000"/>
          </a:xfrm>
        </p:spPr>
        <p:txBody>
          <a:bodyPr>
            <a:normAutofit fontScale="90000"/>
          </a:bodyPr>
          <a:lstStyle/>
          <a:p>
            <a:r>
              <a:rPr lang="en-GB" dirty="0">
                <a:latin typeface="Comic Sans MS" pitchFamily="66" charset="0"/>
              </a:rPr>
              <a:t>Lock and Key </a:t>
            </a:r>
            <a:r>
              <a:rPr lang="en-GB" dirty="0" smtClean="0">
                <a:latin typeface="Comic Sans MS" pitchFamily="66" charset="0"/>
              </a:rPr>
              <a:t>hypothesis vs. Induced Fit</a:t>
            </a:r>
            <a:br>
              <a:rPr lang="en-GB" dirty="0" smtClean="0">
                <a:latin typeface="Comic Sans MS" pitchFamily="66" charset="0"/>
              </a:rPr>
            </a:br>
            <a:r>
              <a:rPr lang="en-GB" dirty="0" smtClean="0">
                <a:latin typeface="Comic Sans MS" pitchFamily="66" charset="0"/>
              </a:rPr>
              <a:t>(See website)</a:t>
            </a:r>
            <a:r>
              <a:rPr lang="en-GB" dirty="0" smtClean="0"/>
              <a:t>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enzymes act?</a:t>
            </a:r>
            <a:endParaRPr lang="en-GB" dirty="0"/>
          </a:p>
        </p:txBody>
      </p:sp>
      <p:sp>
        <p:nvSpPr>
          <p:cNvPr id="3" name="Text Placeholder 2"/>
          <p:cNvSpPr>
            <a:spLocks noGrp="1"/>
          </p:cNvSpPr>
          <p:nvPr>
            <p:ph sz="half" idx="1"/>
          </p:nvPr>
        </p:nvSpPr>
        <p:spPr/>
        <p:txBody>
          <a:bodyPr/>
          <a:lstStyle/>
          <a:p>
            <a:r>
              <a:rPr lang="en-GB" dirty="0" smtClean="0"/>
              <a:t>Enzymes are made in living cells</a:t>
            </a:r>
          </a:p>
          <a:p>
            <a:r>
              <a:rPr lang="en-GB" dirty="0" smtClean="0"/>
              <a:t>May be used inside that cell (intracellular)</a:t>
            </a:r>
          </a:p>
          <a:p>
            <a:r>
              <a:rPr lang="en-GB" dirty="0" smtClean="0"/>
              <a:t>Or on the outside (</a:t>
            </a:r>
            <a:r>
              <a:rPr lang="en-GB" dirty="0" err="1" smtClean="0"/>
              <a:t>extracellular</a:t>
            </a:r>
            <a:r>
              <a:rPr lang="en-GB" dirty="0" smtClean="0"/>
              <a:t>)</a:t>
            </a:r>
          </a:p>
          <a:p>
            <a:r>
              <a:rPr lang="en-GB" dirty="0" smtClean="0"/>
              <a:t>How do they get out??</a:t>
            </a:r>
          </a:p>
        </p:txBody>
      </p:sp>
      <p:pic>
        <p:nvPicPr>
          <p:cNvPr id="1028" name="Picture 4" descr="http://www.mc.vanderbilt.edu/histology/labmanual2002/labsection3/Intestines03_files/image004.jpg"/>
          <p:cNvPicPr>
            <a:picLocks noChangeAspect="1" noChangeArrowheads="1"/>
          </p:cNvPicPr>
          <p:nvPr/>
        </p:nvPicPr>
        <p:blipFill>
          <a:blip r:embed="rId2" cstate="print"/>
          <a:srcRect/>
          <a:stretch>
            <a:fillRect/>
          </a:stretch>
        </p:blipFill>
        <p:spPr bwMode="auto">
          <a:xfrm>
            <a:off x="4499992" y="1988840"/>
            <a:ext cx="4449417" cy="31683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blinds(horizontal)">
                                      <p:cBhvr>
                                        <p:cTn id="2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2456</Words>
  <Application>Microsoft Office PowerPoint</Application>
  <PresentationFormat>On-screen Show (4:3)</PresentationFormat>
  <Paragraphs>305</Paragraphs>
  <Slides>45</Slides>
  <Notes>16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Enzymes</vt:lpstr>
      <vt:lpstr>What is an Enzyme?</vt:lpstr>
      <vt:lpstr>Slide 4</vt:lpstr>
      <vt:lpstr>What do enzymes do??</vt:lpstr>
      <vt:lpstr>Enzymes – key facts</vt:lpstr>
      <vt:lpstr>Enzyme structure and function</vt:lpstr>
      <vt:lpstr>Lock and Key hypothesis vs. Induced Fit (See website) </vt:lpstr>
      <vt:lpstr>Where do enzymes act?</vt:lpstr>
      <vt:lpstr>Enzymes</vt:lpstr>
      <vt:lpstr>Blood cocktail</vt:lpstr>
      <vt:lpstr>Timeline of enzyme discovery</vt:lpstr>
      <vt:lpstr>Enzymes</vt:lpstr>
      <vt:lpstr>Inhibition of enzymes</vt:lpstr>
      <vt:lpstr>Slide 15</vt:lpstr>
      <vt:lpstr>Slide 16</vt:lpstr>
      <vt:lpstr>Slide 17</vt:lpstr>
      <vt:lpstr>Slide 18</vt:lpstr>
      <vt:lpstr>Slide 19</vt:lpstr>
      <vt:lpstr>Plenary</vt:lpstr>
      <vt:lpstr>Slide 21</vt:lpstr>
      <vt:lpstr>Objectives I should be able to…</vt:lpstr>
      <vt:lpstr>Enzymes in Industry</vt:lpstr>
      <vt:lpstr>Enzymes as Catalysts</vt:lpstr>
      <vt:lpstr>Isolating Enzymes</vt:lpstr>
      <vt:lpstr>Immobilising Enzymes</vt:lpstr>
      <vt:lpstr>Advantages of Immobilised Enzymes</vt:lpstr>
      <vt:lpstr>Disadvantages of Immobilised Enzymes</vt:lpstr>
      <vt:lpstr>Slide 29</vt:lpstr>
      <vt:lpstr>Immobilisation in a Nutshell</vt:lpstr>
      <vt:lpstr>Slide 31</vt:lpstr>
      <vt:lpstr>Slide 32</vt:lpstr>
      <vt:lpstr>Cut and stick the advantages and disadvantages of immobilised enzymes</vt:lpstr>
      <vt:lpstr>Slide 34</vt:lpstr>
      <vt:lpstr>Enzymes</vt:lpstr>
      <vt:lpstr>Slide 36</vt:lpstr>
      <vt:lpstr>Slide 37</vt:lpstr>
      <vt:lpstr>Slide 38</vt:lpstr>
      <vt:lpstr>Slide 39</vt:lpstr>
      <vt:lpstr>Slide 40</vt:lpstr>
      <vt:lpstr>Enzyme activity: the effect of change in concentration</vt:lpstr>
      <vt:lpstr>Enzyme activity: the effect of change in concentration</vt:lpstr>
      <vt:lpstr>Slide 43</vt:lpstr>
      <vt:lpstr>Enzyme activity: the effects of change in temperature</vt:lpstr>
      <vt:lpstr>Enzyme activity: the  effect of change in pH.</vt:lpstr>
    </vt:vector>
  </TitlesOfParts>
  <Company>City of Bristol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 The Importance of ATP</dc:title>
  <dc:creator>Project 2003 User</dc:creator>
  <cp:lastModifiedBy>Laura &amp; Anthony</cp:lastModifiedBy>
  <cp:revision>60</cp:revision>
  <dcterms:created xsi:type="dcterms:W3CDTF">2012-05-22T08:35:20Z</dcterms:created>
  <dcterms:modified xsi:type="dcterms:W3CDTF">2013-11-13T23:49:39Z</dcterms:modified>
</cp:coreProperties>
</file>