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notesMasterIdLst>
    <p:notesMasterId r:id="rId73"/>
  </p:notesMasterIdLst>
  <p:sldIdLst>
    <p:sldId id="359" r:id="rId2"/>
    <p:sldId id="360" r:id="rId3"/>
    <p:sldId id="361" r:id="rId4"/>
    <p:sldId id="369" r:id="rId5"/>
    <p:sldId id="370" r:id="rId6"/>
    <p:sldId id="371" r:id="rId7"/>
    <p:sldId id="372" r:id="rId8"/>
    <p:sldId id="362" r:id="rId9"/>
    <p:sldId id="363" r:id="rId10"/>
    <p:sldId id="364" r:id="rId11"/>
    <p:sldId id="365" r:id="rId12"/>
    <p:sldId id="366" r:id="rId13"/>
    <p:sldId id="367" r:id="rId14"/>
    <p:sldId id="368" r:id="rId15"/>
    <p:sldId id="373" r:id="rId16"/>
    <p:sldId id="374" r:id="rId17"/>
    <p:sldId id="351" r:id="rId18"/>
    <p:sldId id="287" r:id="rId19"/>
    <p:sldId id="286" r:id="rId20"/>
    <p:sldId id="376" r:id="rId21"/>
    <p:sldId id="313" r:id="rId22"/>
    <p:sldId id="314" r:id="rId23"/>
    <p:sldId id="315" r:id="rId24"/>
    <p:sldId id="316" r:id="rId25"/>
    <p:sldId id="318" r:id="rId26"/>
    <p:sldId id="319" r:id="rId27"/>
    <p:sldId id="320" r:id="rId28"/>
    <p:sldId id="321" r:id="rId29"/>
    <p:sldId id="377" r:id="rId30"/>
    <p:sldId id="378" r:id="rId31"/>
    <p:sldId id="350" r:id="rId32"/>
    <p:sldId id="323" r:id="rId33"/>
    <p:sldId id="324" r:id="rId34"/>
    <p:sldId id="353" r:id="rId35"/>
    <p:sldId id="327" r:id="rId36"/>
    <p:sldId id="325" r:id="rId37"/>
    <p:sldId id="326" r:id="rId38"/>
    <p:sldId id="328" r:id="rId39"/>
    <p:sldId id="329" r:id="rId40"/>
    <p:sldId id="330" r:id="rId41"/>
    <p:sldId id="331" r:id="rId42"/>
    <p:sldId id="332" r:id="rId43"/>
    <p:sldId id="337" r:id="rId44"/>
    <p:sldId id="339" r:id="rId45"/>
    <p:sldId id="340" r:id="rId46"/>
    <p:sldId id="341" r:id="rId47"/>
    <p:sldId id="342" r:id="rId48"/>
    <p:sldId id="343" r:id="rId49"/>
    <p:sldId id="344" r:id="rId50"/>
    <p:sldId id="345" r:id="rId51"/>
    <p:sldId id="346" r:id="rId52"/>
    <p:sldId id="355" r:id="rId53"/>
    <p:sldId id="354" r:id="rId54"/>
    <p:sldId id="333" r:id="rId55"/>
    <p:sldId id="356" r:id="rId56"/>
    <p:sldId id="357" r:id="rId57"/>
    <p:sldId id="358" r:id="rId58"/>
    <p:sldId id="335" r:id="rId59"/>
    <p:sldId id="298" r:id="rId60"/>
    <p:sldId id="299" r:id="rId61"/>
    <p:sldId id="300" r:id="rId62"/>
    <p:sldId id="301" r:id="rId63"/>
    <p:sldId id="302" r:id="rId64"/>
    <p:sldId id="303" r:id="rId65"/>
    <p:sldId id="304" r:id="rId66"/>
    <p:sldId id="305" r:id="rId67"/>
    <p:sldId id="306" r:id="rId68"/>
    <p:sldId id="307" r:id="rId69"/>
    <p:sldId id="308" r:id="rId70"/>
    <p:sldId id="309" r:id="rId71"/>
    <p:sldId id="310" r:id="rId72"/>
  </p:sldIdLst>
  <p:sldSz cx="9144000" cy="6858000" type="screen4x3"/>
  <p:notesSz cx="68580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360" autoAdjust="0"/>
  </p:normalViewPr>
  <p:slideViewPr>
    <p:cSldViewPr>
      <p:cViewPr varScale="1">
        <p:scale>
          <a:sx n="96" d="100"/>
          <a:sy n="96" d="100"/>
        </p:scale>
        <p:origin x="41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4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standalone="no"?>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6332"/>
          </a:xfrm>
          <a:prstGeom prst="rect">
            <a:avLst/>
          </a:prstGeom>
        </p:spPr>
        <p:txBody>
          <a:bodyPr vert="horz" lIns="91440" tIns="45720" rIns="91440" bIns="45720" rtlCol="0"/>
          <a:lstStyle>
            <a:lvl1pPr algn="r">
              <a:defRPr sz="1200"/>
            </a:lvl1pPr>
          </a:lstStyle>
          <a:p>
            <a:fld id="{F5072BD0-5CEB-4FF3-8280-9F3B90FD61A6}" type="datetimeFigureOut">
              <a:rPr lang="en-GB" smtClean="0"/>
              <a:pPr/>
              <a:t>15/10/2015</a:t>
            </a:fld>
            <a:endParaRPr lang="en-GB"/>
          </a:p>
        </p:txBody>
      </p:sp>
      <p:sp>
        <p:nvSpPr>
          <p:cNvPr id="4" name="Slide Image Placeholder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15153"/>
            <a:ext cx="548640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71800"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28583"/>
            <a:ext cx="2971800" cy="496332"/>
          </a:xfrm>
          <a:prstGeom prst="rect">
            <a:avLst/>
          </a:prstGeom>
        </p:spPr>
        <p:txBody>
          <a:bodyPr vert="horz" lIns="91440" tIns="45720" rIns="91440" bIns="45720" rtlCol="0" anchor="b"/>
          <a:lstStyle>
            <a:lvl1pPr algn="r">
              <a:defRPr sz="1200"/>
            </a:lvl1pPr>
          </a:lstStyle>
          <a:p>
            <a:fld id="{3D32612F-1F5D-4ADD-9EEE-F7F5F7F3860E}" type="slidenum">
              <a:rPr lang="en-GB" smtClean="0"/>
              <a:pPr/>
              <a:t>‹#›</a:t>
            </a:fld>
            <a:endParaRPr lang="en-GB"/>
          </a:p>
        </p:txBody>
      </p:sp>
    </p:spTree>
    <p:extLst>
      <p:ext uri="{BB962C8B-B14F-4D97-AF65-F5344CB8AC3E}">
        <p14:creationId xmlns:p14="http://schemas.microsoft.com/office/powerpoint/2010/main" val="368062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01729E-294D-4B39-84D0-94CED6E5C93C}" type="slidenum">
              <a:rPr lang="en-GB"/>
              <a:pPr/>
              <a:t>18</a:t>
            </a:fld>
            <a:endParaRPr lang="en-GB"/>
          </a:p>
        </p:txBody>
      </p:sp>
      <p:sp>
        <p:nvSpPr>
          <p:cNvPr id="443394" name="Rectangle 2"/>
          <p:cNvSpPr>
            <a:spLocks noGrp="1" noRot="1" noChangeAspect="1" noChangeArrowheads="1" noTextEdit="1"/>
          </p:cNvSpPr>
          <p:nvPr>
            <p:ph type="sldImg"/>
          </p:nvPr>
        </p:nvSpPr>
        <p:spPr>
          <a:ln/>
        </p:spPr>
      </p:sp>
      <p:sp>
        <p:nvSpPr>
          <p:cNvPr id="443395" name="Rectangle 3"/>
          <p:cNvSpPr>
            <a:spLocks noGrp="1" noChangeArrowheads="1"/>
          </p:cNvSpPr>
          <p:nvPr>
            <p:ph type="body" idx="1"/>
          </p:nvPr>
        </p:nvSpPr>
        <p:spPr>
          <a:xfrm>
            <a:off x="685801" y="4715153"/>
            <a:ext cx="5622925" cy="4466987"/>
          </a:xfrm>
        </p:spPr>
        <p:txBody>
          <a:bodyPr/>
          <a:lstStyle/>
          <a:p>
            <a:endParaRPr lang="en-GB"/>
          </a:p>
        </p:txBody>
      </p:sp>
    </p:spTree>
    <p:extLst>
      <p:ext uri="{BB962C8B-B14F-4D97-AF65-F5344CB8AC3E}">
        <p14:creationId xmlns:p14="http://schemas.microsoft.com/office/powerpoint/2010/main" val="3319257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296C76-2F8A-48AA-BC80-75657E892196}" type="slidenum">
              <a:rPr lang="en-GB"/>
              <a:pPr/>
              <a:t>32</a:t>
            </a:fld>
            <a:endParaRPr lang="en-GB"/>
          </a:p>
        </p:txBody>
      </p:sp>
    </p:spTree>
    <p:extLst>
      <p:ext uri="{BB962C8B-B14F-4D97-AF65-F5344CB8AC3E}">
        <p14:creationId xmlns:p14="http://schemas.microsoft.com/office/powerpoint/2010/main" val="24849912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solidFill>
                  <a:schemeClr val="tx1"/>
                </a:solidFill>
              </a:defRPr>
            </a:lvl1pPr>
          </a:lstStyle>
          <a:p>
            <a:fld id="{64D17643-CDA7-4C40-8348-7D319F88DDBC}" type="datetime1">
              <a:rPr lang="en-GB" smtClean="0"/>
              <a:pPr/>
              <a:t>15/10/2015</a:t>
            </a:fld>
            <a:r>
              <a:rPr lang="en-GB" smtClean="0"/>
              <a:t> </a:t>
            </a:r>
            <a:endParaRPr lang="en-GB"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GB" smtClean="0"/>
              <a:t>Mr A Lovat </a:t>
            </a:r>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C189E12-4EBC-49B6-AD2A-A00411212FCA}" type="slidenum">
              <a:rPr lang="en-GB" smtClean="0"/>
              <a:pPr/>
              <a:t>‹#›</a:t>
            </a:fld>
            <a:endParaRPr lang="en-GB" dirty="0"/>
          </a:p>
        </p:txBody>
      </p:sp>
      <p:pic>
        <p:nvPicPr>
          <p:cNvPr id="7" name="Picture 6" descr="imagesCABUHI9K.jpg"/>
          <p:cNvPicPr>
            <a:picLocks noChangeAspect="1"/>
          </p:cNvPicPr>
          <p:nvPr userDrawn="1"/>
        </p:nvPicPr>
        <p:blipFill>
          <a:blip r:embed="rId2" cstate="print"/>
          <a:stretch>
            <a:fillRect/>
          </a:stretch>
        </p:blipFill>
        <p:spPr>
          <a:xfrm>
            <a:off x="1" y="1"/>
            <a:ext cx="1763688" cy="79975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E9082F-4094-4C0C-947B-285F7E4C5120}" type="datetime1">
              <a:rPr lang="en-GB" smtClean="0"/>
              <a:pPr/>
              <a:t>15/10/2015</a:t>
            </a:fld>
            <a:endParaRPr lang="en-GB"/>
          </a:p>
        </p:txBody>
      </p:sp>
      <p:sp>
        <p:nvSpPr>
          <p:cNvPr id="5" name="Footer Placeholder 4"/>
          <p:cNvSpPr>
            <a:spLocks noGrp="1"/>
          </p:cNvSpPr>
          <p:nvPr>
            <p:ph type="ftr" sz="quarter" idx="11"/>
          </p:nvPr>
        </p:nvSpPr>
        <p:spPr/>
        <p:txBody>
          <a:bodyPr/>
          <a:lstStyle/>
          <a:p>
            <a:r>
              <a:rPr lang="en-GB" smtClean="0"/>
              <a:t>Mr A Lovat </a:t>
            </a:r>
            <a:endParaRPr lang="en-GB"/>
          </a:p>
        </p:txBody>
      </p:sp>
      <p:sp>
        <p:nvSpPr>
          <p:cNvPr id="6" name="Slide Number Placeholder 5"/>
          <p:cNvSpPr>
            <a:spLocks noGrp="1"/>
          </p:cNvSpPr>
          <p:nvPr>
            <p:ph type="sldNum" sz="quarter" idx="12"/>
          </p:nvPr>
        </p:nvSpPr>
        <p:spPr/>
        <p:txBody>
          <a:bodyPr/>
          <a:lstStyle/>
          <a:p>
            <a:fld id="{4C189E12-4EBC-49B6-AD2A-A00411212FC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0FEC119-6C58-4C51-B76C-202740C2B6AE}" type="datetime1">
              <a:rPr lang="en-GB" smtClean="0"/>
              <a:pPr/>
              <a:t>15/10/2015</a:t>
            </a:fld>
            <a:endParaRPr lang="en-GB"/>
          </a:p>
        </p:txBody>
      </p:sp>
      <p:sp>
        <p:nvSpPr>
          <p:cNvPr id="5" name="Footer Placeholder 4"/>
          <p:cNvSpPr>
            <a:spLocks noGrp="1"/>
          </p:cNvSpPr>
          <p:nvPr>
            <p:ph type="ftr" sz="quarter" idx="11"/>
          </p:nvPr>
        </p:nvSpPr>
        <p:spPr/>
        <p:txBody>
          <a:bodyPr/>
          <a:lstStyle/>
          <a:p>
            <a:r>
              <a:rPr lang="en-GB" smtClean="0"/>
              <a:t>Mr A Lovat </a:t>
            </a:r>
            <a:endParaRPr lang="en-GB"/>
          </a:p>
        </p:txBody>
      </p:sp>
      <p:sp>
        <p:nvSpPr>
          <p:cNvPr id="6" name="Slide Number Placeholder 5"/>
          <p:cNvSpPr>
            <a:spLocks noGrp="1"/>
          </p:cNvSpPr>
          <p:nvPr>
            <p:ph type="sldNum" sz="quarter" idx="12"/>
          </p:nvPr>
        </p:nvSpPr>
        <p:spPr/>
        <p:txBody>
          <a:bodyPr/>
          <a:lstStyle/>
          <a:p>
            <a:fld id="{4C189E12-4EBC-49B6-AD2A-A00411212FCA}"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7"/>
          <p:cNvSpPr>
            <a:spLocks noGrp="1" noChangeArrowheads="1"/>
          </p:cNvSpPr>
          <p:nvPr>
            <p:ph type="sldNum" sz="quarter" idx="12"/>
          </p:nvPr>
        </p:nvSpPr>
        <p:spPr>
          <a:ln/>
        </p:spPr>
        <p:txBody>
          <a:bodyPr/>
          <a:lstStyle>
            <a:lvl1pPr>
              <a:defRPr/>
            </a:lvl1pPr>
          </a:lstStyle>
          <a:p>
            <a:pPr>
              <a:defRPr/>
            </a:pPr>
            <a:fld id="{EA41DBD8-AEFA-4532-8734-6A8AF735847E}" type="slidenum">
              <a:rPr lang="en-GB" altLang="en-US"/>
              <a:pPr>
                <a:defRPr/>
              </a:pPr>
              <a:t>‹#›</a:t>
            </a:fld>
            <a:endParaRPr lang="en-GB"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22238"/>
            <a:ext cx="8229600" cy="6008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7"/>
          <p:cNvSpPr>
            <a:spLocks noGrp="1" noChangeArrowheads="1"/>
          </p:cNvSpPr>
          <p:nvPr>
            <p:ph type="sldNum" sz="quarter" idx="12"/>
          </p:nvPr>
        </p:nvSpPr>
        <p:spPr>
          <a:ln/>
        </p:spPr>
        <p:txBody>
          <a:bodyPr/>
          <a:lstStyle>
            <a:lvl1pPr>
              <a:defRPr/>
            </a:lvl1pPr>
          </a:lstStyle>
          <a:p>
            <a:pPr>
              <a:defRPr/>
            </a:pPr>
            <a:fld id="{B85B7582-39BA-4707-9C67-8DBB42FB6A65}" type="slidenum">
              <a:rPr lang="en-GB" altLang="en-US"/>
              <a:pPr>
                <a:defRPr/>
              </a:pPr>
              <a:t>‹#›</a:t>
            </a:fld>
            <a:endParaRPr lang="en-GB"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719263"/>
            <a:ext cx="8229600" cy="4411662"/>
          </a:xfrm>
        </p:spPr>
        <p:txBody>
          <a:bodyPr/>
          <a:lstStyle/>
          <a:p>
            <a:pPr lvl="0"/>
            <a:endParaRPr lang="en-GB"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7"/>
          <p:cNvSpPr>
            <a:spLocks noGrp="1" noChangeArrowheads="1"/>
          </p:cNvSpPr>
          <p:nvPr>
            <p:ph type="sldNum" sz="quarter" idx="12"/>
          </p:nvPr>
        </p:nvSpPr>
        <p:spPr>
          <a:ln/>
        </p:spPr>
        <p:txBody>
          <a:bodyPr/>
          <a:lstStyle>
            <a:lvl1pPr>
              <a:defRPr/>
            </a:lvl1pPr>
          </a:lstStyle>
          <a:p>
            <a:pPr>
              <a:defRPr/>
            </a:pPr>
            <a:fld id="{8D6B50E1-6840-4CB3-B1A4-4B5E068F395C}" type="slidenum">
              <a:rPr lang="en-GB" altLang="en-US"/>
              <a:pPr>
                <a:defRPr/>
              </a:pPr>
              <a:t>‹#›</a:t>
            </a:fld>
            <a:endParaRPr lang="en-GB"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F5DC394-0CA4-47AE-9E0D-A72019AEE523}" type="datetime1">
              <a:rPr lang="en-GB" smtClean="0"/>
              <a:pPr/>
              <a:t>15/10/2015</a:t>
            </a:fld>
            <a:endParaRPr lang="en-GB"/>
          </a:p>
        </p:txBody>
      </p:sp>
      <p:sp>
        <p:nvSpPr>
          <p:cNvPr id="5" name="Footer Placeholder 4"/>
          <p:cNvSpPr>
            <a:spLocks noGrp="1"/>
          </p:cNvSpPr>
          <p:nvPr>
            <p:ph type="ftr" sz="quarter" idx="11"/>
          </p:nvPr>
        </p:nvSpPr>
        <p:spPr/>
        <p:txBody>
          <a:bodyPr/>
          <a:lstStyle/>
          <a:p>
            <a:r>
              <a:rPr lang="en-GB" smtClean="0"/>
              <a:t>Mr A Lovat </a:t>
            </a:r>
            <a:endParaRPr lang="en-GB"/>
          </a:p>
        </p:txBody>
      </p:sp>
      <p:sp>
        <p:nvSpPr>
          <p:cNvPr id="6" name="Slide Number Placeholder 5"/>
          <p:cNvSpPr>
            <a:spLocks noGrp="1"/>
          </p:cNvSpPr>
          <p:nvPr>
            <p:ph type="sldNum" sz="quarter" idx="12"/>
          </p:nvPr>
        </p:nvSpPr>
        <p:spPr/>
        <p:txBody>
          <a:bodyPr/>
          <a:lstStyle/>
          <a:p>
            <a:fld id="{4C189E12-4EBC-49B6-AD2A-A00411212FC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1F3418-91B3-4362-8E5C-7A6AD97A41B1}" type="datetime1">
              <a:rPr lang="en-GB" smtClean="0"/>
              <a:pPr/>
              <a:t>15/10/2015</a:t>
            </a:fld>
            <a:endParaRPr lang="en-GB"/>
          </a:p>
        </p:txBody>
      </p:sp>
      <p:sp>
        <p:nvSpPr>
          <p:cNvPr id="5" name="Footer Placeholder 4"/>
          <p:cNvSpPr>
            <a:spLocks noGrp="1"/>
          </p:cNvSpPr>
          <p:nvPr>
            <p:ph type="ftr" sz="quarter" idx="11"/>
          </p:nvPr>
        </p:nvSpPr>
        <p:spPr/>
        <p:txBody>
          <a:bodyPr/>
          <a:lstStyle/>
          <a:p>
            <a:r>
              <a:rPr lang="en-GB" smtClean="0"/>
              <a:t>Mr A Lovat </a:t>
            </a:r>
            <a:endParaRPr lang="en-GB"/>
          </a:p>
        </p:txBody>
      </p:sp>
      <p:sp>
        <p:nvSpPr>
          <p:cNvPr id="6" name="Slide Number Placeholder 5"/>
          <p:cNvSpPr>
            <a:spLocks noGrp="1"/>
          </p:cNvSpPr>
          <p:nvPr>
            <p:ph type="sldNum" sz="quarter" idx="12"/>
          </p:nvPr>
        </p:nvSpPr>
        <p:spPr/>
        <p:txBody>
          <a:bodyPr/>
          <a:lstStyle/>
          <a:p>
            <a:fld id="{4C189E12-4EBC-49B6-AD2A-A00411212FCA}"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29790F8-7585-42E0-8CBC-29B929C5F77F}" type="datetime1">
              <a:rPr lang="en-GB" smtClean="0"/>
              <a:pPr/>
              <a:t>15/10/2015</a:t>
            </a:fld>
            <a:endParaRPr lang="en-GB"/>
          </a:p>
        </p:txBody>
      </p:sp>
      <p:sp>
        <p:nvSpPr>
          <p:cNvPr id="6" name="Footer Placeholder 5"/>
          <p:cNvSpPr>
            <a:spLocks noGrp="1"/>
          </p:cNvSpPr>
          <p:nvPr>
            <p:ph type="ftr" sz="quarter" idx="11"/>
          </p:nvPr>
        </p:nvSpPr>
        <p:spPr/>
        <p:txBody>
          <a:bodyPr/>
          <a:lstStyle/>
          <a:p>
            <a:r>
              <a:rPr lang="en-GB" smtClean="0"/>
              <a:t>Mr A Lovat </a:t>
            </a:r>
            <a:endParaRPr lang="en-GB"/>
          </a:p>
        </p:txBody>
      </p:sp>
      <p:sp>
        <p:nvSpPr>
          <p:cNvPr id="7" name="Slide Number Placeholder 6"/>
          <p:cNvSpPr>
            <a:spLocks noGrp="1"/>
          </p:cNvSpPr>
          <p:nvPr>
            <p:ph type="sldNum" sz="quarter" idx="12"/>
          </p:nvPr>
        </p:nvSpPr>
        <p:spPr/>
        <p:txBody>
          <a:bodyPr/>
          <a:lstStyle/>
          <a:p>
            <a:fld id="{4C189E12-4EBC-49B6-AD2A-A00411212FC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DBD5799-C92C-4066-8CDA-4CDB3463D745}" type="datetime1">
              <a:rPr lang="en-GB" smtClean="0"/>
              <a:pPr/>
              <a:t>15/10/2015</a:t>
            </a:fld>
            <a:endParaRPr lang="en-GB"/>
          </a:p>
        </p:txBody>
      </p:sp>
      <p:sp>
        <p:nvSpPr>
          <p:cNvPr id="8" name="Footer Placeholder 7"/>
          <p:cNvSpPr>
            <a:spLocks noGrp="1"/>
          </p:cNvSpPr>
          <p:nvPr>
            <p:ph type="ftr" sz="quarter" idx="11"/>
          </p:nvPr>
        </p:nvSpPr>
        <p:spPr/>
        <p:txBody>
          <a:bodyPr/>
          <a:lstStyle/>
          <a:p>
            <a:r>
              <a:rPr lang="en-GB" smtClean="0"/>
              <a:t>Mr A Lovat </a:t>
            </a:r>
            <a:endParaRPr lang="en-GB"/>
          </a:p>
        </p:txBody>
      </p:sp>
      <p:sp>
        <p:nvSpPr>
          <p:cNvPr id="9" name="Slide Number Placeholder 8"/>
          <p:cNvSpPr>
            <a:spLocks noGrp="1"/>
          </p:cNvSpPr>
          <p:nvPr>
            <p:ph type="sldNum" sz="quarter" idx="12"/>
          </p:nvPr>
        </p:nvSpPr>
        <p:spPr/>
        <p:txBody>
          <a:bodyPr/>
          <a:lstStyle/>
          <a:p>
            <a:fld id="{4C189E12-4EBC-49B6-AD2A-A00411212FC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A32C4E9-5AE4-40E9-B5DF-32D26B9B293D}" type="datetime1">
              <a:rPr lang="en-GB" smtClean="0"/>
              <a:pPr/>
              <a:t>15/10/2015</a:t>
            </a:fld>
            <a:endParaRPr lang="en-GB"/>
          </a:p>
        </p:txBody>
      </p:sp>
      <p:sp>
        <p:nvSpPr>
          <p:cNvPr id="4" name="Footer Placeholder 3"/>
          <p:cNvSpPr>
            <a:spLocks noGrp="1"/>
          </p:cNvSpPr>
          <p:nvPr>
            <p:ph type="ftr" sz="quarter" idx="11"/>
          </p:nvPr>
        </p:nvSpPr>
        <p:spPr/>
        <p:txBody>
          <a:bodyPr/>
          <a:lstStyle/>
          <a:p>
            <a:r>
              <a:rPr lang="en-GB" smtClean="0"/>
              <a:t>Mr A Lovat </a:t>
            </a:r>
            <a:endParaRPr lang="en-GB"/>
          </a:p>
        </p:txBody>
      </p:sp>
      <p:sp>
        <p:nvSpPr>
          <p:cNvPr id="5" name="Slide Number Placeholder 4"/>
          <p:cNvSpPr>
            <a:spLocks noGrp="1"/>
          </p:cNvSpPr>
          <p:nvPr>
            <p:ph type="sldNum" sz="quarter" idx="12"/>
          </p:nvPr>
        </p:nvSpPr>
        <p:spPr/>
        <p:txBody>
          <a:bodyPr/>
          <a:lstStyle/>
          <a:p>
            <a:fld id="{4C189E12-4EBC-49B6-AD2A-A00411212FC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BD8018-7BDC-418D-B34C-C0EEA326458C}" type="datetime1">
              <a:rPr lang="en-GB" smtClean="0"/>
              <a:pPr/>
              <a:t>15/10/2015</a:t>
            </a:fld>
            <a:endParaRPr lang="en-GB"/>
          </a:p>
        </p:txBody>
      </p:sp>
      <p:sp>
        <p:nvSpPr>
          <p:cNvPr id="3" name="Footer Placeholder 2"/>
          <p:cNvSpPr>
            <a:spLocks noGrp="1"/>
          </p:cNvSpPr>
          <p:nvPr>
            <p:ph type="ftr" sz="quarter" idx="11"/>
          </p:nvPr>
        </p:nvSpPr>
        <p:spPr/>
        <p:txBody>
          <a:bodyPr/>
          <a:lstStyle/>
          <a:p>
            <a:r>
              <a:rPr lang="en-GB" smtClean="0"/>
              <a:t>Mr A Lovat </a:t>
            </a:r>
            <a:endParaRPr lang="en-GB"/>
          </a:p>
        </p:txBody>
      </p:sp>
      <p:sp>
        <p:nvSpPr>
          <p:cNvPr id="4" name="Slide Number Placeholder 3"/>
          <p:cNvSpPr>
            <a:spLocks noGrp="1"/>
          </p:cNvSpPr>
          <p:nvPr>
            <p:ph type="sldNum" sz="quarter" idx="12"/>
          </p:nvPr>
        </p:nvSpPr>
        <p:spPr/>
        <p:txBody>
          <a:bodyPr/>
          <a:lstStyle/>
          <a:p>
            <a:fld id="{4C189E12-4EBC-49B6-AD2A-A00411212FC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CC2597-7FDC-4425-83C4-BE7C7A3E9BF9}" type="datetime1">
              <a:rPr lang="en-GB" smtClean="0"/>
              <a:pPr/>
              <a:t>15/10/2015</a:t>
            </a:fld>
            <a:endParaRPr lang="en-GB"/>
          </a:p>
        </p:txBody>
      </p:sp>
      <p:sp>
        <p:nvSpPr>
          <p:cNvPr id="6" name="Footer Placeholder 5"/>
          <p:cNvSpPr>
            <a:spLocks noGrp="1"/>
          </p:cNvSpPr>
          <p:nvPr>
            <p:ph type="ftr" sz="quarter" idx="11"/>
          </p:nvPr>
        </p:nvSpPr>
        <p:spPr/>
        <p:txBody>
          <a:bodyPr/>
          <a:lstStyle/>
          <a:p>
            <a:r>
              <a:rPr lang="en-GB" smtClean="0"/>
              <a:t>Mr A Lovat </a:t>
            </a:r>
            <a:endParaRPr lang="en-GB"/>
          </a:p>
        </p:txBody>
      </p:sp>
      <p:sp>
        <p:nvSpPr>
          <p:cNvPr id="7" name="Slide Number Placeholder 6"/>
          <p:cNvSpPr>
            <a:spLocks noGrp="1"/>
          </p:cNvSpPr>
          <p:nvPr>
            <p:ph type="sldNum" sz="quarter" idx="12"/>
          </p:nvPr>
        </p:nvSpPr>
        <p:spPr/>
        <p:txBody>
          <a:bodyPr/>
          <a:lstStyle/>
          <a:p>
            <a:fld id="{4C189E12-4EBC-49B6-AD2A-A00411212FC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46C911-B48E-4CA5-98EB-EB0C69A0FEA3}" type="datetime1">
              <a:rPr lang="en-GB" smtClean="0"/>
              <a:pPr/>
              <a:t>15/10/2015</a:t>
            </a:fld>
            <a:endParaRPr lang="en-GB"/>
          </a:p>
        </p:txBody>
      </p:sp>
      <p:sp>
        <p:nvSpPr>
          <p:cNvPr id="6" name="Footer Placeholder 5"/>
          <p:cNvSpPr>
            <a:spLocks noGrp="1"/>
          </p:cNvSpPr>
          <p:nvPr>
            <p:ph type="ftr" sz="quarter" idx="11"/>
          </p:nvPr>
        </p:nvSpPr>
        <p:spPr/>
        <p:txBody>
          <a:bodyPr/>
          <a:lstStyle/>
          <a:p>
            <a:r>
              <a:rPr lang="en-GB" smtClean="0"/>
              <a:t>Mr A Lovat </a:t>
            </a:r>
            <a:endParaRPr lang="en-GB"/>
          </a:p>
        </p:txBody>
      </p:sp>
      <p:sp>
        <p:nvSpPr>
          <p:cNvPr id="7" name="Slide Number Placeholder 6"/>
          <p:cNvSpPr>
            <a:spLocks noGrp="1"/>
          </p:cNvSpPr>
          <p:nvPr>
            <p:ph type="sldNum" sz="quarter" idx="12"/>
          </p:nvPr>
        </p:nvSpPr>
        <p:spPr/>
        <p:txBody>
          <a:bodyPr/>
          <a:lstStyle/>
          <a:p>
            <a:fld id="{4C189E12-4EBC-49B6-AD2A-A00411212FCA}"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CA2C7ACD-8C9A-45EF-AC8A-9952BD92F7E6}" type="datetime1">
              <a:rPr lang="en-GB" smtClean="0"/>
              <a:pPr/>
              <a:t>15/10/2015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r>
              <a:rPr lang="en-GB" dirty="0" smtClean="0"/>
              <a:t>Mr A Lovat </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4C189E12-4EBC-49B6-AD2A-A00411212FCA}" type="slidenum">
              <a:rPr lang="en-GB" smtClean="0"/>
              <a:pPr/>
              <a:t>‹#›</a:t>
            </a:fld>
            <a:endParaRPr lang="en-GB" dirty="0"/>
          </a:p>
        </p:txBody>
      </p:sp>
      <p:pic>
        <p:nvPicPr>
          <p:cNvPr id="7" name="Picture 6" descr="imagesCABUHI9K.jpg"/>
          <p:cNvPicPr>
            <a:picLocks noChangeAspect="1"/>
          </p:cNvPicPr>
          <p:nvPr/>
        </p:nvPicPr>
        <p:blipFill>
          <a:blip r:embed="rId16" cstate="print"/>
          <a:stretch>
            <a:fillRect/>
          </a:stretch>
        </p:blipFill>
        <p:spPr>
          <a:xfrm>
            <a:off x="1" y="1"/>
            <a:ext cx="1763688" cy="799750"/>
          </a:xfrm>
          <a:prstGeom prst="rect">
            <a:avLst/>
          </a:prstGeom>
        </p:spPr>
      </p:pic>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3" r:id="rId12"/>
    <p:sldLayoutId id="2147483724" r:id="rId13"/>
    <p:sldLayoutId id="2147483725" r:id="rId14"/>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5.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youtube.com/watch?v=bee6PWUgPo8&amp;feature=player_embedded"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stolaf.edu/people/giannini/flashanimat/molgenetics/dna-rna2.swf"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slideLayout" Target="../slideLayouts/slideLayout6.xml"/><Relationship Id="rId7" Type="http://schemas.openxmlformats.org/officeDocument/2006/relationships/image" Target="../media/image16.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notesSlide" Target="../notesSlides/notesSlide1.xml"/></Relationships>
</file>

<file path=ppt/slides/_rels/slide19.xml.rels><?xml version="1.0" encoding="UTF-8" standalone="yes"?>
<Relationships xmlns="http://schemas.openxmlformats.org/package/2006/relationships"><Relationship Id="rId2" Type="http://schemas.openxmlformats.org/officeDocument/2006/relationships/hyperlink" Target="http://www.nobelprize.org/educational/medicine/dna_double_helix/dnahelix.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genome.pfizer.com/zipunzip.cf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newscientist.com/article/mg20827853.500-genes-marked-by-stress-make-grandchildren-mentally-ill.html?full=true&amp;print=true#.VG85DGdyY3E" TargetMode="External"/><Relationship Id="rId2" Type="http://schemas.openxmlformats.org/officeDocument/2006/relationships/hyperlink" Target="http://education.cambridge.org/uk/whats-new/blog/posts/2014/08/epigenetics-how-dna-methylation-can-change-your-genes" TargetMode="Externa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hyperlink" Target="http://highered.mcgraw-hill.com/olcweb/cgi/pluginpop.cgi?it=swf::525::530::/sites/dl/free/0072464631/291136/mRNA_synthesis.swf::mRNA_synthesis.swf" TargetMode="External"/><Relationship Id="rId2" Type="http://schemas.openxmlformats.org/officeDocument/2006/relationships/hyperlink" Target="http://www.johnkyrk.com/DNAtranscription.html" TargetMode="Externa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www.youtube.com/watch?v=ork5m37Nhnk"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bcs.whfreeman.com/thelifewire/content/chp14/1401s.swf" TargetMode="External"/><Relationship Id="rId2" Type="http://schemas.openxmlformats.org/officeDocument/2006/relationships/hyperlink" Target="http://highered.mcgraw-hill.com/olcweb/cgi/pluginpop.cgi?it=swf::525::530::/sites/dl/free/0072464631/291136/spliceosomes.swf::spliceosomes.sw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gi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highered.mcgraw-hill.com/olcweb/cgi/pluginpop.cgi?it=swf::525::530::/sites/dl/free/0072464631/291136/protein_synthesis.swf::protein_synthesis.swf" TargetMode="External"/><Relationship Id="rId2" Type="http://schemas.openxmlformats.org/officeDocument/2006/relationships/hyperlink" Target="http://www.johnkyrk.com/DNAtranslation.html"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hyperlink" Target="http://www.youtube.com/watch?v=vtW3dMZLrtE&amp;feature=relmfu" TargetMode="External"/><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www.learnerstv.com/animation/biology/con20ani.swf"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052736"/>
            <a:ext cx="3672408" cy="4525963"/>
          </a:xfrm>
        </p:spPr>
        <p:txBody>
          <a:bodyPr>
            <a:normAutofit/>
          </a:bodyPr>
          <a:lstStyle/>
          <a:p>
            <a:pPr algn="ctr">
              <a:buNone/>
            </a:pPr>
            <a:r>
              <a:rPr lang="en-GB" sz="5400" b="1" dirty="0" smtClean="0"/>
              <a:t>The </a:t>
            </a:r>
            <a:r>
              <a:rPr lang="en-GB" sz="5400" b="1" dirty="0" smtClean="0"/>
              <a:t>genetic code and cell function</a:t>
            </a:r>
            <a:endParaRPr lang="en-GB" sz="5400" dirty="0"/>
          </a:p>
        </p:txBody>
      </p:sp>
      <p:sp>
        <p:nvSpPr>
          <p:cNvPr id="4" name="Date Placeholder 3"/>
          <p:cNvSpPr>
            <a:spLocks noGrp="1"/>
          </p:cNvSpPr>
          <p:nvPr>
            <p:ph type="dt" sz="half" idx="10"/>
          </p:nvPr>
        </p:nvSpPr>
        <p:spPr/>
        <p:txBody>
          <a:bodyPr/>
          <a:lstStyle/>
          <a:p>
            <a:fld id="{4F5DC394-0CA4-47AE-9E0D-A72019AEE523}" type="datetime1">
              <a:rPr lang="en-GB" smtClean="0"/>
              <a:pPr/>
              <a:t>15/10/2015</a:t>
            </a:fld>
            <a:endParaRPr lang="en-GB"/>
          </a:p>
        </p:txBody>
      </p:sp>
      <p:sp>
        <p:nvSpPr>
          <p:cNvPr id="5" name="Footer Placeholder 4"/>
          <p:cNvSpPr>
            <a:spLocks noGrp="1"/>
          </p:cNvSpPr>
          <p:nvPr>
            <p:ph type="ftr" sz="quarter" idx="11"/>
          </p:nvPr>
        </p:nvSpPr>
        <p:spPr/>
        <p:txBody>
          <a:bodyPr/>
          <a:lstStyle/>
          <a:p>
            <a:r>
              <a:rPr lang="en-GB" smtClean="0"/>
              <a:t>Mr A Lovat </a:t>
            </a:r>
            <a:endParaRPr lang="en-GB"/>
          </a:p>
        </p:txBody>
      </p:sp>
      <p:sp>
        <p:nvSpPr>
          <p:cNvPr id="6" name="Slide Number Placeholder 5"/>
          <p:cNvSpPr>
            <a:spLocks noGrp="1"/>
          </p:cNvSpPr>
          <p:nvPr>
            <p:ph type="sldNum" sz="quarter" idx="12"/>
          </p:nvPr>
        </p:nvSpPr>
        <p:spPr/>
        <p:txBody>
          <a:bodyPr/>
          <a:lstStyle/>
          <a:p>
            <a:fld id="{4C189E12-4EBC-49B6-AD2A-A00411212FCA}" type="slidenum">
              <a:rPr lang="en-GB" smtClean="0"/>
              <a:pPr/>
              <a:t>1</a:t>
            </a:fld>
            <a:endParaRPr lang="en-GB"/>
          </a:p>
        </p:txBody>
      </p:sp>
      <p:pic>
        <p:nvPicPr>
          <p:cNvPr id="1026" name="Picture 2" descr="http://t0.gstatic.com/images?q=tbn:ANd9GcQm6X-BxYhE_aetxYA0idha0t_MQ41O2G30yKLzgr04xyW-NVbHba1OQVer"/>
          <p:cNvPicPr>
            <a:picLocks noChangeAspect="1" noChangeArrowheads="1"/>
          </p:cNvPicPr>
          <p:nvPr/>
        </p:nvPicPr>
        <p:blipFill>
          <a:blip r:embed="rId2" cstate="print"/>
          <a:srcRect/>
          <a:stretch>
            <a:fillRect/>
          </a:stretch>
        </p:blipFill>
        <p:spPr bwMode="auto">
          <a:xfrm>
            <a:off x="4572000" y="404664"/>
            <a:ext cx="3831307" cy="5757429"/>
          </a:xfrm>
          <a:prstGeom prst="rect">
            <a:avLst/>
          </a:prstGeom>
          <a:noFill/>
        </p:spPr>
      </p:pic>
    </p:spTree>
    <p:extLst>
      <p:ext uri="{BB962C8B-B14F-4D97-AF65-F5344CB8AC3E}">
        <p14:creationId xmlns:p14="http://schemas.microsoft.com/office/powerpoint/2010/main" val="11822422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704850"/>
            <a:ext cx="8229600" cy="1143000"/>
          </a:xfrm>
        </p:spPr>
        <p:txBody>
          <a:bodyPr/>
          <a:lstStyle/>
          <a:p>
            <a:r>
              <a:rPr lang="en-GB" smtClean="0"/>
              <a:t>DNA Polymerase</a:t>
            </a:r>
          </a:p>
        </p:txBody>
      </p:sp>
      <p:sp>
        <p:nvSpPr>
          <p:cNvPr id="11267" name="Text Placeholder 2"/>
          <p:cNvSpPr>
            <a:spLocks noGrp="1"/>
          </p:cNvSpPr>
          <p:nvPr>
            <p:ph type="body" idx="1"/>
          </p:nvPr>
        </p:nvSpPr>
        <p:spPr>
          <a:xfrm>
            <a:off x="457200" y="1855788"/>
            <a:ext cx="4040188" cy="658812"/>
          </a:xfrm>
        </p:spPr>
        <p:txBody>
          <a:bodyPr/>
          <a:lstStyle/>
          <a:p>
            <a:endParaRPr lang="en-GB" smtClean="0"/>
          </a:p>
        </p:txBody>
      </p:sp>
      <p:sp>
        <p:nvSpPr>
          <p:cNvPr id="11268" name="Text Placeholder 4"/>
          <p:cNvSpPr>
            <a:spLocks noGrp="1"/>
          </p:cNvSpPr>
          <p:nvPr>
            <p:ph type="body" sz="half" idx="3"/>
          </p:nvPr>
        </p:nvSpPr>
        <p:spPr>
          <a:xfrm>
            <a:off x="4645025" y="1860550"/>
            <a:ext cx="4041775" cy="654050"/>
          </a:xfrm>
        </p:spPr>
        <p:txBody>
          <a:bodyPr/>
          <a:lstStyle/>
          <a:p>
            <a:endParaRPr lang="en-GB" smtClean="0"/>
          </a:p>
        </p:txBody>
      </p:sp>
      <p:sp>
        <p:nvSpPr>
          <p:cNvPr id="11269" name="Content Placeholder 3"/>
          <p:cNvSpPr>
            <a:spLocks noGrp="1"/>
          </p:cNvSpPr>
          <p:nvPr>
            <p:ph sz="quarter" idx="2"/>
          </p:nvPr>
        </p:nvSpPr>
        <p:spPr>
          <a:xfrm>
            <a:off x="457200" y="2514600"/>
            <a:ext cx="4040188" cy="3846513"/>
          </a:xfrm>
        </p:spPr>
        <p:txBody>
          <a:bodyPr/>
          <a:lstStyle/>
          <a:p>
            <a:endParaRPr lang="en-GB" smtClean="0"/>
          </a:p>
        </p:txBody>
      </p:sp>
      <p:sp>
        <p:nvSpPr>
          <p:cNvPr id="11270" name="Content Placeholder 5"/>
          <p:cNvSpPr>
            <a:spLocks noGrp="1"/>
          </p:cNvSpPr>
          <p:nvPr>
            <p:ph sz="quarter" idx="4"/>
          </p:nvPr>
        </p:nvSpPr>
        <p:spPr>
          <a:xfrm>
            <a:off x="4645025" y="2514600"/>
            <a:ext cx="4041775" cy="3846513"/>
          </a:xfrm>
        </p:spPr>
        <p:txBody>
          <a:bodyPr/>
          <a:lstStyle/>
          <a:p>
            <a:r>
              <a:rPr lang="en-GB" smtClean="0"/>
              <a:t>Once in placed the activated nucleotides are joined together by DNA polymerase.</a:t>
            </a:r>
          </a:p>
          <a:p>
            <a:r>
              <a:rPr lang="en-GB" b="1" smtClean="0"/>
              <a:t>DNA polymerase </a:t>
            </a:r>
            <a:r>
              <a:rPr lang="en-GB" smtClean="0"/>
              <a:t>joins the new nucleotides to each other by strong covalent bonds, forming the </a:t>
            </a:r>
            <a:r>
              <a:rPr lang="en-GB" b="1" smtClean="0"/>
              <a:t>phosphate-sugar backbone</a:t>
            </a:r>
            <a:r>
              <a:rPr lang="en-GB" smtClean="0"/>
              <a:t>. </a:t>
            </a:r>
          </a:p>
          <a:p>
            <a:endParaRPr lang="en-GB" smtClean="0"/>
          </a:p>
        </p:txBody>
      </p:sp>
      <p:grpSp>
        <p:nvGrpSpPr>
          <p:cNvPr id="2" name="Group 17"/>
          <p:cNvGrpSpPr>
            <a:grpSpLocks/>
          </p:cNvGrpSpPr>
          <p:nvPr/>
        </p:nvGrpSpPr>
        <p:grpSpPr bwMode="auto">
          <a:xfrm>
            <a:off x="0" y="2428875"/>
            <a:ext cx="4714875" cy="2959100"/>
            <a:chOff x="0" y="1765291"/>
            <a:chExt cx="6302375" cy="3622675"/>
          </a:xfrm>
        </p:grpSpPr>
        <p:pic>
          <p:nvPicPr>
            <p:cNvPr id="11272" name="Picture 32" descr="NEW_rightLadder"/>
            <p:cNvPicPr>
              <a:picLocks noChangeAspect="1" noChangeArrowheads="1"/>
            </p:cNvPicPr>
            <p:nvPr/>
          </p:nvPicPr>
          <p:blipFill>
            <a:blip r:embed="rId2" cstate="print"/>
            <a:srcRect t="8498" b="8498"/>
            <a:stretch>
              <a:fillRect/>
            </a:stretch>
          </p:blipFill>
          <p:spPr bwMode="auto">
            <a:xfrm>
              <a:off x="2035175" y="2143116"/>
              <a:ext cx="1636713" cy="2867025"/>
            </a:xfrm>
            <a:prstGeom prst="rect">
              <a:avLst/>
            </a:prstGeom>
            <a:noFill/>
            <a:ln w="9525">
              <a:noFill/>
              <a:miter lim="800000"/>
              <a:headEnd/>
              <a:tailEnd/>
            </a:ln>
          </p:spPr>
        </p:pic>
        <p:pic>
          <p:nvPicPr>
            <p:cNvPr id="11273" name="Picture 30" descr="NEW_leftladder"/>
            <p:cNvPicPr>
              <a:picLocks noChangeAspect="1" noChangeArrowheads="1"/>
            </p:cNvPicPr>
            <p:nvPr/>
          </p:nvPicPr>
          <p:blipFill>
            <a:blip r:embed="rId3" cstate="print"/>
            <a:srcRect t="6425" b="7228"/>
            <a:stretch>
              <a:fillRect/>
            </a:stretch>
          </p:blipFill>
          <p:spPr bwMode="auto">
            <a:xfrm>
              <a:off x="0" y="2147879"/>
              <a:ext cx="1497013" cy="2865437"/>
            </a:xfrm>
            <a:prstGeom prst="rect">
              <a:avLst/>
            </a:prstGeom>
            <a:noFill/>
            <a:ln w="9525">
              <a:noFill/>
              <a:miter lim="800000"/>
              <a:headEnd/>
              <a:tailEnd/>
            </a:ln>
          </p:spPr>
        </p:pic>
        <p:pic>
          <p:nvPicPr>
            <p:cNvPr id="11274" name="Picture 33" descr="Picture1"/>
            <p:cNvPicPr>
              <a:picLocks noChangeAspect="1" noChangeArrowheads="1"/>
            </p:cNvPicPr>
            <p:nvPr/>
          </p:nvPicPr>
          <p:blipFill>
            <a:blip r:embed="rId4" cstate="print"/>
            <a:srcRect/>
            <a:stretch>
              <a:fillRect/>
            </a:stretch>
          </p:blipFill>
          <p:spPr bwMode="auto">
            <a:xfrm>
              <a:off x="3600450" y="3309929"/>
              <a:ext cx="500063" cy="554037"/>
            </a:xfrm>
            <a:prstGeom prst="rect">
              <a:avLst/>
            </a:prstGeom>
            <a:noFill/>
            <a:ln w="9525">
              <a:noFill/>
              <a:miter lim="800000"/>
              <a:headEnd/>
              <a:tailEnd/>
            </a:ln>
          </p:spPr>
        </p:pic>
        <p:pic>
          <p:nvPicPr>
            <p:cNvPr id="11275" name="Picture 34" descr="baseGraphics"/>
            <p:cNvPicPr>
              <a:picLocks noChangeAspect="1" noChangeArrowheads="1"/>
            </p:cNvPicPr>
            <p:nvPr/>
          </p:nvPicPr>
          <p:blipFill>
            <a:blip r:embed="rId5" cstate="print"/>
            <a:srcRect r="51540"/>
            <a:stretch>
              <a:fillRect/>
            </a:stretch>
          </p:blipFill>
          <p:spPr bwMode="auto">
            <a:xfrm>
              <a:off x="3887788" y="1765291"/>
              <a:ext cx="2414587" cy="3622675"/>
            </a:xfrm>
            <a:prstGeom prst="rect">
              <a:avLst/>
            </a:prstGeom>
            <a:noFill/>
            <a:ln w="9525">
              <a:noFill/>
              <a:miter lim="800000"/>
              <a:headEnd/>
              <a:tailEnd/>
            </a:ln>
          </p:spPr>
        </p:pic>
        <p:pic>
          <p:nvPicPr>
            <p:cNvPr id="11276" name="Picture 40" descr="NEWEST_arrow2"/>
            <p:cNvPicPr>
              <a:picLocks noChangeAspect="1" noChangeArrowheads="1"/>
            </p:cNvPicPr>
            <p:nvPr/>
          </p:nvPicPr>
          <p:blipFill>
            <a:blip r:embed="rId6" cstate="print"/>
            <a:srcRect t="25044"/>
            <a:stretch>
              <a:fillRect/>
            </a:stretch>
          </p:blipFill>
          <p:spPr bwMode="auto">
            <a:xfrm>
              <a:off x="858838" y="2085966"/>
              <a:ext cx="1147762" cy="1997075"/>
            </a:xfrm>
            <a:prstGeom prst="rect">
              <a:avLst/>
            </a:prstGeom>
            <a:noFill/>
            <a:ln w="9525">
              <a:noFill/>
              <a:miter lim="800000"/>
              <a:headEnd/>
              <a:tailEnd/>
            </a:ln>
          </p:spPr>
        </p:pic>
        <p:grpSp>
          <p:nvGrpSpPr>
            <p:cNvPr id="3" name="Group 48"/>
            <p:cNvGrpSpPr>
              <a:grpSpLocks/>
            </p:cNvGrpSpPr>
            <p:nvPr/>
          </p:nvGrpSpPr>
          <p:grpSpPr bwMode="auto">
            <a:xfrm>
              <a:off x="811213" y="3916354"/>
              <a:ext cx="1416050" cy="1020762"/>
              <a:chOff x="851" y="2315"/>
              <a:chExt cx="892" cy="643"/>
            </a:xfrm>
          </p:grpSpPr>
          <p:pic>
            <p:nvPicPr>
              <p:cNvPr id="11281" name="Picture 41" descr="NEWEST_bb_section"/>
              <p:cNvPicPr>
                <a:picLocks noChangeAspect="1" noChangeArrowheads="1"/>
              </p:cNvPicPr>
              <p:nvPr/>
            </p:nvPicPr>
            <p:blipFill>
              <a:blip r:embed="rId7" cstate="print"/>
              <a:srcRect/>
              <a:stretch>
                <a:fillRect/>
              </a:stretch>
            </p:blipFill>
            <p:spPr bwMode="auto">
              <a:xfrm rot="19966105" flipH="1">
                <a:off x="1423" y="2315"/>
                <a:ext cx="320" cy="468"/>
              </a:xfrm>
              <a:prstGeom prst="rect">
                <a:avLst/>
              </a:prstGeom>
              <a:noFill/>
              <a:ln w="9525">
                <a:noFill/>
                <a:miter lim="800000"/>
                <a:headEnd/>
                <a:tailEnd/>
              </a:ln>
            </p:spPr>
          </p:pic>
          <p:pic>
            <p:nvPicPr>
              <p:cNvPr id="11282" name="Picture 42" descr="NEWEST_pink"/>
              <p:cNvPicPr>
                <a:picLocks noChangeAspect="1" noChangeArrowheads="1"/>
              </p:cNvPicPr>
              <p:nvPr/>
            </p:nvPicPr>
            <p:blipFill>
              <a:blip r:embed="rId8" cstate="print"/>
              <a:srcRect/>
              <a:stretch>
                <a:fillRect/>
              </a:stretch>
            </p:blipFill>
            <p:spPr bwMode="auto">
              <a:xfrm>
                <a:off x="851" y="2532"/>
                <a:ext cx="710" cy="426"/>
              </a:xfrm>
              <a:prstGeom prst="rect">
                <a:avLst/>
              </a:prstGeom>
              <a:noFill/>
              <a:ln w="9525">
                <a:noFill/>
                <a:miter lim="800000"/>
                <a:headEnd/>
                <a:tailEnd/>
              </a:ln>
            </p:spPr>
          </p:pic>
        </p:grpSp>
        <p:grpSp>
          <p:nvGrpSpPr>
            <p:cNvPr id="4" name="Group 45"/>
            <p:cNvGrpSpPr>
              <a:grpSpLocks/>
            </p:cNvGrpSpPr>
            <p:nvPr/>
          </p:nvGrpSpPr>
          <p:grpSpPr bwMode="auto">
            <a:xfrm rot="1593054">
              <a:off x="1641475" y="2865429"/>
              <a:ext cx="1133475" cy="904875"/>
              <a:chOff x="1304" y="1740"/>
              <a:chExt cx="714" cy="570"/>
            </a:xfrm>
          </p:grpSpPr>
          <p:pic>
            <p:nvPicPr>
              <p:cNvPr id="11279" name="Picture 44" descr="NEWEST_bb_section"/>
              <p:cNvPicPr>
                <a:picLocks noChangeAspect="1" noChangeArrowheads="1"/>
              </p:cNvPicPr>
              <p:nvPr/>
            </p:nvPicPr>
            <p:blipFill>
              <a:blip r:embed="rId7" cstate="print"/>
              <a:srcRect/>
              <a:stretch>
                <a:fillRect/>
              </a:stretch>
            </p:blipFill>
            <p:spPr bwMode="auto">
              <a:xfrm rot="1857230">
                <a:off x="1304" y="1740"/>
                <a:ext cx="320" cy="468"/>
              </a:xfrm>
              <a:prstGeom prst="rect">
                <a:avLst/>
              </a:prstGeom>
              <a:noFill/>
              <a:ln w="9525">
                <a:noFill/>
                <a:miter lim="800000"/>
                <a:headEnd/>
                <a:tailEnd/>
              </a:ln>
            </p:spPr>
          </p:pic>
          <p:pic>
            <p:nvPicPr>
              <p:cNvPr id="11280" name="Picture 43" descr="NEWEST_red"/>
              <p:cNvPicPr>
                <a:picLocks noChangeAspect="1" noChangeArrowheads="1"/>
              </p:cNvPicPr>
              <p:nvPr/>
            </p:nvPicPr>
            <p:blipFill>
              <a:blip r:embed="rId9" cstate="print"/>
              <a:srcRect/>
              <a:stretch>
                <a:fillRect/>
              </a:stretch>
            </p:blipFill>
            <p:spPr bwMode="auto">
              <a:xfrm>
                <a:off x="1413" y="1942"/>
                <a:ext cx="605" cy="368"/>
              </a:xfrm>
              <a:prstGeom prst="rect">
                <a:avLst/>
              </a:prstGeom>
              <a:noFill/>
              <a:ln w="9525">
                <a:noFill/>
                <a:miter lim="800000"/>
                <a:headEnd/>
                <a:tailEnd/>
              </a:ln>
            </p:spPr>
          </p:pic>
        </p:grpSp>
      </p:grpSp>
    </p:spTree>
    <p:extLst>
      <p:ext uri="{BB962C8B-B14F-4D97-AF65-F5344CB8AC3E}">
        <p14:creationId xmlns:p14="http://schemas.microsoft.com/office/powerpoint/2010/main" val="30820192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6"/>
          <p:cNvSpPr>
            <a:spLocks noGrp="1"/>
          </p:cNvSpPr>
          <p:nvPr>
            <p:ph type="title"/>
          </p:nvPr>
        </p:nvSpPr>
        <p:spPr/>
        <p:txBody>
          <a:bodyPr/>
          <a:lstStyle/>
          <a:p>
            <a:r>
              <a:rPr lang="en-GB" smtClean="0"/>
              <a:t>Replication Finished</a:t>
            </a:r>
          </a:p>
        </p:txBody>
      </p:sp>
      <p:sp>
        <p:nvSpPr>
          <p:cNvPr id="8" name="Content Placeholder 7"/>
          <p:cNvSpPr>
            <a:spLocks noGrp="1"/>
          </p:cNvSpPr>
          <p:nvPr>
            <p:ph idx="1"/>
          </p:nvPr>
        </p:nvSpPr>
        <p:spPr/>
        <p:txBody>
          <a:bodyPr>
            <a:normAutofit fontScale="92500" lnSpcReduction="20000"/>
          </a:bodyPr>
          <a:lstStyle/>
          <a:p>
            <a:pPr marL="274320" indent="-274320" fontAlgn="auto">
              <a:spcAft>
                <a:spcPts val="0"/>
              </a:spcAft>
              <a:buClr>
                <a:schemeClr val="accent3"/>
              </a:buClr>
              <a:buFont typeface="Wingdings 2"/>
              <a:buChar char=""/>
              <a:defRPr/>
            </a:pPr>
            <a:r>
              <a:rPr lang="en-GB" dirty="0" smtClean="0"/>
              <a:t>The result is that there are two DNA molecules, each with one new synthesised strand of DNA and one strand from the original.</a:t>
            </a:r>
          </a:p>
          <a:p>
            <a:pPr marL="274320" indent="-274320" fontAlgn="auto">
              <a:spcAft>
                <a:spcPts val="0"/>
              </a:spcAft>
              <a:buClr>
                <a:schemeClr val="accent3"/>
              </a:buClr>
              <a:buFont typeface="Wingdings 2"/>
              <a:buNone/>
              <a:defRPr/>
            </a:pPr>
            <a:endParaRPr lang="en-GB" dirty="0"/>
          </a:p>
          <a:p>
            <a:pPr marL="274320" indent="-274320" fontAlgn="auto">
              <a:spcAft>
                <a:spcPts val="0"/>
              </a:spcAft>
              <a:buClr>
                <a:schemeClr val="accent3"/>
              </a:buClr>
              <a:buFont typeface="Wingdings 2"/>
              <a:buNone/>
              <a:defRPr/>
            </a:pPr>
            <a:endParaRPr lang="en-GB" dirty="0" smtClean="0"/>
          </a:p>
          <a:p>
            <a:pPr marL="274320" indent="-274320" fontAlgn="auto">
              <a:spcAft>
                <a:spcPts val="0"/>
              </a:spcAft>
              <a:buClr>
                <a:schemeClr val="accent3"/>
              </a:buClr>
              <a:buFont typeface="Wingdings 2"/>
              <a:buNone/>
              <a:defRPr/>
            </a:pPr>
            <a:endParaRPr lang="en-GB" dirty="0"/>
          </a:p>
          <a:p>
            <a:pPr marL="274320" indent="-274320" fontAlgn="auto">
              <a:spcAft>
                <a:spcPts val="0"/>
              </a:spcAft>
              <a:buClr>
                <a:schemeClr val="accent3"/>
              </a:buClr>
              <a:buFont typeface="Wingdings 2"/>
              <a:buNone/>
              <a:defRPr/>
            </a:pPr>
            <a:endParaRPr lang="en-GB" dirty="0" smtClean="0"/>
          </a:p>
          <a:p>
            <a:pPr marL="274320" indent="-274320" fontAlgn="auto">
              <a:spcAft>
                <a:spcPts val="0"/>
              </a:spcAft>
              <a:buClr>
                <a:schemeClr val="accent3"/>
              </a:buClr>
              <a:buFont typeface="Wingdings 2"/>
              <a:buNone/>
              <a:defRPr/>
            </a:pPr>
            <a:endParaRPr lang="en-GB" dirty="0"/>
          </a:p>
          <a:p>
            <a:pPr marL="274320" indent="-274320" fontAlgn="auto">
              <a:spcAft>
                <a:spcPts val="0"/>
              </a:spcAft>
              <a:buClr>
                <a:schemeClr val="accent3"/>
              </a:buClr>
              <a:buFont typeface="Wingdings 2"/>
              <a:buNone/>
              <a:defRPr/>
            </a:pPr>
            <a:endParaRPr lang="en-GB" dirty="0" smtClean="0"/>
          </a:p>
          <a:p>
            <a:pPr marL="274320" indent="-274320" fontAlgn="auto">
              <a:spcAft>
                <a:spcPts val="0"/>
              </a:spcAft>
              <a:buClr>
                <a:schemeClr val="accent3"/>
              </a:buClr>
              <a:buFont typeface="Wingdings 2"/>
              <a:buChar char=""/>
              <a:defRPr/>
            </a:pPr>
            <a:r>
              <a:rPr lang="en-GB" dirty="0" smtClean="0"/>
              <a:t>The DNA is then rewound by another enzyme.</a:t>
            </a:r>
            <a:endParaRPr lang="en-GB" dirty="0"/>
          </a:p>
        </p:txBody>
      </p:sp>
      <p:grpSp>
        <p:nvGrpSpPr>
          <p:cNvPr id="2" name="Group 21"/>
          <p:cNvGrpSpPr>
            <a:grpSpLocks/>
          </p:cNvGrpSpPr>
          <p:nvPr/>
        </p:nvGrpSpPr>
        <p:grpSpPr bwMode="auto">
          <a:xfrm>
            <a:off x="714375" y="3214688"/>
            <a:ext cx="7745413" cy="2622550"/>
            <a:chOff x="398460" y="2000240"/>
            <a:chExt cx="8442325" cy="3622675"/>
          </a:xfrm>
        </p:grpSpPr>
        <p:pic>
          <p:nvPicPr>
            <p:cNvPr id="12293" name="Picture 32" descr="NEW_rightLadder"/>
            <p:cNvPicPr>
              <a:picLocks noChangeAspect="1" noChangeArrowheads="1"/>
            </p:cNvPicPr>
            <p:nvPr/>
          </p:nvPicPr>
          <p:blipFill>
            <a:blip r:embed="rId2" cstate="print"/>
            <a:srcRect t="8498" b="8498"/>
            <a:stretch>
              <a:fillRect/>
            </a:stretch>
          </p:blipFill>
          <p:spPr bwMode="auto">
            <a:xfrm>
              <a:off x="2433635" y="2378065"/>
              <a:ext cx="1636713" cy="2867025"/>
            </a:xfrm>
            <a:prstGeom prst="rect">
              <a:avLst/>
            </a:prstGeom>
            <a:noFill/>
            <a:ln w="9525">
              <a:noFill/>
              <a:miter lim="800000"/>
              <a:headEnd/>
              <a:tailEnd/>
            </a:ln>
          </p:spPr>
        </p:pic>
        <p:pic>
          <p:nvPicPr>
            <p:cNvPr id="12294" name="Picture 30" descr="NEW_leftladder"/>
            <p:cNvPicPr>
              <a:picLocks noChangeAspect="1" noChangeArrowheads="1"/>
            </p:cNvPicPr>
            <p:nvPr/>
          </p:nvPicPr>
          <p:blipFill>
            <a:blip r:embed="rId3" cstate="print"/>
            <a:srcRect t="6425" b="7228"/>
            <a:stretch>
              <a:fillRect/>
            </a:stretch>
          </p:blipFill>
          <p:spPr bwMode="auto">
            <a:xfrm>
              <a:off x="398460" y="2382828"/>
              <a:ext cx="1497013" cy="2865437"/>
            </a:xfrm>
            <a:prstGeom prst="rect">
              <a:avLst/>
            </a:prstGeom>
            <a:noFill/>
            <a:ln w="9525">
              <a:noFill/>
              <a:miter lim="800000"/>
              <a:headEnd/>
              <a:tailEnd/>
            </a:ln>
          </p:spPr>
        </p:pic>
        <p:pic>
          <p:nvPicPr>
            <p:cNvPr id="12295" name="Picture 33" descr="Picture1"/>
            <p:cNvPicPr>
              <a:picLocks noChangeAspect="1" noChangeArrowheads="1"/>
            </p:cNvPicPr>
            <p:nvPr/>
          </p:nvPicPr>
          <p:blipFill>
            <a:blip r:embed="rId4" cstate="print"/>
            <a:srcRect/>
            <a:stretch>
              <a:fillRect/>
            </a:stretch>
          </p:blipFill>
          <p:spPr bwMode="auto">
            <a:xfrm>
              <a:off x="3998910" y="3544878"/>
              <a:ext cx="500063" cy="554037"/>
            </a:xfrm>
            <a:prstGeom prst="rect">
              <a:avLst/>
            </a:prstGeom>
            <a:noFill/>
            <a:ln w="9525">
              <a:noFill/>
              <a:miter lim="800000"/>
              <a:headEnd/>
              <a:tailEnd/>
            </a:ln>
          </p:spPr>
        </p:pic>
        <p:pic>
          <p:nvPicPr>
            <p:cNvPr id="12296" name="Picture 34" descr="baseGraphics"/>
            <p:cNvPicPr>
              <a:picLocks noChangeAspect="1" noChangeArrowheads="1"/>
            </p:cNvPicPr>
            <p:nvPr/>
          </p:nvPicPr>
          <p:blipFill>
            <a:blip r:embed="rId5" cstate="print"/>
            <a:srcRect r="51540"/>
            <a:stretch>
              <a:fillRect/>
            </a:stretch>
          </p:blipFill>
          <p:spPr bwMode="auto">
            <a:xfrm>
              <a:off x="4286248" y="2000240"/>
              <a:ext cx="2414587" cy="3622675"/>
            </a:xfrm>
            <a:prstGeom prst="rect">
              <a:avLst/>
            </a:prstGeom>
            <a:noFill/>
            <a:ln w="9525">
              <a:noFill/>
              <a:miter lim="800000"/>
              <a:headEnd/>
              <a:tailEnd/>
            </a:ln>
          </p:spPr>
        </p:pic>
        <p:pic>
          <p:nvPicPr>
            <p:cNvPr id="12297" name="Picture 37" descr="NEW_rightin2"/>
            <p:cNvPicPr>
              <a:picLocks noChangeAspect="1" noChangeArrowheads="1"/>
            </p:cNvPicPr>
            <p:nvPr/>
          </p:nvPicPr>
          <p:blipFill>
            <a:blip r:embed="rId6" cstate="print"/>
            <a:srcRect t="39474" r="62634"/>
            <a:stretch>
              <a:fillRect/>
            </a:stretch>
          </p:blipFill>
          <p:spPr bwMode="auto">
            <a:xfrm rot="1596492">
              <a:off x="1930398" y="2197090"/>
              <a:ext cx="476250" cy="1420813"/>
            </a:xfrm>
            <a:prstGeom prst="rect">
              <a:avLst/>
            </a:prstGeom>
            <a:noFill/>
            <a:ln w="9525">
              <a:noFill/>
              <a:miter lim="800000"/>
              <a:headEnd/>
              <a:tailEnd/>
            </a:ln>
          </p:spPr>
        </p:pic>
        <p:pic>
          <p:nvPicPr>
            <p:cNvPr id="12298" name="Picture 40" descr="NEWEST_arrow2"/>
            <p:cNvPicPr>
              <a:picLocks noChangeAspect="1" noChangeArrowheads="1"/>
            </p:cNvPicPr>
            <p:nvPr/>
          </p:nvPicPr>
          <p:blipFill>
            <a:blip r:embed="rId7" cstate="print"/>
            <a:srcRect t="25044"/>
            <a:stretch>
              <a:fillRect/>
            </a:stretch>
          </p:blipFill>
          <p:spPr bwMode="auto">
            <a:xfrm>
              <a:off x="1257298" y="2320915"/>
              <a:ext cx="1147762" cy="1997075"/>
            </a:xfrm>
            <a:prstGeom prst="rect">
              <a:avLst/>
            </a:prstGeom>
            <a:noFill/>
            <a:ln w="9525">
              <a:noFill/>
              <a:miter lim="800000"/>
              <a:headEnd/>
              <a:tailEnd/>
            </a:ln>
          </p:spPr>
        </p:pic>
        <p:grpSp>
          <p:nvGrpSpPr>
            <p:cNvPr id="3" name="Group 48"/>
            <p:cNvGrpSpPr>
              <a:grpSpLocks/>
            </p:cNvGrpSpPr>
            <p:nvPr/>
          </p:nvGrpSpPr>
          <p:grpSpPr bwMode="auto">
            <a:xfrm>
              <a:off x="1209673" y="4151303"/>
              <a:ext cx="1416050" cy="1020762"/>
              <a:chOff x="851" y="2315"/>
              <a:chExt cx="892" cy="643"/>
            </a:xfrm>
          </p:grpSpPr>
          <p:pic>
            <p:nvPicPr>
              <p:cNvPr id="12304" name="Picture 41" descr="NEWEST_bb_section"/>
              <p:cNvPicPr>
                <a:picLocks noChangeAspect="1" noChangeArrowheads="1"/>
              </p:cNvPicPr>
              <p:nvPr/>
            </p:nvPicPr>
            <p:blipFill>
              <a:blip r:embed="rId8" cstate="print"/>
              <a:srcRect/>
              <a:stretch>
                <a:fillRect/>
              </a:stretch>
            </p:blipFill>
            <p:spPr bwMode="auto">
              <a:xfrm rot="19966105" flipH="1">
                <a:off x="1423" y="2315"/>
                <a:ext cx="320" cy="468"/>
              </a:xfrm>
              <a:prstGeom prst="rect">
                <a:avLst/>
              </a:prstGeom>
              <a:noFill/>
              <a:ln w="9525">
                <a:noFill/>
                <a:miter lim="800000"/>
                <a:headEnd/>
                <a:tailEnd/>
              </a:ln>
            </p:spPr>
          </p:pic>
          <p:pic>
            <p:nvPicPr>
              <p:cNvPr id="12305" name="Picture 42" descr="NEWEST_pink"/>
              <p:cNvPicPr>
                <a:picLocks noChangeAspect="1" noChangeArrowheads="1"/>
              </p:cNvPicPr>
              <p:nvPr/>
            </p:nvPicPr>
            <p:blipFill>
              <a:blip r:embed="rId9" cstate="print"/>
              <a:srcRect/>
              <a:stretch>
                <a:fillRect/>
              </a:stretch>
            </p:blipFill>
            <p:spPr bwMode="auto">
              <a:xfrm>
                <a:off x="851" y="2532"/>
                <a:ext cx="710" cy="426"/>
              </a:xfrm>
              <a:prstGeom prst="rect">
                <a:avLst/>
              </a:prstGeom>
              <a:noFill/>
              <a:ln w="9525">
                <a:noFill/>
                <a:miter lim="800000"/>
                <a:headEnd/>
                <a:tailEnd/>
              </a:ln>
            </p:spPr>
          </p:pic>
        </p:grpSp>
        <p:grpSp>
          <p:nvGrpSpPr>
            <p:cNvPr id="4" name="Group 45"/>
            <p:cNvGrpSpPr>
              <a:grpSpLocks/>
            </p:cNvGrpSpPr>
            <p:nvPr/>
          </p:nvGrpSpPr>
          <p:grpSpPr bwMode="auto">
            <a:xfrm rot="1593054">
              <a:off x="2039935" y="3100378"/>
              <a:ext cx="1133475" cy="904875"/>
              <a:chOff x="1304" y="1740"/>
              <a:chExt cx="714" cy="570"/>
            </a:xfrm>
          </p:grpSpPr>
          <p:pic>
            <p:nvPicPr>
              <p:cNvPr id="12302" name="Picture 44" descr="NEWEST_bb_section"/>
              <p:cNvPicPr>
                <a:picLocks noChangeAspect="1" noChangeArrowheads="1"/>
              </p:cNvPicPr>
              <p:nvPr/>
            </p:nvPicPr>
            <p:blipFill>
              <a:blip r:embed="rId8" cstate="print"/>
              <a:srcRect/>
              <a:stretch>
                <a:fillRect/>
              </a:stretch>
            </p:blipFill>
            <p:spPr bwMode="auto">
              <a:xfrm rot="1857230">
                <a:off x="1304" y="1740"/>
                <a:ext cx="320" cy="468"/>
              </a:xfrm>
              <a:prstGeom prst="rect">
                <a:avLst/>
              </a:prstGeom>
              <a:noFill/>
              <a:ln w="9525">
                <a:noFill/>
                <a:miter lim="800000"/>
                <a:headEnd/>
                <a:tailEnd/>
              </a:ln>
            </p:spPr>
          </p:pic>
          <p:pic>
            <p:nvPicPr>
              <p:cNvPr id="12303" name="Picture 43" descr="NEWEST_red"/>
              <p:cNvPicPr>
                <a:picLocks noChangeAspect="1" noChangeArrowheads="1"/>
              </p:cNvPicPr>
              <p:nvPr/>
            </p:nvPicPr>
            <p:blipFill>
              <a:blip r:embed="rId10" cstate="print"/>
              <a:srcRect/>
              <a:stretch>
                <a:fillRect/>
              </a:stretch>
            </p:blipFill>
            <p:spPr bwMode="auto">
              <a:xfrm>
                <a:off x="1413" y="1942"/>
                <a:ext cx="605" cy="368"/>
              </a:xfrm>
              <a:prstGeom prst="rect">
                <a:avLst/>
              </a:prstGeom>
              <a:noFill/>
              <a:ln w="9525">
                <a:noFill/>
                <a:miter lim="800000"/>
                <a:headEnd/>
                <a:tailEnd/>
              </a:ln>
            </p:spPr>
          </p:pic>
        </p:grpSp>
        <p:pic>
          <p:nvPicPr>
            <p:cNvPr id="12301" name="Picture 49" descr="baseGraphics"/>
            <p:cNvPicPr>
              <a:picLocks noChangeAspect="1" noChangeArrowheads="1"/>
            </p:cNvPicPr>
            <p:nvPr/>
          </p:nvPicPr>
          <p:blipFill>
            <a:blip r:embed="rId5" cstate="print"/>
            <a:srcRect r="51540"/>
            <a:stretch>
              <a:fillRect/>
            </a:stretch>
          </p:blipFill>
          <p:spPr bwMode="auto">
            <a:xfrm>
              <a:off x="6426198" y="2000240"/>
              <a:ext cx="2414587" cy="3622675"/>
            </a:xfrm>
            <a:prstGeom prst="rect">
              <a:avLst/>
            </a:prstGeom>
            <a:noFill/>
            <a:ln w="9525">
              <a:noFill/>
              <a:miter lim="800000"/>
              <a:headEnd/>
              <a:tailEnd/>
            </a:ln>
          </p:spPr>
        </p:pic>
      </p:grpSp>
    </p:spTree>
    <p:extLst>
      <p:ext uri="{BB962C8B-B14F-4D97-AF65-F5344CB8AC3E}">
        <p14:creationId xmlns:p14="http://schemas.microsoft.com/office/powerpoint/2010/main" val="11990685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5" name="Content Placeholder 4"/>
          <p:cNvGraphicFramePr>
            <a:graphicFrameLocks noGrp="1"/>
          </p:cNvGraphicFramePr>
          <p:nvPr>
            <p:ph idx="1"/>
          </p:nvPr>
        </p:nvGraphicFramePr>
        <p:xfrm>
          <a:off x="457200" y="260648"/>
          <a:ext cx="8229600" cy="6336706"/>
        </p:xfrm>
        <a:graphic>
          <a:graphicData uri="http://schemas.openxmlformats.org/drawingml/2006/table">
            <a:tbl>
              <a:tblPr bandRow="1">
                <a:tableStyleId>{5C22544A-7EE6-4342-B048-85BDC9FD1C3A}</a:tableStyleId>
              </a:tblPr>
              <a:tblGrid>
                <a:gridCol w="8229600"/>
              </a:tblGrid>
              <a:tr h="649234">
                <a:tc>
                  <a:txBody>
                    <a:bodyPr/>
                    <a:lstStyle/>
                    <a:p>
                      <a:pPr algn="ctr" fontAlgn="b"/>
                      <a:r>
                        <a:rPr lang="en-GB" sz="1800" b="1" i="0" u="none" strike="noStrike" dirty="0">
                          <a:solidFill>
                            <a:srgbClr val="000000"/>
                          </a:solidFill>
                          <a:latin typeface="Arial"/>
                        </a:rPr>
                        <a:t>A winding enzyme winds the new strands up to form double helices.</a:t>
                      </a:r>
                    </a:p>
                  </a:txBody>
                  <a:tcPr marL="9525" marR="9525" marT="9525" marB="0" anchor="b"/>
                </a:tc>
              </a:tr>
              <a:tr h="977187">
                <a:tc>
                  <a:txBody>
                    <a:bodyPr/>
                    <a:lstStyle/>
                    <a:p>
                      <a:pPr algn="ctr" fontAlgn="b"/>
                      <a:r>
                        <a:rPr lang="en-GB" sz="1800" b="1" i="0" u="none" strike="noStrike">
                          <a:solidFill>
                            <a:srgbClr val="000000"/>
                          </a:solidFill>
                          <a:latin typeface="Arial"/>
                        </a:rPr>
                        <a:t>DNA helicase unwinds and unzips DNA, breaking the hydrogen bonds that join the base pairs, and forming two separate strands.</a:t>
                      </a:r>
                    </a:p>
                  </a:txBody>
                  <a:tcPr marL="9525" marR="9525" marT="9525" marB="0" anchor="b"/>
                </a:tc>
              </a:tr>
              <a:tr h="977187">
                <a:tc>
                  <a:txBody>
                    <a:bodyPr/>
                    <a:lstStyle/>
                    <a:p>
                      <a:pPr algn="ctr" fontAlgn="b"/>
                      <a:r>
                        <a:rPr lang="en-GB" sz="1800" b="1" i="0" u="none" strike="noStrike">
                          <a:solidFill>
                            <a:srgbClr val="000000"/>
                          </a:solidFill>
                          <a:latin typeface="Arial"/>
                        </a:rPr>
                        <a:t>DNA polymerase joins the new nucleotides to each other by strong covalent bonds, forming the phosphate-sugar backbone.</a:t>
                      </a:r>
                    </a:p>
                  </a:txBody>
                  <a:tcPr marL="9525" marR="9525" marT="9525" marB="0" anchor="b"/>
                </a:tc>
              </a:tr>
              <a:tr h="649234">
                <a:tc>
                  <a:txBody>
                    <a:bodyPr/>
                    <a:lstStyle/>
                    <a:p>
                      <a:pPr algn="ctr" fontAlgn="b"/>
                      <a:r>
                        <a:rPr lang="en-GB" sz="1800" b="1" i="0" u="none" strike="noStrike">
                          <a:solidFill>
                            <a:srgbClr val="000000"/>
                          </a:solidFill>
                          <a:latin typeface="Arial"/>
                        </a:rPr>
                        <a:t>Replication starts at a specific sequence on the DNA molecule.</a:t>
                      </a:r>
                    </a:p>
                  </a:txBody>
                  <a:tcPr marL="9525" marR="9525" marT="9525" marB="0" anchor="b"/>
                </a:tc>
              </a:tr>
              <a:tr h="977187">
                <a:tc>
                  <a:txBody>
                    <a:bodyPr/>
                    <a:lstStyle/>
                    <a:p>
                      <a:pPr algn="ctr" fontAlgn="b"/>
                      <a:r>
                        <a:rPr lang="en-GB" sz="1800" b="1" i="0" u="none" strike="noStrike">
                          <a:solidFill>
                            <a:srgbClr val="000000"/>
                          </a:solidFill>
                          <a:latin typeface="Arial"/>
                        </a:rPr>
                        <a:t>The new DNA is built up from the four nucleotides (A, C, G and T) that are abundant in the nucleoplasm.</a:t>
                      </a:r>
                    </a:p>
                  </a:txBody>
                  <a:tcPr marL="9525" marR="9525" marT="9525" marB="0" anchor="b"/>
                </a:tc>
              </a:tr>
              <a:tr h="649234">
                <a:tc>
                  <a:txBody>
                    <a:bodyPr/>
                    <a:lstStyle/>
                    <a:p>
                      <a:pPr algn="ctr" fontAlgn="b"/>
                      <a:r>
                        <a:rPr lang="en-GB" sz="1800" b="1" i="0" u="none" strike="noStrike" dirty="0">
                          <a:solidFill>
                            <a:srgbClr val="000000"/>
                          </a:solidFill>
                          <a:latin typeface="Arial"/>
                        </a:rPr>
                        <a:t>The two new molecules are identical to the old molecule.</a:t>
                      </a:r>
                    </a:p>
                  </a:txBody>
                  <a:tcPr marL="9525" marR="9525" marT="9525" marB="0" anchor="b"/>
                </a:tc>
              </a:tr>
              <a:tr h="1457443">
                <a:tc>
                  <a:txBody>
                    <a:bodyPr/>
                    <a:lstStyle/>
                    <a:p>
                      <a:pPr algn="ctr" fontAlgn="b"/>
                      <a:r>
                        <a:rPr lang="en-GB" sz="1800" b="1" i="0" u="none" strike="noStrike" dirty="0">
                          <a:solidFill>
                            <a:srgbClr val="000000"/>
                          </a:solidFill>
                          <a:latin typeface="Arial"/>
                        </a:rPr>
                        <a:t>These nucleotides attach themselves to the bases on the old strands by complementary base pairing. Where there is a T base, only an A nucleotide will bind, and so on.</a:t>
                      </a:r>
                    </a:p>
                  </a:txBody>
                  <a:tcPr marL="9525" marR="9525" marT="9525" marB="0" anchor="b"/>
                </a:tc>
              </a:tr>
            </a:tbl>
          </a:graphicData>
        </a:graphic>
      </p:graphicFrame>
    </p:spTree>
    <p:extLst>
      <p:ext uri="{BB962C8B-B14F-4D97-AF65-F5344CB8AC3E}">
        <p14:creationId xmlns:p14="http://schemas.microsoft.com/office/powerpoint/2010/main" val="16546908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smtClean="0"/>
              <a:t>Steps of Replication</a:t>
            </a:r>
          </a:p>
        </p:txBody>
      </p:sp>
      <p:sp>
        <p:nvSpPr>
          <p:cNvPr id="3" name="Content Placeholder 2"/>
          <p:cNvSpPr>
            <a:spLocks noGrp="1"/>
          </p:cNvSpPr>
          <p:nvPr>
            <p:ph idx="1"/>
          </p:nvPr>
        </p:nvSpPr>
        <p:spPr>
          <a:xfrm>
            <a:off x="428625" y="2000250"/>
            <a:ext cx="8229600" cy="4429125"/>
          </a:xfrm>
        </p:spPr>
        <p:txBody>
          <a:bodyPr>
            <a:normAutofit fontScale="70000" lnSpcReduction="20000"/>
          </a:bodyPr>
          <a:lstStyle/>
          <a:p>
            <a:pPr marL="514350" indent="-514350" fontAlgn="auto">
              <a:spcAft>
                <a:spcPts val="0"/>
              </a:spcAft>
              <a:buClr>
                <a:schemeClr val="accent3"/>
              </a:buClr>
              <a:buFont typeface="+mj-lt"/>
              <a:buAutoNum type="arabicPeriod"/>
              <a:defRPr/>
            </a:pPr>
            <a:r>
              <a:rPr lang="en-GB" dirty="0" smtClean="0"/>
              <a:t>Replication starts at a specific sequence on the DNA molecule. </a:t>
            </a:r>
          </a:p>
          <a:p>
            <a:pPr marL="514350" indent="-514350" fontAlgn="auto">
              <a:spcAft>
                <a:spcPts val="0"/>
              </a:spcAft>
              <a:buClr>
                <a:schemeClr val="accent3"/>
              </a:buClr>
              <a:buFont typeface="+mj-lt"/>
              <a:buAutoNum type="arabicPeriod"/>
              <a:defRPr/>
            </a:pPr>
            <a:r>
              <a:rPr lang="en-GB" b="1" dirty="0" smtClean="0"/>
              <a:t>DNA helicase </a:t>
            </a:r>
            <a:r>
              <a:rPr lang="en-GB" dirty="0" smtClean="0"/>
              <a:t>unwinds and unzips DNA, breaking the hydrogen bonds that join the base pairs, and forming two separate strands.</a:t>
            </a:r>
          </a:p>
          <a:p>
            <a:pPr marL="514350" indent="-514350" fontAlgn="auto">
              <a:spcAft>
                <a:spcPts val="0"/>
              </a:spcAft>
              <a:buClr>
                <a:schemeClr val="accent3"/>
              </a:buClr>
              <a:buFont typeface="+mj-lt"/>
              <a:buAutoNum type="arabicPeriod"/>
              <a:defRPr/>
            </a:pPr>
            <a:r>
              <a:rPr lang="en-GB" dirty="0" smtClean="0"/>
              <a:t>The new DNA is built up from the four nucleotides (A, C, G and T) that are abundant in the </a:t>
            </a:r>
            <a:r>
              <a:rPr lang="en-GB" dirty="0" err="1" smtClean="0"/>
              <a:t>nucleoplasm</a:t>
            </a:r>
            <a:r>
              <a:rPr lang="en-GB" dirty="0" smtClean="0"/>
              <a:t>.</a:t>
            </a:r>
          </a:p>
          <a:p>
            <a:pPr marL="514350" indent="-514350" fontAlgn="auto">
              <a:spcAft>
                <a:spcPts val="0"/>
              </a:spcAft>
              <a:buClr>
                <a:schemeClr val="accent3"/>
              </a:buClr>
              <a:buFont typeface="+mj-lt"/>
              <a:buAutoNum type="arabicPeriod"/>
              <a:defRPr/>
            </a:pPr>
            <a:r>
              <a:rPr lang="en-GB" dirty="0" smtClean="0"/>
              <a:t>These nucleotides attach themselves to the bases on the old strands by complementary base pairing. Where there is a T base, only an A nucleotide will bind, and so on.</a:t>
            </a:r>
          </a:p>
          <a:p>
            <a:pPr marL="514350" indent="-514350" fontAlgn="auto">
              <a:spcAft>
                <a:spcPts val="0"/>
              </a:spcAft>
              <a:buClr>
                <a:schemeClr val="accent3"/>
              </a:buClr>
              <a:buFont typeface="+mj-lt"/>
              <a:buAutoNum type="arabicPeriod"/>
              <a:defRPr/>
            </a:pPr>
            <a:r>
              <a:rPr lang="en-GB" b="1" dirty="0" smtClean="0"/>
              <a:t>DNA polymerase </a:t>
            </a:r>
            <a:r>
              <a:rPr lang="en-GB" dirty="0" smtClean="0"/>
              <a:t>joins the new nucleotides to each other by strong covalent bonds, forming the phosphate-sugar backbone. </a:t>
            </a:r>
          </a:p>
          <a:p>
            <a:pPr marL="514350" indent="-514350" fontAlgn="auto">
              <a:spcAft>
                <a:spcPts val="0"/>
              </a:spcAft>
              <a:buClr>
                <a:schemeClr val="accent3"/>
              </a:buClr>
              <a:buFont typeface="+mj-lt"/>
              <a:buAutoNum type="arabicPeriod"/>
              <a:defRPr/>
            </a:pPr>
            <a:r>
              <a:rPr lang="en-GB" dirty="0" smtClean="0"/>
              <a:t>A winding enzyme winds the new strands up to form double helices.</a:t>
            </a:r>
          </a:p>
          <a:p>
            <a:pPr marL="514350" indent="-514350" fontAlgn="auto">
              <a:spcAft>
                <a:spcPts val="0"/>
              </a:spcAft>
              <a:buClr>
                <a:schemeClr val="accent3"/>
              </a:buClr>
              <a:buFont typeface="+mj-lt"/>
              <a:buAutoNum type="arabicPeriod"/>
              <a:defRPr/>
            </a:pPr>
            <a:r>
              <a:rPr lang="en-GB" dirty="0" smtClean="0"/>
              <a:t>The two new molecules are identical to the old molecule.</a:t>
            </a:r>
          </a:p>
          <a:p>
            <a:pPr marL="274320" indent="-274320" fontAlgn="auto">
              <a:spcAft>
                <a:spcPts val="0"/>
              </a:spcAft>
              <a:buClr>
                <a:schemeClr val="accent3"/>
              </a:buClr>
              <a:buFont typeface="Wingdings 2"/>
              <a:buChar char=""/>
              <a:defRPr/>
            </a:pPr>
            <a:endParaRPr lang="en-GB" dirty="0"/>
          </a:p>
        </p:txBody>
      </p:sp>
    </p:spTree>
    <p:extLst>
      <p:ext uri="{BB962C8B-B14F-4D97-AF65-F5344CB8AC3E}">
        <p14:creationId xmlns:p14="http://schemas.microsoft.com/office/powerpoint/2010/main" val="24742165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hlinkClick r:id="rId2"/>
              </a:rPr>
              <a:t>http://www.youtube.com/watch?v=bee6PWUgPo8&amp;feature=player_embedded</a:t>
            </a:r>
            <a:endParaRPr lang="en-GB" dirty="0" smtClean="0"/>
          </a:p>
          <a:p>
            <a:r>
              <a:rPr lang="en-GB" dirty="0" smtClean="0"/>
              <a:t> </a:t>
            </a:r>
            <a:endParaRPr lang="en-GB" dirty="0"/>
          </a:p>
        </p:txBody>
      </p:sp>
      <p:sp>
        <p:nvSpPr>
          <p:cNvPr id="4" name="Date Placeholder 3"/>
          <p:cNvSpPr>
            <a:spLocks noGrp="1"/>
          </p:cNvSpPr>
          <p:nvPr>
            <p:ph type="dt" sz="half" idx="10"/>
          </p:nvPr>
        </p:nvSpPr>
        <p:spPr/>
        <p:txBody>
          <a:bodyPr/>
          <a:lstStyle/>
          <a:p>
            <a:fld id="{4F5DC394-0CA4-47AE-9E0D-A72019AEE523}" type="datetime1">
              <a:rPr lang="en-GB" smtClean="0"/>
              <a:pPr/>
              <a:t>15/10/2015</a:t>
            </a:fld>
            <a:endParaRPr lang="en-GB"/>
          </a:p>
        </p:txBody>
      </p:sp>
      <p:sp>
        <p:nvSpPr>
          <p:cNvPr id="5" name="Footer Placeholder 4"/>
          <p:cNvSpPr>
            <a:spLocks noGrp="1"/>
          </p:cNvSpPr>
          <p:nvPr>
            <p:ph type="ftr" sz="quarter" idx="11"/>
          </p:nvPr>
        </p:nvSpPr>
        <p:spPr/>
        <p:txBody>
          <a:bodyPr/>
          <a:lstStyle/>
          <a:p>
            <a:r>
              <a:rPr lang="en-GB" smtClean="0"/>
              <a:t>Mr A Lovat </a:t>
            </a:r>
            <a:endParaRPr lang="en-GB"/>
          </a:p>
        </p:txBody>
      </p:sp>
      <p:sp>
        <p:nvSpPr>
          <p:cNvPr id="6" name="Slide Number Placeholder 5"/>
          <p:cNvSpPr>
            <a:spLocks noGrp="1"/>
          </p:cNvSpPr>
          <p:nvPr>
            <p:ph type="sldNum" sz="quarter" idx="12"/>
          </p:nvPr>
        </p:nvSpPr>
        <p:spPr/>
        <p:txBody>
          <a:bodyPr/>
          <a:lstStyle/>
          <a:p>
            <a:fld id="{4C189E12-4EBC-49B6-AD2A-A00411212FCA}" type="slidenum">
              <a:rPr lang="en-GB" smtClean="0"/>
              <a:pPr/>
              <a:t>14</a:t>
            </a:fld>
            <a:endParaRPr lang="en-GB"/>
          </a:p>
        </p:txBody>
      </p:sp>
    </p:spTree>
    <p:extLst>
      <p:ext uri="{BB962C8B-B14F-4D97-AF65-F5344CB8AC3E}">
        <p14:creationId xmlns:p14="http://schemas.microsoft.com/office/powerpoint/2010/main" val="13597525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96752"/>
            <a:ext cx="8229600" cy="1143000"/>
          </a:xfrm>
        </p:spPr>
        <p:txBody>
          <a:bodyPr>
            <a:normAutofit fontScale="90000"/>
          </a:bodyPr>
          <a:lstStyle/>
          <a:p>
            <a:r>
              <a:rPr lang="en-GB" dirty="0" smtClean="0"/>
              <a:t>Explain how the base sequence of DNA is conserved during replication.</a:t>
            </a:r>
            <a:br>
              <a:rPr lang="en-GB" dirty="0" smtClean="0"/>
            </a:br>
            <a:r>
              <a:rPr lang="en-GB" dirty="0" smtClean="0"/>
              <a:t>5 marks</a:t>
            </a:r>
            <a:endParaRPr lang="en-GB" dirty="0"/>
          </a:p>
        </p:txBody>
      </p:sp>
      <p:sp>
        <p:nvSpPr>
          <p:cNvPr id="4" name="Date Placeholder 3"/>
          <p:cNvSpPr>
            <a:spLocks noGrp="1"/>
          </p:cNvSpPr>
          <p:nvPr>
            <p:ph type="dt" sz="half" idx="10"/>
          </p:nvPr>
        </p:nvSpPr>
        <p:spPr/>
        <p:txBody>
          <a:bodyPr/>
          <a:lstStyle/>
          <a:p>
            <a:fld id="{4F5DC394-0CA4-47AE-9E0D-A72019AEE523}" type="datetime1">
              <a:rPr lang="en-GB" smtClean="0"/>
              <a:pPr/>
              <a:t>15/10/2015</a:t>
            </a:fld>
            <a:endParaRPr lang="en-GB"/>
          </a:p>
        </p:txBody>
      </p:sp>
      <p:sp>
        <p:nvSpPr>
          <p:cNvPr id="5" name="Footer Placeholder 4"/>
          <p:cNvSpPr>
            <a:spLocks noGrp="1"/>
          </p:cNvSpPr>
          <p:nvPr>
            <p:ph type="ftr" sz="quarter" idx="11"/>
          </p:nvPr>
        </p:nvSpPr>
        <p:spPr/>
        <p:txBody>
          <a:bodyPr/>
          <a:lstStyle/>
          <a:p>
            <a:r>
              <a:rPr lang="en-GB" smtClean="0"/>
              <a:t>Mr A Lovat </a:t>
            </a:r>
            <a:endParaRPr lang="en-GB"/>
          </a:p>
        </p:txBody>
      </p:sp>
      <p:sp>
        <p:nvSpPr>
          <p:cNvPr id="6" name="Slide Number Placeholder 5"/>
          <p:cNvSpPr>
            <a:spLocks noGrp="1"/>
          </p:cNvSpPr>
          <p:nvPr>
            <p:ph type="sldNum" sz="quarter" idx="12"/>
          </p:nvPr>
        </p:nvSpPr>
        <p:spPr/>
        <p:txBody>
          <a:bodyPr/>
          <a:lstStyle/>
          <a:p>
            <a:fld id="{4C189E12-4EBC-49B6-AD2A-A00411212FCA}" type="slidenum">
              <a:rPr lang="en-GB" smtClean="0"/>
              <a:pPr/>
              <a:t>15</a:t>
            </a:fld>
            <a:endParaRPr lang="en-GB"/>
          </a:p>
        </p:txBody>
      </p:sp>
    </p:spTree>
    <p:extLst>
      <p:ext uri="{BB962C8B-B14F-4D97-AF65-F5344CB8AC3E}">
        <p14:creationId xmlns:p14="http://schemas.microsoft.com/office/powerpoint/2010/main" val="39629339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836712"/>
            <a:ext cx="8229600" cy="5793507"/>
          </a:xfrm>
        </p:spPr>
        <p:txBody>
          <a:bodyPr>
            <a:normAutofit fontScale="92500" lnSpcReduction="20000"/>
          </a:bodyPr>
          <a:lstStyle/>
          <a:p>
            <a:pPr>
              <a:buNone/>
            </a:pPr>
            <a:r>
              <a:rPr lang="en-GB" dirty="0" smtClean="0"/>
              <a:t>	DNA replication is semi-conservative;</a:t>
            </a:r>
            <a:br>
              <a:rPr lang="en-GB" dirty="0" smtClean="0"/>
            </a:br>
            <a:r>
              <a:rPr lang="en-GB" dirty="0" smtClean="0"/>
              <a:t>DNA is split into two single/template strands;</a:t>
            </a:r>
            <a:br>
              <a:rPr lang="en-GB" dirty="0" smtClean="0"/>
            </a:br>
            <a:r>
              <a:rPr lang="en-GB" dirty="0" smtClean="0"/>
              <a:t>nucleotides are assembled on/attached to each single/template strand;</a:t>
            </a:r>
            <a:br>
              <a:rPr lang="en-GB" dirty="0" smtClean="0"/>
            </a:br>
            <a:r>
              <a:rPr lang="en-GB" dirty="0" smtClean="0"/>
              <a:t>by complementary base pairing;</a:t>
            </a:r>
            <a:br>
              <a:rPr lang="en-GB" dirty="0" smtClean="0"/>
            </a:br>
            <a:r>
              <a:rPr lang="en-GB" dirty="0" smtClean="0"/>
              <a:t>adenine with thymine and cytosine with guanine / A with T and C with G;</a:t>
            </a:r>
            <a:br>
              <a:rPr lang="en-GB" dirty="0" smtClean="0"/>
            </a:br>
            <a:r>
              <a:rPr lang="en-GB" dirty="0" smtClean="0"/>
              <a:t>strand newly formed on each template strand is identical to other template strand;</a:t>
            </a:r>
            <a:br>
              <a:rPr lang="en-GB" dirty="0" smtClean="0"/>
            </a:br>
            <a:r>
              <a:rPr lang="en-GB" dirty="0" smtClean="0"/>
              <a:t>DNA polymerase used;</a:t>
            </a:r>
            <a:br>
              <a:rPr lang="en-GB" dirty="0" smtClean="0"/>
            </a:br>
            <a:r>
              <a:rPr lang="en-GB" i="1" dirty="0" smtClean="0"/>
              <a:t>Marks may be awarded for any of the above points if clearly presented in a well-annotated diagram.</a:t>
            </a:r>
            <a:r>
              <a:rPr lang="en-GB" dirty="0" smtClean="0"/>
              <a:t>                                                                        5 max</a:t>
            </a:r>
          </a:p>
          <a:p>
            <a:pPr>
              <a:buNone/>
            </a:pPr>
            <a:endParaRPr lang="en-GB" dirty="0"/>
          </a:p>
        </p:txBody>
      </p:sp>
      <p:sp>
        <p:nvSpPr>
          <p:cNvPr id="4" name="Date Placeholder 3"/>
          <p:cNvSpPr>
            <a:spLocks noGrp="1"/>
          </p:cNvSpPr>
          <p:nvPr>
            <p:ph type="dt" sz="half" idx="10"/>
          </p:nvPr>
        </p:nvSpPr>
        <p:spPr/>
        <p:txBody>
          <a:bodyPr/>
          <a:lstStyle/>
          <a:p>
            <a:fld id="{4F5DC394-0CA4-47AE-9E0D-A72019AEE523}" type="datetime1">
              <a:rPr lang="en-GB" smtClean="0"/>
              <a:pPr/>
              <a:t>15/10/2015</a:t>
            </a:fld>
            <a:endParaRPr lang="en-GB"/>
          </a:p>
        </p:txBody>
      </p:sp>
      <p:sp>
        <p:nvSpPr>
          <p:cNvPr id="5" name="Footer Placeholder 4"/>
          <p:cNvSpPr>
            <a:spLocks noGrp="1"/>
          </p:cNvSpPr>
          <p:nvPr>
            <p:ph type="ftr" sz="quarter" idx="11"/>
          </p:nvPr>
        </p:nvSpPr>
        <p:spPr/>
        <p:txBody>
          <a:bodyPr/>
          <a:lstStyle/>
          <a:p>
            <a:r>
              <a:rPr lang="en-GB" smtClean="0"/>
              <a:t>Mr A Lovat </a:t>
            </a:r>
            <a:endParaRPr lang="en-GB"/>
          </a:p>
        </p:txBody>
      </p:sp>
      <p:sp>
        <p:nvSpPr>
          <p:cNvPr id="6" name="Slide Number Placeholder 5"/>
          <p:cNvSpPr>
            <a:spLocks noGrp="1"/>
          </p:cNvSpPr>
          <p:nvPr>
            <p:ph type="sldNum" sz="quarter" idx="12"/>
          </p:nvPr>
        </p:nvSpPr>
        <p:spPr/>
        <p:txBody>
          <a:bodyPr/>
          <a:lstStyle/>
          <a:p>
            <a:fld id="{4C189E12-4EBC-49B6-AD2A-A00411212FCA}" type="slidenum">
              <a:rPr lang="en-GB" smtClean="0"/>
              <a:pPr/>
              <a:t>16</a:t>
            </a:fld>
            <a:endParaRPr lang="en-GB"/>
          </a:p>
        </p:txBody>
      </p:sp>
    </p:spTree>
    <p:extLst>
      <p:ext uri="{BB962C8B-B14F-4D97-AF65-F5344CB8AC3E}">
        <p14:creationId xmlns:p14="http://schemas.microsoft.com/office/powerpoint/2010/main" val="5382090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132856"/>
            <a:ext cx="8229600" cy="1143000"/>
          </a:xfrm>
        </p:spPr>
        <p:txBody>
          <a:bodyPr>
            <a:normAutofit fontScale="90000"/>
          </a:bodyPr>
          <a:lstStyle/>
          <a:p>
            <a:r>
              <a:rPr lang="en-GB" dirty="0" smtClean="0">
                <a:hlinkClick r:id="rId2"/>
              </a:rPr>
              <a:t>http://www.stolaf.edu/people/giannini/flashanimat/molgenetics/dna-rna2.swf</a:t>
            </a:r>
            <a:r>
              <a:rPr lang="en-GB" dirty="0" smtClean="0"/>
              <a:t> </a:t>
            </a:r>
            <a:endParaRPr lang="en-GB" dirty="0"/>
          </a:p>
        </p:txBody>
      </p:sp>
      <p:sp>
        <p:nvSpPr>
          <p:cNvPr id="3" name="Date Placeholder 2"/>
          <p:cNvSpPr>
            <a:spLocks noGrp="1"/>
          </p:cNvSpPr>
          <p:nvPr>
            <p:ph type="dt" sz="half" idx="10"/>
          </p:nvPr>
        </p:nvSpPr>
        <p:spPr/>
        <p:txBody>
          <a:bodyPr/>
          <a:lstStyle/>
          <a:p>
            <a:fld id="{6A32C4E9-5AE4-40E9-B5DF-32D26B9B293D}" type="datetime1">
              <a:rPr lang="en-GB" smtClean="0"/>
              <a:pPr/>
              <a:t>15/10/2015</a:t>
            </a:fld>
            <a:endParaRPr lang="en-GB"/>
          </a:p>
        </p:txBody>
      </p:sp>
      <p:sp>
        <p:nvSpPr>
          <p:cNvPr id="4" name="Footer Placeholder 3"/>
          <p:cNvSpPr>
            <a:spLocks noGrp="1"/>
          </p:cNvSpPr>
          <p:nvPr>
            <p:ph type="ftr" sz="quarter" idx="11"/>
          </p:nvPr>
        </p:nvSpPr>
        <p:spPr/>
        <p:txBody>
          <a:bodyPr/>
          <a:lstStyle/>
          <a:p>
            <a:r>
              <a:rPr lang="en-GB" smtClean="0"/>
              <a:t>Mr A Lovat </a:t>
            </a:r>
            <a:endParaRPr lang="en-GB"/>
          </a:p>
        </p:txBody>
      </p:sp>
      <p:sp>
        <p:nvSpPr>
          <p:cNvPr id="5" name="Slide Number Placeholder 4"/>
          <p:cNvSpPr>
            <a:spLocks noGrp="1"/>
          </p:cNvSpPr>
          <p:nvPr>
            <p:ph type="sldNum" sz="quarter" idx="12"/>
          </p:nvPr>
        </p:nvSpPr>
        <p:spPr/>
        <p:txBody>
          <a:bodyPr/>
          <a:lstStyle/>
          <a:p>
            <a:fld id="{4C189E12-4EBC-49B6-AD2A-A00411212FCA}" type="slidenum">
              <a:rPr lang="en-GB" smtClean="0"/>
              <a:pPr/>
              <a:t>17</a:t>
            </a:fld>
            <a:endParaRPr lang="en-GB"/>
          </a:p>
        </p:txBody>
      </p:sp>
      <p:sp>
        <p:nvSpPr>
          <p:cNvPr id="6" name="TextBox 5"/>
          <p:cNvSpPr txBox="1"/>
          <p:nvPr/>
        </p:nvSpPr>
        <p:spPr>
          <a:xfrm>
            <a:off x="3203848" y="764704"/>
            <a:ext cx="2589683" cy="369332"/>
          </a:xfrm>
          <a:prstGeom prst="rect">
            <a:avLst/>
          </a:prstGeom>
          <a:noFill/>
        </p:spPr>
        <p:txBody>
          <a:bodyPr wrap="none" rtlCol="0">
            <a:spAutoFit/>
          </a:bodyPr>
          <a:lstStyle/>
          <a:p>
            <a:r>
              <a:rPr lang="en-GB" dirty="0" smtClean="0"/>
              <a:t>DNA replication summary</a:t>
            </a:r>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2370" name="Picture 2" descr="boardworks_logo"/>
          <p:cNvPicPr>
            <a:picLocks noChangeAspect="1" noChangeArrowheads="1"/>
          </p:cNvPicPr>
          <p:nvPr/>
        </p:nvPicPr>
        <p:blipFill>
          <a:blip r:embed="rId5" cstate="print"/>
          <a:srcRect l="4898" t="7431" r="6938" b="10835"/>
          <a:stretch>
            <a:fillRect/>
          </a:stretch>
        </p:blipFill>
        <p:spPr bwMode="auto">
          <a:xfrm>
            <a:off x="7885113" y="0"/>
            <a:ext cx="1219200" cy="744538"/>
          </a:xfrm>
          <a:prstGeom prst="rect">
            <a:avLst/>
          </a:prstGeom>
          <a:noFill/>
        </p:spPr>
      </p:pic>
      <p:sp>
        <p:nvSpPr>
          <p:cNvPr id="442371" name="Rectangle 3"/>
          <p:cNvSpPr>
            <a:spLocks noGrp="1" noChangeArrowheads="1"/>
          </p:cNvSpPr>
          <p:nvPr>
            <p:ph type="title"/>
          </p:nvPr>
        </p:nvSpPr>
        <p:spPr bwMode="auto">
          <a:xfrm>
            <a:off x="0" y="0"/>
            <a:ext cx="4284663" cy="4048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GB" sz="2800" b="1">
                <a:solidFill>
                  <a:srgbClr val="9900CC"/>
                </a:solidFill>
              </a:rPr>
              <a:t>      </a:t>
            </a:r>
            <a:r>
              <a:rPr lang="en-GB" sz="2800" b="1">
                <a:solidFill>
                  <a:srgbClr val="10BC45"/>
                </a:solidFill>
              </a:rPr>
              <a:t>DNA </a:t>
            </a:r>
            <a:r>
              <a:rPr lang="en-GB" sz="2800" b="1">
                <a:solidFill>
                  <a:srgbClr val="33CC33"/>
                </a:solidFill>
              </a:rPr>
              <a:t>–</a:t>
            </a:r>
            <a:r>
              <a:rPr lang="en-GB" sz="2800" b="1">
                <a:solidFill>
                  <a:srgbClr val="10BC45"/>
                </a:solidFill>
              </a:rPr>
              <a:t> true or false?</a:t>
            </a:r>
          </a:p>
        </p:txBody>
      </p:sp>
      <p:grpSp>
        <p:nvGrpSpPr>
          <p:cNvPr id="2" name="Group 4"/>
          <p:cNvGrpSpPr>
            <a:grpSpLocks/>
          </p:cNvGrpSpPr>
          <p:nvPr/>
        </p:nvGrpSpPr>
        <p:grpSpPr bwMode="auto">
          <a:xfrm>
            <a:off x="7304088" y="115888"/>
            <a:ext cx="576262" cy="576262"/>
            <a:chOff x="4601" y="73"/>
            <a:chExt cx="363" cy="363"/>
          </a:xfrm>
        </p:grpSpPr>
        <p:pic>
          <p:nvPicPr>
            <p:cNvPr id="442373" name="Picture 5" descr="flash icon"/>
            <p:cNvPicPr>
              <a:picLocks noChangeAspect="1" noChangeArrowheads="1"/>
            </p:cNvPicPr>
            <p:nvPr/>
          </p:nvPicPr>
          <p:blipFill>
            <a:blip r:embed="rId6" cstate="print"/>
            <a:srcRect/>
            <a:stretch>
              <a:fillRect/>
            </a:stretch>
          </p:blipFill>
          <p:spPr bwMode="auto">
            <a:xfrm>
              <a:off x="4639" y="108"/>
              <a:ext cx="282" cy="288"/>
            </a:xfrm>
            <a:prstGeom prst="rect">
              <a:avLst/>
            </a:prstGeom>
            <a:noFill/>
          </p:spPr>
        </p:pic>
        <p:sp>
          <p:nvSpPr>
            <p:cNvPr id="442374" name="Oval 6"/>
            <p:cNvSpPr>
              <a:spLocks noChangeAspect="1" noChangeArrowheads="1"/>
            </p:cNvSpPr>
            <p:nvPr/>
          </p:nvSpPr>
          <p:spPr bwMode="auto">
            <a:xfrm>
              <a:off x="4601" y="73"/>
              <a:ext cx="363" cy="363"/>
            </a:xfrm>
            <a:prstGeom prst="ellipse">
              <a:avLst/>
            </a:prstGeom>
            <a:noFill/>
            <a:ln w="127000">
              <a:solidFill>
                <a:schemeClr val="bg1"/>
              </a:solidFill>
              <a:round/>
              <a:headEnd/>
              <a:tailEnd/>
            </a:ln>
            <a:effectLst/>
          </p:spPr>
          <p:txBody>
            <a:bodyPr wrap="none" lIns="90000" tIns="46800" rIns="90000" bIns="46800" anchor="ctr"/>
            <a:lstStyle/>
            <a:p>
              <a:endParaRPr lang="en-GB"/>
            </a:p>
          </p:txBody>
        </p:sp>
        <p:sp>
          <p:nvSpPr>
            <p:cNvPr id="442375" name="Oval 7"/>
            <p:cNvSpPr>
              <a:spLocks noChangeAspect="1" noChangeArrowheads="1"/>
            </p:cNvSpPr>
            <p:nvPr/>
          </p:nvSpPr>
          <p:spPr bwMode="auto">
            <a:xfrm>
              <a:off x="4629" y="106"/>
              <a:ext cx="295" cy="295"/>
            </a:xfrm>
            <a:prstGeom prst="ellipse">
              <a:avLst/>
            </a:prstGeom>
            <a:noFill/>
            <a:ln w="25400">
              <a:solidFill>
                <a:srgbClr val="010066"/>
              </a:solidFill>
              <a:round/>
              <a:headEnd/>
              <a:tailEnd/>
            </a:ln>
            <a:effectLst/>
          </p:spPr>
          <p:txBody>
            <a:bodyPr wrap="none" lIns="90000" tIns="46800" rIns="90000" bIns="46800" anchor="ctr"/>
            <a:lstStyle/>
            <a:p>
              <a:endParaRPr lang="en-GB"/>
            </a:p>
          </p:txBody>
        </p:sp>
      </p:grpSp>
      <p:grpSp>
        <p:nvGrpSpPr>
          <p:cNvPr id="3" name="Group 8"/>
          <p:cNvGrpSpPr>
            <a:grpSpLocks/>
          </p:cNvGrpSpPr>
          <p:nvPr/>
        </p:nvGrpSpPr>
        <p:grpSpPr bwMode="auto">
          <a:xfrm>
            <a:off x="238125" y="90488"/>
            <a:ext cx="360363" cy="360362"/>
            <a:chOff x="1837" y="0"/>
            <a:chExt cx="227" cy="227"/>
          </a:xfrm>
        </p:grpSpPr>
        <p:grpSp>
          <p:nvGrpSpPr>
            <p:cNvPr id="4" name="Group 9"/>
            <p:cNvGrpSpPr>
              <a:grpSpLocks noChangeAspect="1"/>
            </p:cNvGrpSpPr>
            <p:nvPr/>
          </p:nvGrpSpPr>
          <p:grpSpPr bwMode="auto">
            <a:xfrm>
              <a:off x="1837" y="0"/>
              <a:ext cx="227" cy="227"/>
              <a:chOff x="-3107" y="623"/>
              <a:chExt cx="3514" cy="3514"/>
            </a:xfrm>
          </p:grpSpPr>
          <p:sp>
            <p:nvSpPr>
              <p:cNvPr id="442378" name="Oval 10"/>
              <p:cNvSpPr>
                <a:spLocks noChangeAspect="1" noChangeArrowheads="1"/>
              </p:cNvSpPr>
              <p:nvPr/>
            </p:nvSpPr>
            <p:spPr bwMode="auto">
              <a:xfrm>
                <a:off x="-3107" y="623"/>
                <a:ext cx="3514" cy="3514"/>
              </a:xfrm>
              <a:prstGeom prst="ellipse">
                <a:avLst/>
              </a:prstGeom>
              <a:solidFill>
                <a:srgbClr val="010066"/>
              </a:solidFill>
              <a:ln w="9525">
                <a:noFill/>
                <a:round/>
                <a:headEnd/>
                <a:tailEnd/>
              </a:ln>
              <a:effectLst/>
            </p:spPr>
            <p:txBody>
              <a:bodyPr wrap="none" anchor="ctr"/>
              <a:lstStyle/>
              <a:p>
                <a:endParaRPr lang="en-GB"/>
              </a:p>
            </p:txBody>
          </p:sp>
          <p:grpSp>
            <p:nvGrpSpPr>
              <p:cNvPr id="5" name="Group 11"/>
              <p:cNvGrpSpPr>
                <a:grpSpLocks noChangeAspect="1"/>
              </p:cNvGrpSpPr>
              <p:nvPr/>
            </p:nvGrpSpPr>
            <p:grpSpPr bwMode="auto">
              <a:xfrm>
                <a:off x="-2926" y="799"/>
                <a:ext cx="3174" cy="3174"/>
                <a:chOff x="-2926" y="799"/>
                <a:chExt cx="3174" cy="3174"/>
              </a:xfrm>
            </p:grpSpPr>
            <p:sp>
              <p:nvSpPr>
                <p:cNvPr id="442380" name="Oval 12"/>
                <p:cNvSpPr>
                  <a:spLocks noChangeAspect="1" noChangeArrowheads="1"/>
                </p:cNvSpPr>
                <p:nvPr/>
              </p:nvSpPr>
              <p:spPr bwMode="auto">
                <a:xfrm>
                  <a:off x="-2926" y="799"/>
                  <a:ext cx="3174" cy="3174"/>
                </a:xfrm>
                <a:prstGeom prst="ellipse">
                  <a:avLst/>
                </a:prstGeom>
                <a:solidFill>
                  <a:srgbClr val="66FF33"/>
                </a:solidFill>
                <a:ln w="9525" algn="ctr">
                  <a:solidFill>
                    <a:srgbClr val="66FF33"/>
                  </a:solidFill>
                  <a:round/>
                  <a:headEnd/>
                  <a:tailEnd/>
                </a:ln>
                <a:effectLst/>
              </p:spPr>
              <p:txBody>
                <a:bodyPr anchor="ctr">
                  <a:spAutoFit/>
                </a:bodyPr>
                <a:lstStyle/>
                <a:p>
                  <a:endParaRPr lang="en-GB"/>
                </a:p>
              </p:txBody>
            </p:sp>
            <p:pic>
              <p:nvPicPr>
                <p:cNvPr id="442381" name="Picture 13" descr="dnaagain"/>
                <p:cNvPicPr>
                  <a:picLocks noChangeAspect="1" noChangeArrowheads="1"/>
                </p:cNvPicPr>
                <p:nvPr/>
              </p:nvPicPr>
              <p:blipFill>
                <a:blip r:embed="rId7" cstate="print"/>
                <a:srcRect/>
                <a:stretch>
                  <a:fillRect/>
                </a:stretch>
              </p:blipFill>
              <p:spPr bwMode="auto">
                <a:xfrm>
                  <a:off x="-2745" y="1180"/>
                  <a:ext cx="2761" cy="2205"/>
                </a:xfrm>
                <a:prstGeom prst="rect">
                  <a:avLst/>
                </a:prstGeom>
                <a:noFill/>
              </p:spPr>
            </p:pic>
          </p:grpSp>
        </p:grpSp>
        <p:sp>
          <p:nvSpPr>
            <p:cNvPr id="442382" name="Oval 14"/>
            <p:cNvSpPr>
              <a:spLocks noChangeAspect="1" noChangeArrowheads="1"/>
            </p:cNvSpPr>
            <p:nvPr/>
          </p:nvSpPr>
          <p:spPr bwMode="auto">
            <a:xfrm>
              <a:off x="1837" y="0"/>
              <a:ext cx="227" cy="227"/>
            </a:xfrm>
            <a:prstGeom prst="ellipse">
              <a:avLst/>
            </a:prstGeom>
            <a:noFill/>
            <a:ln w="22860">
              <a:solidFill>
                <a:srgbClr val="010066"/>
              </a:solidFill>
              <a:round/>
              <a:headEnd/>
              <a:tailEnd/>
            </a:ln>
            <a:effectLst/>
          </p:spPr>
          <p:txBody>
            <a:bodyPr wrap="none" lIns="90000" tIns="46800" rIns="90000" bIns="46800" anchor="ctr"/>
            <a:lstStyle/>
            <a:p>
              <a:endParaRPr lang="en-GB"/>
            </a:p>
          </p:txBody>
        </p:sp>
      </p:grpSp>
    </p:spTree>
    <p:controls>
      <mc:AlternateContent xmlns:mc="http://schemas.openxmlformats.org/markup-compatibility/2006">
        <mc:Choice xmlns:v="urn:schemas-microsoft-com:vml" Requires="v">
          <p:control spid="1034" name="ShockwaveFlash1" r:id="rId2" imgW="8699400" imgH="5308560"/>
        </mc:Choice>
        <mc:Fallback>
          <p:control name="ShockwaveFlash1" r:id="rId2" imgW="8699400" imgH="5308560">
            <p:pic>
              <p:nvPicPr>
                <p:cNvPr id="6" name="ShockwaveFlash1"/>
                <p:cNvPicPr preferRelativeResize="0">
                  <a:picLocks noChangeArrowheads="1" noChangeShapeType="1"/>
                </p:cNvPicPr>
                <p:nvPr/>
              </p:nvPicPr>
              <p:blipFill>
                <a:blip r:embed="rId8"/>
                <a:srcRect/>
                <a:stretch>
                  <a:fillRect/>
                </a:stretch>
              </p:blipFill>
              <p:spPr bwMode="auto">
                <a:xfrm>
                  <a:off x="212725" y="800100"/>
                  <a:ext cx="8699500" cy="530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hlinkClick r:id="rId2"/>
              </a:rPr>
              <a:t>http://www.nobelprize.org/educational/medicine/dna_double_helix/dnahelix.html</a:t>
            </a:r>
            <a:endParaRPr lang="en-GB" dirty="0" smtClean="0"/>
          </a:p>
          <a:p>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hlinkClick r:id="rId2"/>
              </a:rPr>
              <a:t>http://genome.pfizer.com/zipunzip.cfm</a:t>
            </a:r>
            <a:endParaRPr lang="en-GB" dirty="0" smtClean="0"/>
          </a:p>
          <a:p>
            <a:endParaRPr lang="en-GB" dirty="0"/>
          </a:p>
        </p:txBody>
      </p:sp>
    </p:spTree>
    <p:extLst>
      <p:ext uri="{BB962C8B-B14F-4D97-AF65-F5344CB8AC3E}">
        <p14:creationId xmlns:p14="http://schemas.microsoft.com/office/powerpoint/2010/main" val="37033795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Date Placeholder 3"/>
          <p:cNvSpPr>
            <a:spLocks noGrp="1"/>
          </p:cNvSpPr>
          <p:nvPr>
            <p:ph type="dt" sz="half" idx="10"/>
          </p:nvPr>
        </p:nvSpPr>
        <p:spPr/>
        <p:txBody>
          <a:bodyPr/>
          <a:lstStyle/>
          <a:p>
            <a:fld id="{4F5DC394-0CA4-47AE-9E0D-A72019AEE523}" type="datetime1">
              <a:rPr lang="en-GB" smtClean="0"/>
              <a:pPr/>
              <a:t>15/10/2015</a:t>
            </a:fld>
            <a:endParaRPr lang="en-GB"/>
          </a:p>
        </p:txBody>
      </p:sp>
      <p:sp>
        <p:nvSpPr>
          <p:cNvPr id="5" name="Footer Placeholder 4"/>
          <p:cNvSpPr>
            <a:spLocks noGrp="1"/>
          </p:cNvSpPr>
          <p:nvPr>
            <p:ph type="ftr" sz="quarter" idx="11"/>
          </p:nvPr>
        </p:nvSpPr>
        <p:spPr/>
        <p:txBody>
          <a:bodyPr/>
          <a:lstStyle/>
          <a:p>
            <a:r>
              <a:rPr lang="en-GB" smtClean="0"/>
              <a:t>Mr A Lovat </a:t>
            </a:r>
            <a:endParaRPr lang="en-GB"/>
          </a:p>
        </p:txBody>
      </p:sp>
      <p:sp>
        <p:nvSpPr>
          <p:cNvPr id="6" name="Slide Number Placeholder 5"/>
          <p:cNvSpPr>
            <a:spLocks noGrp="1"/>
          </p:cNvSpPr>
          <p:nvPr>
            <p:ph type="sldNum" sz="quarter" idx="12"/>
          </p:nvPr>
        </p:nvSpPr>
        <p:spPr/>
        <p:txBody>
          <a:bodyPr/>
          <a:lstStyle/>
          <a:p>
            <a:fld id="{4C189E12-4EBC-49B6-AD2A-A00411212FCA}" type="slidenum">
              <a:rPr lang="en-GB" smtClean="0"/>
              <a:pPr/>
              <a:t>20</a:t>
            </a:fld>
            <a:endParaRPr lang="en-GB"/>
          </a:p>
        </p:txBody>
      </p:sp>
      <p:pic>
        <p:nvPicPr>
          <p:cNvPr id="7" name="Picture 6"/>
          <p:cNvPicPr>
            <a:picLocks noChangeAspect="1"/>
          </p:cNvPicPr>
          <p:nvPr/>
        </p:nvPicPr>
        <p:blipFill rotWithShape="1">
          <a:blip r:embed="rId2"/>
          <a:srcRect l="3932" t="27114" r="1570" b="15301"/>
          <a:stretch/>
        </p:blipFill>
        <p:spPr>
          <a:xfrm>
            <a:off x="0" y="1507782"/>
            <a:ext cx="9144000" cy="4457700"/>
          </a:xfrm>
          <a:prstGeom prst="rect">
            <a:avLst/>
          </a:prstGeom>
        </p:spPr>
      </p:pic>
    </p:spTree>
    <p:extLst>
      <p:ext uri="{BB962C8B-B14F-4D97-AF65-F5344CB8AC3E}">
        <p14:creationId xmlns:p14="http://schemas.microsoft.com/office/powerpoint/2010/main" val="4199321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43608" y="260648"/>
            <a:ext cx="7543800" cy="1295400"/>
          </a:xfrm>
        </p:spPr>
        <p:txBody>
          <a:bodyPr/>
          <a:lstStyle/>
          <a:p>
            <a:pPr eaLnBrk="1" hangingPunct="1"/>
            <a:r>
              <a:rPr lang="en-GB" u="sng" dirty="0" smtClean="0"/>
              <a:t>RNA</a:t>
            </a:r>
          </a:p>
        </p:txBody>
      </p:sp>
      <p:sp>
        <p:nvSpPr>
          <p:cNvPr id="5123" name="Rectangle 3"/>
          <p:cNvSpPr>
            <a:spLocks noGrp="1" noChangeArrowheads="1"/>
          </p:cNvSpPr>
          <p:nvPr>
            <p:ph type="body" sz="half" idx="1"/>
          </p:nvPr>
        </p:nvSpPr>
        <p:spPr>
          <a:xfrm>
            <a:off x="971600" y="1340768"/>
            <a:ext cx="5122863" cy="4771702"/>
          </a:xfrm>
        </p:spPr>
        <p:txBody>
          <a:bodyPr/>
          <a:lstStyle/>
          <a:p>
            <a:pPr eaLnBrk="1" hangingPunct="1"/>
            <a:r>
              <a:rPr lang="en-GB" sz="2200" dirty="0" smtClean="0"/>
              <a:t>RNA = ribonucleic acid</a:t>
            </a:r>
          </a:p>
          <a:p>
            <a:pPr eaLnBrk="1" hangingPunct="1"/>
            <a:r>
              <a:rPr lang="en-GB" sz="2200" dirty="0" smtClean="0"/>
              <a:t>RNA is a single -stranded polymer</a:t>
            </a:r>
          </a:p>
          <a:p>
            <a:pPr eaLnBrk="1" hangingPunct="1"/>
            <a:r>
              <a:rPr lang="en-GB" sz="2200" dirty="0" smtClean="0"/>
              <a:t>Each RNA nucleotide consists of:</a:t>
            </a:r>
          </a:p>
          <a:p>
            <a:pPr lvl="1" eaLnBrk="1" hangingPunct="1"/>
            <a:r>
              <a:rPr lang="en-GB" sz="2000" dirty="0" smtClean="0"/>
              <a:t>A pentose sugar (ribose)</a:t>
            </a:r>
          </a:p>
          <a:p>
            <a:pPr lvl="1" eaLnBrk="1" hangingPunct="1"/>
            <a:r>
              <a:rPr lang="en-GB" sz="2000" dirty="0" smtClean="0"/>
              <a:t>A phosphate group</a:t>
            </a:r>
          </a:p>
          <a:p>
            <a:pPr lvl="1" eaLnBrk="1" hangingPunct="1"/>
            <a:r>
              <a:rPr lang="en-GB" sz="2000" dirty="0" smtClean="0"/>
              <a:t>A base – adenine, cytosine, guanine, </a:t>
            </a:r>
            <a:r>
              <a:rPr lang="en-GB" sz="2000" dirty="0" err="1" smtClean="0"/>
              <a:t>uracil</a:t>
            </a:r>
            <a:r>
              <a:rPr lang="en-GB" sz="2000" dirty="0" smtClean="0"/>
              <a:t> (instead of thymine)</a:t>
            </a:r>
          </a:p>
          <a:p>
            <a:pPr eaLnBrk="1" hangingPunct="1"/>
            <a:r>
              <a:rPr lang="en-GB" sz="2200" dirty="0" smtClean="0"/>
              <a:t>RNA used in protein synthesis is messenger RNA (mRNA) or transfer RNA (</a:t>
            </a:r>
            <a:r>
              <a:rPr lang="en-GB" sz="2200" dirty="0" err="1" smtClean="0"/>
              <a:t>tRNA</a:t>
            </a:r>
            <a:r>
              <a:rPr lang="en-GB" sz="2200" dirty="0" smtClean="0"/>
              <a:t>).</a:t>
            </a:r>
          </a:p>
          <a:p>
            <a:pPr lvl="1" eaLnBrk="1" hangingPunct="1">
              <a:buFont typeface="Wingdings" pitchFamily="2" charset="2"/>
              <a:buNone/>
            </a:pPr>
            <a:endParaRPr lang="en-GB" sz="2000" dirty="0" smtClean="0"/>
          </a:p>
          <a:p>
            <a:pPr eaLnBrk="1" hangingPunct="1"/>
            <a:endParaRPr lang="en-GB" sz="2200" dirty="0" smtClean="0"/>
          </a:p>
        </p:txBody>
      </p:sp>
      <p:pic>
        <p:nvPicPr>
          <p:cNvPr id="5125" name="Picture 4"/>
          <p:cNvPicPr>
            <a:picLocks noChangeAspect="1" noChangeArrowheads="1"/>
          </p:cNvPicPr>
          <p:nvPr/>
        </p:nvPicPr>
        <p:blipFill>
          <a:blip r:embed="rId2" cstate="print"/>
          <a:srcRect l="9219" r="29236"/>
          <a:stretch>
            <a:fillRect/>
          </a:stretch>
        </p:blipFill>
        <p:spPr bwMode="auto">
          <a:xfrm>
            <a:off x="6263680" y="1772816"/>
            <a:ext cx="2880320" cy="37449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2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2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1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g10_09b_revised"/>
          <p:cNvPicPr>
            <a:picLocks noChangeAspect="1" noChangeArrowheads="1"/>
          </p:cNvPicPr>
          <p:nvPr/>
        </p:nvPicPr>
        <p:blipFill>
          <a:blip r:embed="rId2" cstate="print"/>
          <a:srcRect/>
          <a:stretch>
            <a:fillRect/>
          </a:stretch>
        </p:blipFill>
        <p:spPr bwMode="auto">
          <a:xfrm>
            <a:off x="684213" y="1530350"/>
            <a:ext cx="7991475" cy="5327650"/>
          </a:xfrm>
          <a:prstGeom prst="rect">
            <a:avLst/>
          </a:prstGeom>
          <a:noFill/>
          <a:ln w="9525">
            <a:noFill/>
            <a:miter lim="800000"/>
            <a:headEnd/>
            <a:tailEnd/>
          </a:ln>
        </p:spPr>
      </p:pic>
      <p:sp>
        <p:nvSpPr>
          <p:cNvPr id="6147" name="WordArt 3"/>
          <p:cNvSpPr>
            <a:spLocks noChangeArrowheads="1" noChangeShapeType="1" noTextEdit="1"/>
          </p:cNvSpPr>
          <p:nvPr/>
        </p:nvSpPr>
        <p:spPr bwMode="auto">
          <a:xfrm>
            <a:off x="6156325" y="5734050"/>
            <a:ext cx="1085850" cy="6477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99CCFF"/>
                </a:solidFill>
                <a:latin typeface="Arial Black"/>
              </a:rPr>
              <a:t>RNA</a:t>
            </a:r>
          </a:p>
        </p:txBody>
      </p:sp>
      <p:sp>
        <p:nvSpPr>
          <p:cNvPr id="6148" name="WordArt 4"/>
          <p:cNvSpPr>
            <a:spLocks noChangeArrowheads="1" noChangeShapeType="1" noTextEdit="1"/>
          </p:cNvSpPr>
          <p:nvPr/>
        </p:nvSpPr>
        <p:spPr bwMode="auto">
          <a:xfrm>
            <a:off x="2268538" y="5734050"/>
            <a:ext cx="1085850" cy="6477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99CCFF"/>
                </a:solidFill>
                <a:latin typeface="Arial Black"/>
              </a:rPr>
              <a:t>DNA</a:t>
            </a:r>
          </a:p>
        </p:txBody>
      </p:sp>
      <p:sp>
        <p:nvSpPr>
          <p:cNvPr id="6149" name="Text Box 5"/>
          <p:cNvSpPr txBox="1">
            <a:spLocks noChangeArrowheads="1"/>
          </p:cNvSpPr>
          <p:nvPr/>
        </p:nvSpPr>
        <p:spPr bwMode="auto">
          <a:xfrm>
            <a:off x="2268538" y="260350"/>
            <a:ext cx="4464050" cy="1600200"/>
          </a:xfrm>
          <a:prstGeom prst="rect">
            <a:avLst/>
          </a:prstGeom>
          <a:solidFill>
            <a:srgbClr val="99CCFF"/>
          </a:solidFill>
          <a:ln w="9525">
            <a:noFill/>
            <a:miter lim="800000"/>
            <a:headEnd/>
            <a:tailEnd/>
          </a:ln>
        </p:spPr>
        <p:txBody>
          <a:bodyPr>
            <a:spAutoFit/>
          </a:bodyPr>
          <a:lstStyle/>
          <a:p>
            <a:pPr>
              <a:spcBef>
                <a:spcPct val="50000"/>
              </a:spcBef>
            </a:pPr>
            <a:r>
              <a:rPr lang="en-GB" sz="2200"/>
              <a:t>RNA contains the pentose sugar ribose.</a:t>
            </a:r>
          </a:p>
          <a:p>
            <a:pPr>
              <a:spcBef>
                <a:spcPct val="50000"/>
              </a:spcBef>
            </a:pPr>
            <a:r>
              <a:rPr lang="en-GB" sz="2200"/>
              <a:t>DNA contains the pentose sugar deoxyribose.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u="sng" smtClean="0"/>
              <a:t>Messenger RNA (mRNA)</a:t>
            </a:r>
          </a:p>
        </p:txBody>
      </p:sp>
      <p:sp>
        <p:nvSpPr>
          <p:cNvPr id="7171" name="Rectangle 3"/>
          <p:cNvSpPr>
            <a:spLocks noGrp="1" noChangeArrowheads="1"/>
          </p:cNvSpPr>
          <p:nvPr>
            <p:ph type="body" idx="1"/>
          </p:nvPr>
        </p:nvSpPr>
        <p:spPr>
          <a:xfrm>
            <a:off x="467544" y="1340768"/>
            <a:ext cx="8229600" cy="5068888"/>
          </a:xfrm>
        </p:spPr>
        <p:txBody>
          <a:bodyPr/>
          <a:lstStyle/>
          <a:p>
            <a:pPr eaLnBrk="1" hangingPunct="1">
              <a:lnSpc>
                <a:spcPct val="90000"/>
              </a:lnSpc>
            </a:pPr>
            <a:r>
              <a:rPr lang="en-GB" sz="2600" dirty="0" smtClean="0"/>
              <a:t>mRNA is used to transfer the DNA code from the nucleus to the cytoplasm.</a:t>
            </a:r>
          </a:p>
          <a:p>
            <a:pPr eaLnBrk="1" hangingPunct="1">
              <a:lnSpc>
                <a:spcPct val="90000"/>
              </a:lnSpc>
            </a:pPr>
            <a:r>
              <a:rPr lang="en-GB" sz="2600" dirty="0" smtClean="0"/>
              <a:t>mRNA is complementary to the DNA code.</a:t>
            </a:r>
          </a:p>
          <a:p>
            <a:pPr eaLnBrk="1" hangingPunct="1">
              <a:lnSpc>
                <a:spcPct val="90000"/>
              </a:lnSpc>
            </a:pPr>
            <a:r>
              <a:rPr lang="en-GB" sz="2600" dirty="0" smtClean="0"/>
              <a:t>mRNA is small enough to leave the nuclear pores.</a:t>
            </a:r>
          </a:p>
          <a:p>
            <a:pPr eaLnBrk="1" hangingPunct="1">
              <a:lnSpc>
                <a:spcPct val="90000"/>
              </a:lnSpc>
            </a:pPr>
            <a:r>
              <a:rPr lang="en-GB" sz="2600" dirty="0" smtClean="0"/>
              <a:t>Once in the cytoplasm, mRNA associates with the </a:t>
            </a:r>
            <a:r>
              <a:rPr lang="en-GB" sz="2600" dirty="0" err="1" smtClean="0"/>
              <a:t>ribosomes</a:t>
            </a:r>
            <a:r>
              <a:rPr lang="en-GB" sz="2600" dirty="0" smtClean="0"/>
              <a:t>.</a:t>
            </a:r>
          </a:p>
          <a:p>
            <a:pPr eaLnBrk="1" hangingPunct="1">
              <a:lnSpc>
                <a:spcPct val="90000"/>
              </a:lnSpc>
            </a:pPr>
            <a:r>
              <a:rPr lang="en-GB" sz="2600" dirty="0" smtClean="0"/>
              <a:t>mRNA is used to determine the sequence of amino acids during protein synthesis.</a:t>
            </a:r>
          </a:p>
          <a:p>
            <a:pPr eaLnBrk="1" hangingPunct="1">
              <a:lnSpc>
                <a:spcPct val="90000"/>
              </a:lnSpc>
            </a:pPr>
            <a:r>
              <a:rPr lang="en-GB" sz="2600" dirty="0" smtClean="0"/>
              <a:t>mRNA is easily broken down and only exists whilst it is needed to manufacture a protein.</a:t>
            </a:r>
          </a:p>
          <a:p>
            <a:pPr eaLnBrk="1" hangingPunct="1">
              <a:lnSpc>
                <a:spcPct val="90000"/>
              </a:lnSpc>
            </a:pPr>
            <a:r>
              <a:rPr lang="en-GB" sz="2600" dirty="0" smtClean="0"/>
              <a:t>The sequence of nucleotides in the mRNA is referred to as the genetic code.</a:t>
            </a:r>
          </a:p>
          <a:p>
            <a:pPr eaLnBrk="1" hangingPunct="1">
              <a:lnSpc>
                <a:spcPct val="90000"/>
              </a:lnSpc>
              <a:buFont typeface="Wingdings" pitchFamily="2" charset="2"/>
              <a:buNone/>
            </a:pPr>
            <a:endParaRPr lang="en-GB" sz="2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lstStyle/>
          <a:p>
            <a:pPr eaLnBrk="1" hangingPunct="1"/>
            <a:r>
              <a:rPr lang="en-GB" u="sng" smtClean="0"/>
              <a:t>Transcription (forming mRNA)</a:t>
            </a:r>
          </a:p>
        </p:txBody>
      </p:sp>
      <p:pic>
        <p:nvPicPr>
          <p:cNvPr id="8195" name="Picture 5"/>
          <p:cNvPicPr>
            <a:picLocks noGrp="1" noChangeAspect="1" noChangeArrowheads="1"/>
          </p:cNvPicPr>
          <p:nvPr>
            <p:ph idx="1"/>
          </p:nvPr>
        </p:nvPicPr>
        <p:blipFill>
          <a:blip r:embed="rId2" cstate="print"/>
          <a:srcRect/>
          <a:stretch>
            <a:fillRect/>
          </a:stretch>
        </p:blip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u="sng" smtClean="0"/>
              <a:t>Transfer RNA (tRNA)</a:t>
            </a:r>
          </a:p>
        </p:txBody>
      </p:sp>
      <p:sp>
        <p:nvSpPr>
          <p:cNvPr id="10243" name="Rectangle 3"/>
          <p:cNvSpPr>
            <a:spLocks noGrp="1" noChangeArrowheads="1"/>
          </p:cNvSpPr>
          <p:nvPr>
            <p:ph type="body" idx="1"/>
          </p:nvPr>
        </p:nvSpPr>
        <p:spPr/>
        <p:txBody>
          <a:bodyPr/>
          <a:lstStyle/>
          <a:p>
            <a:pPr eaLnBrk="1" hangingPunct="1">
              <a:lnSpc>
                <a:spcPct val="90000"/>
              </a:lnSpc>
            </a:pPr>
            <a:r>
              <a:rPr lang="en-GB" sz="2600" dirty="0" err="1" smtClean="0"/>
              <a:t>tRNA</a:t>
            </a:r>
            <a:r>
              <a:rPr lang="en-GB" sz="2600" dirty="0" smtClean="0"/>
              <a:t> is a small molecule (~80 nucleotides).</a:t>
            </a:r>
          </a:p>
          <a:p>
            <a:pPr eaLnBrk="1" hangingPunct="1">
              <a:lnSpc>
                <a:spcPct val="90000"/>
              </a:lnSpc>
            </a:pPr>
            <a:r>
              <a:rPr lang="en-GB" sz="2600" dirty="0" smtClean="0"/>
              <a:t>Single stranded and folded into a clover leaf shape with one end of the chain slightly longer.</a:t>
            </a:r>
          </a:p>
          <a:p>
            <a:pPr eaLnBrk="1" hangingPunct="1">
              <a:lnSpc>
                <a:spcPct val="90000"/>
              </a:lnSpc>
            </a:pPr>
            <a:r>
              <a:rPr lang="en-GB" sz="2600" dirty="0" smtClean="0"/>
              <a:t>This longer section is attached to an amino acid.</a:t>
            </a:r>
          </a:p>
          <a:p>
            <a:pPr eaLnBrk="1" hangingPunct="1">
              <a:lnSpc>
                <a:spcPct val="90000"/>
              </a:lnSpc>
            </a:pPr>
            <a:r>
              <a:rPr lang="en-GB" sz="2600" dirty="0" smtClean="0"/>
              <a:t>Each </a:t>
            </a:r>
            <a:r>
              <a:rPr lang="en-GB" sz="2600" dirty="0" err="1" smtClean="0"/>
              <a:t>tRNA</a:t>
            </a:r>
            <a:r>
              <a:rPr lang="en-GB" sz="2600" dirty="0" smtClean="0"/>
              <a:t> can carry a different amino acid.</a:t>
            </a:r>
          </a:p>
          <a:p>
            <a:pPr eaLnBrk="1" hangingPunct="1">
              <a:lnSpc>
                <a:spcPct val="90000"/>
              </a:lnSpc>
            </a:pPr>
            <a:r>
              <a:rPr lang="en-GB" sz="2600" dirty="0" smtClean="0"/>
              <a:t>3 bases at the opposite end of the </a:t>
            </a:r>
            <a:r>
              <a:rPr lang="en-GB" sz="2600" dirty="0" err="1" smtClean="0"/>
              <a:t>tRNA</a:t>
            </a:r>
            <a:r>
              <a:rPr lang="en-GB" sz="2600" dirty="0" smtClean="0"/>
              <a:t> are called an </a:t>
            </a:r>
            <a:r>
              <a:rPr lang="en-GB" sz="2600" dirty="0" err="1" smtClean="0"/>
              <a:t>anticodon</a:t>
            </a:r>
            <a:r>
              <a:rPr lang="en-GB" sz="2600" dirty="0" smtClean="0"/>
              <a:t>.</a:t>
            </a:r>
          </a:p>
          <a:p>
            <a:pPr eaLnBrk="1" hangingPunct="1">
              <a:lnSpc>
                <a:spcPct val="90000"/>
              </a:lnSpc>
            </a:pPr>
            <a:r>
              <a:rPr lang="en-GB" sz="2600" dirty="0" smtClean="0"/>
              <a:t>Each amino acid has a different </a:t>
            </a:r>
            <a:r>
              <a:rPr lang="en-GB" sz="2600" dirty="0" err="1" smtClean="0"/>
              <a:t>anticodon</a:t>
            </a:r>
            <a:r>
              <a:rPr lang="en-GB" sz="2600" dirty="0" smtClean="0"/>
              <a:t>.</a:t>
            </a:r>
          </a:p>
          <a:p>
            <a:pPr eaLnBrk="1" hangingPunct="1">
              <a:lnSpc>
                <a:spcPct val="90000"/>
              </a:lnSpc>
            </a:pPr>
            <a:r>
              <a:rPr lang="en-GB" sz="2600" dirty="0" smtClean="0"/>
              <a:t>The </a:t>
            </a:r>
            <a:r>
              <a:rPr lang="en-GB" sz="2600" dirty="0" err="1" smtClean="0"/>
              <a:t>anticodon</a:t>
            </a:r>
            <a:r>
              <a:rPr lang="en-GB" sz="2600" dirty="0" smtClean="0"/>
              <a:t> pairs with the complementary </a:t>
            </a:r>
            <a:r>
              <a:rPr lang="en-GB" sz="2600" dirty="0" err="1" smtClean="0"/>
              <a:t>codon</a:t>
            </a:r>
            <a:r>
              <a:rPr lang="en-GB" sz="2600" dirty="0" smtClean="0"/>
              <a:t> on the mRNA.</a:t>
            </a:r>
          </a:p>
          <a:p>
            <a:pPr eaLnBrk="1" hangingPunct="1">
              <a:lnSpc>
                <a:spcPct val="90000"/>
              </a:lnSpc>
            </a:pPr>
            <a:endParaRPr lang="en-GB" sz="2600" dirty="0" smtClean="0"/>
          </a:p>
          <a:p>
            <a:pPr eaLnBrk="1" hangingPunct="1">
              <a:lnSpc>
                <a:spcPct val="90000"/>
              </a:lnSpc>
            </a:pPr>
            <a:endParaRPr lang="en-GB" sz="2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p:nvPr>
        </p:nvSpPr>
        <p:spPr>
          <a:xfrm>
            <a:off x="457200" y="0"/>
            <a:ext cx="8291513" cy="6130925"/>
          </a:xfrm>
        </p:spPr>
        <p:txBody>
          <a:bodyPr/>
          <a:lstStyle/>
          <a:p>
            <a:pPr eaLnBrk="1" hangingPunct="1"/>
            <a:endParaRPr lang="en-US" smtClean="0"/>
          </a:p>
        </p:txBody>
      </p:sp>
      <p:pic>
        <p:nvPicPr>
          <p:cNvPr id="11267" name="Picture 8" descr="trna1"/>
          <p:cNvPicPr>
            <a:picLocks noChangeAspect="1" noChangeArrowheads="1"/>
          </p:cNvPicPr>
          <p:nvPr/>
        </p:nvPicPr>
        <p:blipFill>
          <a:blip r:embed="rId2" cstate="print"/>
          <a:srcRect/>
          <a:stretch>
            <a:fillRect/>
          </a:stretch>
        </p:blipFill>
        <p:spPr bwMode="auto">
          <a:xfrm>
            <a:off x="1763713" y="549275"/>
            <a:ext cx="5391150" cy="5514975"/>
          </a:xfrm>
          <a:prstGeom prst="rect">
            <a:avLst/>
          </a:prstGeom>
          <a:noFill/>
          <a:ln w="9525">
            <a:noFill/>
            <a:miter lim="800000"/>
            <a:headEnd/>
            <a:tailEnd/>
          </a:ln>
        </p:spPr>
      </p:pic>
      <p:sp>
        <p:nvSpPr>
          <p:cNvPr id="11268" name="Rectangle 10"/>
          <p:cNvSpPr>
            <a:spLocks noChangeArrowheads="1"/>
          </p:cNvSpPr>
          <p:nvPr/>
        </p:nvSpPr>
        <p:spPr bwMode="auto">
          <a:xfrm>
            <a:off x="971550" y="692150"/>
            <a:ext cx="1584325" cy="1152525"/>
          </a:xfrm>
          <a:prstGeom prst="rect">
            <a:avLst/>
          </a:prstGeom>
          <a:solidFill>
            <a:srgbClr val="99CCFF"/>
          </a:solidFill>
          <a:ln w="9525">
            <a:solidFill>
              <a:schemeClr val="tx1"/>
            </a:solidFill>
            <a:miter lim="800000"/>
            <a:headEnd/>
            <a:tailEnd/>
          </a:ln>
        </p:spPr>
        <p:txBody>
          <a:bodyPr wrap="none" anchor="ctr"/>
          <a:lstStyle/>
          <a:p>
            <a:endParaRPr lang="en-US"/>
          </a:p>
        </p:txBody>
      </p:sp>
      <p:sp>
        <p:nvSpPr>
          <p:cNvPr id="11269" name="Text Box 11"/>
          <p:cNvSpPr txBox="1">
            <a:spLocks noChangeArrowheads="1"/>
          </p:cNvSpPr>
          <p:nvPr/>
        </p:nvSpPr>
        <p:spPr bwMode="auto">
          <a:xfrm>
            <a:off x="1116013" y="765175"/>
            <a:ext cx="1295400" cy="915988"/>
          </a:xfrm>
          <a:prstGeom prst="rect">
            <a:avLst/>
          </a:prstGeom>
          <a:noFill/>
          <a:ln w="9525">
            <a:noFill/>
            <a:miter lim="800000"/>
            <a:headEnd/>
            <a:tailEnd/>
          </a:ln>
        </p:spPr>
        <p:txBody>
          <a:bodyPr>
            <a:spAutoFit/>
          </a:bodyPr>
          <a:lstStyle/>
          <a:p>
            <a:pPr>
              <a:spcBef>
                <a:spcPct val="50000"/>
              </a:spcBef>
            </a:pPr>
            <a:r>
              <a:rPr lang="en-GB"/>
              <a:t>Amino acid joins here</a:t>
            </a:r>
          </a:p>
        </p:txBody>
      </p:sp>
      <p:sp>
        <p:nvSpPr>
          <p:cNvPr id="11270" name="AutoShape 12"/>
          <p:cNvSpPr>
            <a:spLocks noChangeArrowheads="1"/>
          </p:cNvSpPr>
          <p:nvPr/>
        </p:nvSpPr>
        <p:spPr bwMode="auto">
          <a:xfrm>
            <a:off x="2700338" y="981075"/>
            <a:ext cx="1871662" cy="431800"/>
          </a:xfrm>
          <a:prstGeom prst="rightArrow">
            <a:avLst>
              <a:gd name="adj1" fmla="val 50000"/>
              <a:gd name="adj2" fmla="val 108364"/>
            </a:avLst>
          </a:prstGeom>
          <a:solidFill>
            <a:schemeClr val="tx1"/>
          </a:solidFill>
          <a:ln w="9525">
            <a:solidFill>
              <a:schemeClr val="tx1"/>
            </a:solidFill>
            <a:miter lim="800000"/>
            <a:headEnd/>
            <a:tailEnd/>
          </a:ln>
        </p:spPr>
        <p:txBody>
          <a:bodyPr wrap="none" anchor="ctr"/>
          <a:lstStyle/>
          <a:p>
            <a:endParaRPr lang="en-US"/>
          </a:p>
        </p:txBody>
      </p:sp>
      <p:sp>
        <p:nvSpPr>
          <p:cNvPr id="11271" name="AutoShape 13"/>
          <p:cNvSpPr>
            <a:spLocks noChangeArrowheads="1"/>
          </p:cNvSpPr>
          <p:nvPr/>
        </p:nvSpPr>
        <p:spPr bwMode="auto">
          <a:xfrm>
            <a:off x="5003800" y="5661025"/>
            <a:ext cx="1584325" cy="358775"/>
          </a:xfrm>
          <a:prstGeom prst="leftArrow">
            <a:avLst>
              <a:gd name="adj1" fmla="val 50000"/>
              <a:gd name="adj2" fmla="val 110398"/>
            </a:avLst>
          </a:prstGeom>
          <a:solidFill>
            <a:schemeClr val="tx1"/>
          </a:solidFill>
          <a:ln w="9525">
            <a:solidFill>
              <a:schemeClr val="tx1"/>
            </a:solidFill>
            <a:miter lim="800000"/>
            <a:headEnd/>
            <a:tailEnd/>
          </a:ln>
        </p:spPr>
        <p:txBody>
          <a:bodyPr wrap="none" anchor="ctr"/>
          <a:lstStyle/>
          <a:p>
            <a:endParaRPr lang="en-US"/>
          </a:p>
        </p:txBody>
      </p:sp>
      <p:sp>
        <p:nvSpPr>
          <p:cNvPr id="11272" name="Rectangle 14"/>
          <p:cNvSpPr>
            <a:spLocks noChangeArrowheads="1"/>
          </p:cNvSpPr>
          <p:nvPr/>
        </p:nvSpPr>
        <p:spPr bwMode="auto">
          <a:xfrm>
            <a:off x="6659563" y="5516563"/>
            <a:ext cx="2016893" cy="792162"/>
          </a:xfrm>
          <a:prstGeom prst="rect">
            <a:avLst/>
          </a:prstGeom>
          <a:solidFill>
            <a:srgbClr val="99CCFF"/>
          </a:solidFill>
          <a:ln w="9525">
            <a:solidFill>
              <a:schemeClr val="tx1"/>
            </a:solidFill>
            <a:miter lim="800000"/>
            <a:headEnd/>
            <a:tailEnd/>
          </a:ln>
        </p:spPr>
        <p:txBody>
          <a:bodyPr wrap="none" anchor="ctr"/>
          <a:lstStyle/>
          <a:p>
            <a:endParaRPr lang="en-US"/>
          </a:p>
        </p:txBody>
      </p:sp>
      <p:sp>
        <p:nvSpPr>
          <p:cNvPr id="11273" name="Text Box 15"/>
          <p:cNvSpPr txBox="1">
            <a:spLocks noChangeArrowheads="1"/>
          </p:cNvSpPr>
          <p:nvPr/>
        </p:nvSpPr>
        <p:spPr bwMode="auto">
          <a:xfrm>
            <a:off x="6732588" y="5734051"/>
            <a:ext cx="1799852" cy="430887"/>
          </a:xfrm>
          <a:prstGeom prst="rect">
            <a:avLst/>
          </a:prstGeom>
          <a:noFill/>
          <a:ln w="9525">
            <a:noFill/>
            <a:miter lim="800000"/>
            <a:headEnd/>
            <a:tailEnd/>
          </a:ln>
        </p:spPr>
        <p:txBody>
          <a:bodyPr wrap="square">
            <a:spAutoFit/>
          </a:bodyPr>
          <a:lstStyle/>
          <a:p>
            <a:pPr>
              <a:spcBef>
                <a:spcPct val="50000"/>
              </a:spcBef>
            </a:pPr>
            <a:r>
              <a:rPr lang="en-GB" dirty="0" err="1"/>
              <a:t>Anticodon</a:t>
            </a:r>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457200" y="404664"/>
            <a:ext cx="8686800" cy="1295400"/>
          </a:xfrm>
        </p:spPr>
        <p:txBody>
          <a:bodyPr>
            <a:normAutofit/>
          </a:bodyPr>
          <a:lstStyle/>
          <a:p>
            <a:pPr eaLnBrk="1" hangingPunct="1"/>
            <a:r>
              <a:rPr lang="en-GB" u="sng" dirty="0" smtClean="0"/>
              <a:t>Comparison of DNA, mRNA and </a:t>
            </a:r>
            <a:r>
              <a:rPr lang="en-GB" u="sng" dirty="0" err="1" smtClean="0"/>
              <a:t>tRNA</a:t>
            </a:r>
            <a:endParaRPr lang="en-GB" u="sng" dirty="0" smtClean="0"/>
          </a:p>
        </p:txBody>
      </p:sp>
      <p:graphicFrame>
        <p:nvGraphicFramePr>
          <p:cNvPr id="31801" name="Group 57"/>
          <p:cNvGraphicFramePr>
            <a:graphicFrameLocks noGrp="1"/>
          </p:cNvGraphicFramePr>
          <p:nvPr>
            <p:ph type="tbl" idx="1"/>
          </p:nvPr>
        </p:nvGraphicFramePr>
        <p:xfrm>
          <a:off x="457200" y="1719263"/>
          <a:ext cx="8415338" cy="4743135"/>
        </p:xfrm>
        <a:graphic>
          <a:graphicData uri="http://schemas.openxmlformats.org/drawingml/2006/table">
            <a:tbl>
              <a:tblPr/>
              <a:tblGrid>
                <a:gridCol w="2243138"/>
                <a:gridCol w="2057400"/>
                <a:gridCol w="2057400"/>
                <a:gridCol w="2057400"/>
              </a:tblGrid>
              <a:tr h="55086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600" b="1" i="0" u="none" strike="noStrike" cap="none" normalizeH="0" baseline="0" dirty="0" smtClean="0">
                          <a:ln>
                            <a:noFill/>
                          </a:ln>
                          <a:solidFill>
                            <a:srgbClr val="3366CC"/>
                          </a:solidFill>
                          <a:effectLst/>
                          <a:latin typeface="Arial" charset="0"/>
                          <a:cs typeface="Arial" charset="0"/>
                        </a:rPr>
                        <a:t>Feature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600" b="1" i="0" u="none" strike="noStrike" cap="none" normalizeH="0" baseline="0" dirty="0" smtClean="0">
                          <a:ln>
                            <a:noFill/>
                          </a:ln>
                          <a:solidFill>
                            <a:srgbClr val="3366CC"/>
                          </a:solidFill>
                          <a:effectLst/>
                          <a:latin typeface="Arial" charset="0"/>
                          <a:cs typeface="Arial" charset="0"/>
                        </a:rPr>
                        <a:t>DNA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600" b="1" i="0" u="none" strike="noStrike" cap="none" normalizeH="0" baseline="0" dirty="0" smtClean="0">
                          <a:ln>
                            <a:noFill/>
                          </a:ln>
                          <a:solidFill>
                            <a:srgbClr val="3366CC"/>
                          </a:solidFill>
                          <a:effectLst/>
                          <a:latin typeface="Arial" charset="0"/>
                          <a:cs typeface="Arial" charset="0"/>
                        </a:rPr>
                        <a:t>mRNA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600" b="1" i="0" u="none" strike="noStrike" cap="none" normalizeH="0" baseline="0" dirty="0" err="1" smtClean="0">
                          <a:ln>
                            <a:noFill/>
                          </a:ln>
                          <a:solidFill>
                            <a:srgbClr val="3366CC"/>
                          </a:solidFill>
                          <a:effectLst/>
                          <a:latin typeface="Arial" charset="0"/>
                          <a:cs typeface="Arial" charset="0"/>
                        </a:rPr>
                        <a:t>tRNA</a:t>
                      </a:r>
                      <a:endParaRPr kumimoji="0" lang="en-GB" sz="2600" b="1" i="0" u="none" strike="noStrike" cap="none" normalizeH="0" baseline="0" dirty="0" smtClean="0">
                        <a:ln>
                          <a:noFill/>
                        </a:ln>
                        <a:solidFill>
                          <a:srgbClr val="3366CC"/>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55245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600" b="0" i="0" u="none" strike="noStrike" cap="none" normalizeH="0" baseline="0" smtClean="0">
                          <a:ln>
                            <a:noFill/>
                          </a:ln>
                          <a:solidFill>
                            <a:srgbClr val="3366CC"/>
                          </a:solidFill>
                          <a:effectLst/>
                          <a:latin typeface="Arial" charset="0"/>
                          <a:cs typeface="Arial" charset="0"/>
                        </a:rPr>
                        <a:t>Double/Single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55086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600" b="0" i="0" u="none" strike="noStrike" cap="none" normalizeH="0" baseline="0" smtClean="0">
                          <a:ln>
                            <a:noFill/>
                          </a:ln>
                          <a:solidFill>
                            <a:srgbClr val="3366CC"/>
                          </a:solidFill>
                          <a:effectLst/>
                          <a:latin typeface="Arial" charset="0"/>
                          <a:cs typeface="Arial" charset="0"/>
                        </a:rPr>
                        <a:t>Size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55245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600" b="0" i="0" u="none" strike="noStrike" cap="none" normalizeH="0" baseline="0" smtClean="0">
                          <a:ln>
                            <a:noFill/>
                          </a:ln>
                          <a:solidFill>
                            <a:srgbClr val="3366CC"/>
                          </a:solidFill>
                          <a:effectLst/>
                          <a:latin typeface="Arial" charset="0"/>
                          <a:cs typeface="Arial" charset="0"/>
                        </a:rPr>
                        <a:t>Shape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55086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600" b="0" i="0" u="none" strike="noStrike" cap="none" normalizeH="0" baseline="0" smtClean="0">
                          <a:ln>
                            <a:noFill/>
                          </a:ln>
                          <a:solidFill>
                            <a:srgbClr val="3366CC"/>
                          </a:solidFill>
                          <a:effectLst/>
                          <a:latin typeface="Arial" charset="0"/>
                          <a:cs typeface="Arial" charset="0"/>
                        </a:rPr>
                        <a:t>Sugar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55086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600" b="0" i="0" u="none" strike="noStrike" cap="none" normalizeH="0" baseline="0" smtClean="0">
                          <a:ln>
                            <a:noFill/>
                          </a:ln>
                          <a:solidFill>
                            <a:srgbClr val="3366CC"/>
                          </a:solidFill>
                          <a:effectLst/>
                          <a:latin typeface="Arial" charset="0"/>
                          <a:cs typeface="Arial" charset="0"/>
                        </a:rPr>
                        <a:t>Bases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55245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600" b="0" i="0" u="none" strike="noStrike" cap="none" normalizeH="0" baseline="0" smtClean="0">
                          <a:ln>
                            <a:noFill/>
                          </a:ln>
                          <a:solidFill>
                            <a:srgbClr val="3366CC"/>
                          </a:solidFill>
                          <a:effectLst/>
                          <a:latin typeface="Arial" charset="0"/>
                          <a:cs typeface="Arial" charset="0"/>
                        </a:rPr>
                        <a:t>Quantity in cells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55086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600" b="0" i="0" u="none" strike="noStrike" cap="none" normalizeH="0" baseline="0" dirty="0" smtClean="0">
                          <a:ln>
                            <a:noFill/>
                          </a:ln>
                          <a:solidFill>
                            <a:srgbClr val="3366CC"/>
                          </a:solidFill>
                          <a:effectLst/>
                          <a:latin typeface="Arial" charset="0"/>
                          <a:cs typeface="Arial" charset="0"/>
                        </a:rPr>
                        <a:t>Stability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pPr eaLnBrk="1" hangingPunct="1"/>
            <a:r>
              <a:rPr lang="en-GB" u="sng" smtClean="0"/>
              <a:t>Comparison of DNA, mRNA and tRNA</a:t>
            </a:r>
          </a:p>
        </p:txBody>
      </p:sp>
      <p:graphicFrame>
        <p:nvGraphicFramePr>
          <p:cNvPr id="48189" name="Group 61"/>
          <p:cNvGraphicFramePr>
            <a:graphicFrameLocks noGrp="1"/>
          </p:cNvGraphicFramePr>
          <p:nvPr>
            <p:ph type="tbl" idx="1"/>
          </p:nvPr>
        </p:nvGraphicFramePr>
        <p:xfrm>
          <a:off x="250825" y="1557338"/>
          <a:ext cx="8686800" cy="5015232"/>
        </p:xfrm>
        <a:graphic>
          <a:graphicData uri="http://schemas.openxmlformats.org/drawingml/2006/table">
            <a:tbl>
              <a:tblPr/>
              <a:tblGrid>
                <a:gridCol w="2233613"/>
                <a:gridCol w="2205037"/>
                <a:gridCol w="2124075"/>
                <a:gridCol w="2124075"/>
              </a:tblGrid>
              <a:tr h="55086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000" b="1" i="0" u="none" strike="noStrike" cap="none" normalizeH="0" baseline="0" dirty="0" smtClean="0">
                          <a:ln>
                            <a:noFill/>
                          </a:ln>
                          <a:solidFill>
                            <a:srgbClr val="3366CC"/>
                          </a:solidFill>
                          <a:effectLst/>
                          <a:latin typeface="Arial" charset="0"/>
                          <a:cs typeface="Arial" charset="0"/>
                        </a:rPr>
                        <a:t>Feature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000" b="1" i="0" u="none" strike="noStrike" cap="none" normalizeH="0" baseline="0" dirty="0" smtClean="0">
                          <a:ln>
                            <a:noFill/>
                          </a:ln>
                          <a:solidFill>
                            <a:srgbClr val="3366CC"/>
                          </a:solidFill>
                          <a:effectLst/>
                          <a:latin typeface="Arial" charset="0"/>
                          <a:cs typeface="Arial" charset="0"/>
                        </a:rPr>
                        <a:t>DNA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000" b="1" i="0" u="none" strike="noStrike" cap="none" normalizeH="0" baseline="0" dirty="0" smtClean="0">
                          <a:ln>
                            <a:noFill/>
                          </a:ln>
                          <a:solidFill>
                            <a:srgbClr val="3366CC"/>
                          </a:solidFill>
                          <a:effectLst/>
                          <a:latin typeface="Arial" charset="0"/>
                          <a:cs typeface="Arial" charset="0"/>
                        </a:rPr>
                        <a:t>mRNA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000" b="1" i="0" u="none" strike="noStrike" cap="none" normalizeH="0" baseline="0" dirty="0" err="1" smtClean="0">
                          <a:ln>
                            <a:noFill/>
                          </a:ln>
                          <a:solidFill>
                            <a:srgbClr val="3366CC"/>
                          </a:solidFill>
                          <a:effectLst/>
                          <a:latin typeface="Arial" charset="0"/>
                          <a:cs typeface="Arial" charset="0"/>
                        </a:rPr>
                        <a:t>tRNA</a:t>
                      </a:r>
                      <a:endParaRPr kumimoji="0" lang="en-GB" sz="2000" b="1" i="0" u="none" strike="noStrike" cap="none" normalizeH="0" baseline="0" dirty="0" smtClean="0">
                        <a:ln>
                          <a:noFill/>
                        </a:ln>
                        <a:solidFill>
                          <a:srgbClr val="3366CC"/>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55245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000" b="1" i="0" u="none" strike="noStrike" cap="none" normalizeH="0" baseline="0" dirty="0" smtClean="0">
                          <a:ln>
                            <a:noFill/>
                          </a:ln>
                          <a:solidFill>
                            <a:srgbClr val="3366CC"/>
                          </a:solidFill>
                          <a:effectLst/>
                          <a:latin typeface="Arial" charset="0"/>
                          <a:cs typeface="Arial" charset="0"/>
                        </a:rPr>
                        <a:t>Double/Single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000" b="0" i="0" u="none" strike="noStrike" cap="none" normalizeH="0" baseline="0" smtClean="0">
                          <a:ln>
                            <a:noFill/>
                          </a:ln>
                          <a:solidFill>
                            <a:schemeClr val="tx1"/>
                          </a:solidFill>
                          <a:effectLst/>
                          <a:latin typeface="Arial" charset="0"/>
                          <a:cs typeface="Arial" charset="0"/>
                        </a:rPr>
                        <a:t>Double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000" b="0" i="0" u="none" strike="noStrike" cap="none" normalizeH="0" baseline="0" smtClean="0">
                          <a:ln>
                            <a:noFill/>
                          </a:ln>
                          <a:solidFill>
                            <a:schemeClr val="tx1"/>
                          </a:solidFill>
                          <a:effectLst/>
                          <a:latin typeface="Arial" charset="0"/>
                          <a:cs typeface="Arial" charset="0"/>
                        </a:rPr>
                        <a:t>Single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000" b="0" i="0" u="none" strike="noStrike" cap="none" normalizeH="0" baseline="0" smtClean="0">
                          <a:ln>
                            <a:noFill/>
                          </a:ln>
                          <a:solidFill>
                            <a:schemeClr val="tx1"/>
                          </a:solidFill>
                          <a:effectLst/>
                          <a:latin typeface="Arial" charset="0"/>
                          <a:cs typeface="Arial" charset="0"/>
                        </a:rPr>
                        <a:t>Single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55086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000" b="1" i="0" u="none" strike="noStrike" cap="none" normalizeH="0" baseline="0" dirty="0" smtClean="0">
                          <a:ln>
                            <a:noFill/>
                          </a:ln>
                          <a:solidFill>
                            <a:srgbClr val="3366CC"/>
                          </a:solidFill>
                          <a:effectLst/>
                          <a:latin typeface="Arial" charset="0"/>
                          <a:cs typeface="Arial" charset="0"/>
                        </a:rPr>
                        <a:t>Size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000" b="0" i="0" u="none" strike="noStrike" cap="none" normalizeH="0" baseline="0" smtClean="0">
                          <a:ln>
                            <a:noFill/>
                          </a:ln>
                          <a:solidFill>
                            <a:schemeClr val="tx1"/>
                          </a:solidFill>
                          <a:effectLst/>
                          <a:latin typeface="Arial" charset="0"/>
                          <a:cs typeface="Arial" charset="0"/>
                        </a:rPr>
                        <a:t>Largest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000" b="0" i="0" u="none" strike="noStrike" cap="none" normalizeH="0" baseline="0" smtClean="0">
                          <a:ln>
                            <a:noFill/>
                          </a:ln>
                          <a:solidFill>
                            <a:schemeClr val="tx1"/>
                          </a:solidFill>
                          <a:effectLst/>
                          <a:latin typeface="Arial" charset="0"/>
                          <a:cs typeface="Arial" charset="0"/>
                        </a:rPr>
                        <a:t>Variable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000" b="0" i="0" u="none" strike="noStrike" cap="none" normalizeH="0" baseline="0" smtClean="0">
                          <a:ln>
                            <a:noFill/>
                          </a:ln>
                          <a:solidFill>
                            <a:schemeClr val="tx1"/>
                          </a:solidFill>
                          <a:effectLst/>
                          <a:latin typeface="Arial" charset="0"/>
                          <a:cs typeface="Arial" charset="0"/>
                        </a:rPr>
                        <a:t>Smaller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55245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000" b="1" i="0" u="none" strike="noStrike" cap="none" normalizeH="0" baseline="0" dirty="0" smtClean="0">
                          <a:ln>
                            <a:noFill/>
                          </a:ln>
                          <a:solidFill>
                            <a:srgbClr val="3366CC"/>
                          </a:solidFill>
                          <a:effectLst/>
                          <a:latin typeface="Arial" charset="0"/>
                          <a:cs typeface="Arial" charset="0"/>
                        </a:rPr>
                        <a:t>Shape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000" b="0" i="0" u="none" strike="noStrike" cap="none" normalizeH="0" baseline="0" smtClean="0">
                          <a:ln>
                            <a:noFill/>
                          </a:ln>
                          <a:solidFill>
                            <a:schemeClr val="tx1"/>
                          </a:solidFill>
                          <a:effectLst/>
                          <a:latin typeface="Arial" charset="0"/>
                          <a:cs typeface="Arial" charset="0"/>
                        </a:rPr>
                        <a:t>Double helix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000" b="0" i="0" u="none" strike="noStrike" cap="none" normalizeH="0" baseline="0" smtClean="0">
                          <a:ln>
                            <a:noFill/>
                          </a:ln>
                          <a:solidFill>
                            <a:schemeClr val="tx1"/>
                          </a:solidFill>
                          <a:effectLst/>
                          <a:latin typeface="Arial" charset="0"/>
                          <a:cs typeface="Arial" charset="0"/>
                        </a:rPr>
                        <a:t>Single helix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000" b="0" i="0" u="none" strike="noStrike" cap="none" normalizeH="0" baseline="0" smtClean="0">
                          <a:ln>
                            <a:noFill/>
                          </a:ln>
                          <a:solidFill>
                            <a:schemeClr val="tx1"/>
                          </a:solidFill>
                          <a:effectLst/>
                          <a:latin typeface="Arial" charset="0"/>
                          <a:cs typeface="Arial" charset="0"/>
                        </a:rPr>
                        <a:t>Clover shape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55086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000" b="1" i="0" u="none" strike="noStrike" cap="none" normalizeH="0" baseline="0" dirty="0" smtClean="0">
                          <a:ln>
                            <a:noFill/>
                          </a:ln>
                          <a:solidFill>
                            <a:srgbClr val="3366CC"/>
                          </a:solidFill>
                          <a:effectLst/>
                          <a:latin typeface="Arial" charset="0"/>
                          <a:cs typeface="Arial" charset="0"/>
                        </a:rPr>
                        <a:t>Sugar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000" b="0" i="0" u="none" strike="noStrike" cap="none" normalizeH="0" baseline="0" smtClean="0">
                          <a:ln>
                            <a:noFill/>
                          </a:ln>
                          <a:solidFill>
                            <a:schemeClr val="tx1"/>
                          </a:solidFill>
                          <a:effectLst/>
                          <a:latin typeface="Arial" charset="0"/>
                          <a:cs typeface="Arial" charset="0"/>
                        </a:rPr>
                        <a:t>Deoxyribose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000" b="0" i="0" u="none" strike="noStrike" cap="none" normalizeH="0" baseline="0" smtClean="0">
                          <a:ln>
                            <a:noFill/>
                          </a:ln>
                          <a:solidFill>
                            <a:schemeClr val="tx1"/>
                          </a:solidFill>
                          <a:effectLst/>
                          <a:latin typeface="Arial" charset="0"/>
                          <a:cs typeface="Arial" charset="0"/>
                        </a:rPr>
                        <a:t>Ribose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000" b="0" i="0" u="none" strike="noStrike" cap="none" normalizeH="0" baseline="0" smtClean="0">
                          <a:ln>
                            <a:noFill/>
                          </a:ln>
                          <a:solidFill>
                            <a:schemeClr val="tx1"/>
                          </a:solidFill>
                          <a:effectLst/>
                          <a:latin typeface="Arial" charset="0"/>
                          <a:cs typeface="Arial" charset="0"/>
                        </a:rPr>
                        <a:t>Ribose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55086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000" b="1" i="0" u="none" strike="noStrike" cap="none" normalizeH="0" baseline="0" dirty="0" smtClean="0">
                          <a:ln>
                            <a:noFill/>
                          </a:ln>
                          <a:solidFill>
                            <a:srgbClr val="3366CC"/>
                          </a:solidFill>
                          <a:effectLst/>
                          <a:latin typeface="Arial" charset="0"/>
                          <a:cs typeface="Arial" charset="0"/>
                        </a:rPr>
                        <a:t>Bases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000" b="0" i="0" u="none" strike="noStrike" cap="none" normalizeH="0" baseline="0" smtClean="0">
                          <a:ln>
                            <a:noFill/>
                          </a:ln>
                          <a:solidFill>
                            <a:schemeClr val="tx1"/>
                          </a:solidFill>
                          <a:effectLst/>
                          <a:latin typeface="Arial" charset="0"/>
                          <a:cs typeface="Arial" charset="0"/>
                        </a:rPr>
                        <a:t>A, G, T, 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000" b="0" i="0" u="none" strike="noStrike" cap="none" normalizeH="0" baseline="0" smtClean="0">
                          <a:ln>
                            <a:noFill/>
                          </a:ln>
                          <a:solidFill>
                            <a:schemeClr val="tx1"/>
                          </a:solidFill>
                          <a:effectLst/>
                          <a:latin typeface="Arial" charset="0"/>
                          <a:cs typeface="Arial" charset="0"/>
                        </a:rPr>
                        <a:t>A, G, U, 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000" b="0" i="0" u="none" strike="noStrike" cap="none" normalizeH="0" baseline="0" smtClean="0">
                          <a:ln>
                            <a:noFill/>
                          </a:ln>
                          <a:solidFill>
                            <a:schemeClr val="tx1"/>
                          </a:solidFill>
                          <a:effectLst/>
                          <a:latin typeface="Arial" charset="0"/>
                          <a:cs typeface="Arial" charset="0"/>
                        </a:rPr>
                        <a:t>A, G, U, 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55245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000" b="1" i="0" u="none" strike="noStrike" cap="none" normalizeH="0" baseline="0" dirty="0" smtClean="0">
                          <a:ln>
                            <a:noFill/>
                          </a:ln>
                          <a:solidFill>
                            <a:srgbClr val="3366CC"/>
                          </a:solidFill>
                          <a:effectLst/>
                          <a:latin typeface="Arial" charset="0"/>
                          <a:cs typeface="Arial" charset="0"/>
                        </a:rPr>
                        <a:t>Quantity in cells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000" b="0" i="0" u="none" strike="noStrike" cap="none" normalizeH="0" baseline="0" smtClean="0">
                          <a:ln>
                            <a:noFill/>
                          </a:ln>
                          <a:solidFill>
                            <a:schemeClr val="tx1"/>
                          </a:solidFill>
                          <a:effectLst/>
                          <a:latin typeface="Arial" charset="0"/>
                          <a:cs typeface="Arial" charset="0"/>
                        </a:rPr>
                        <a:t>Constant (gametes)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000" b="0" i="0" u="none" strike="noStrike" cap="none" normalizeH="0" baseline="0" smtClean="0">
                          <a:ln>
                            <a:noFill/>
                          </a:ln>
                          <a:solidFill>
                            <a:schemeClr val="tx1"/>
                          </a:solidFill>
                          <a:effectLst/>
                          <a:latin typeface="Arial" charset="0"/>
                          <a:cs typeface="Arial" charset="0"/>
                        </a:rPr>
                        <a:t>Varies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000" b="0" i="0" u="none" strike="noStrike" cap="none" normalizeH="0" baseline="0" smtClean="0">
                          <a:ln>
                            <a:noFill/>
                          </a:ln>
                          <a:solidFill>
                            <a:schemeClr val="tx1"/>
                          </a:solidFill>
                          <a:effectLst/>
                          <a:latin typeface="Arial" charset="0"/>
                          <a:cs typeface="Arial" charset="0"/>
                        </a:rPr>
                        <a:t>Varies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55086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000" b="1" i="0" u="none" strike="noStrike" cap="none" normalizeH="0" baseline="0" dirty="0" smtClean="0">
                          <a:ln>
                            <a:noFill/>
                          </a:ln>
                          <a:solidFill>
                            <a:srgbClr val="3366CC"/>
                          </a:solidFill>
                          <a:effectLst/>
                          <a:latin typeface="Arial" charset="0"/>
                          <a:cs typeface="Arial" charset="0"/>
                        </a:rPr>
                        <a:t>Stability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000" b="0" i="0" u="none" strike="noStrike" cap="none" normalizeH="0" baseline="0" smtClean="0">
                          <a:ln>
                            <a:noFill/>
                          </a:ln>
                          <a:solidFill>
                            <a:schemeClr val="tx1"/>
                          </a:solidFill>
                          <a:effectLst/>
                          <a:latin typeface="Arial" charset="0"/>
                          <a:cs typeface="Arial" charset="0"/>
                        </a:rPr>
                        <a:t>Very stable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000" b="0" i="0" u="none" strike="noStrike" cap="none" normalizeH="0" baseline="0" smtClean="0">
                          <a:ln>
                            <a:noFill/>
                          </a:ln>
                          <a:solidFill>
                            <a:schemeClr val="tx1"/>
                          </a:solidFill>
                          <a:effectLst/>
                          <a:latin typeface="Arial" charset="0"/>
                          <a:cs typeface="Arial" charset="0"/>
                        </a:rPr>
                        <a:t>Unstable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000" b="0" i="0" u="none" strike="noStrike" cap="none" normalizeH="0" baseline="0" dirty="0" smtClean="0">
                          <a:ln>
                            <a:noFill/>
                          </a:ln>
                          <a:solidFill>
                            <a:schemeClr val="tx1"/>
                          </a:solidFill>
                          <a:effectLst/>
                          <a:latin typeface="Arial" charset="0"/>
                          <a:cs typeface="Arial" charset="0"/>
                        </a:rPr>
                        <a:t>More stable than mRNA, less than DNA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able Placeholder 2"/>
          <p:cNvSpPr>
            <a:spLocks noGrp="1"/>
          </p:cNvSpPr>
          <p:nvPr>
            <p:ph type="tbl" idx="1"/>
          </p:nvPr>
        </p:nvSpPr>
        <p:spPr/>
      </p:sp>
      <p:sp>
        <p:nvSpPr>
          <p:cNvPr id="4" name="Date Placeholder 3"/>
          <p:cNvSpPr>
            <a:spLocks noGrp="1"/>
          </p:cNvSpPr>
          <p:nvPr>
            <p:ph type="dt" sz="half" idx="10"/>
          </p:nvPr>
        </p:nvSpPr>
        <p:spPr/>
        <p:txBody>
          <a:bodyPr/>
          <a:lstStyle/>
          <a:p>
            <a:pPr>
              <a:defRPr/>
            </a:pPr>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pPr>
              <a:defRPr/>
            </a:pPr>
            <a:fld id="{8D6B50E1-6840-4CB3-B1A4-4B5E068F395C}" type="slidenum">
              <a:rPr lang="en-GB" altLang="en-US" smtClean="0"/>
              <a:pPr>
                <a:defRPr/>
              </a:pPr>
              <a:t>29</a:t>
            </a:fld>
            <a:endParaRPr lang="en-GB" altLang="en-US"/>
          </a:p>
        </p:txBody>
      </p:sp>
      <p:pic>
        <p:nvPicPr>
          <p:cNvPr id="7" name="Picture 6"/>
          <p:cNvPicPr>
            <a:picLocks noChangeAspect="1"/>
          </p:cNvPicPr>
          <p:nvPr/>
        </p:nvPicPr>
        <p:blipFill rotWithShape="1">
          <a:blip r:embed="rId2"/>
          <a:srcRect l="11610" t="23422" r="10429" b="30805"/>
          <a:stretch/>
        </p:blipFill>
        <p:spPr>
          <a:xfrm>
            <a:off x="-108520" y="836712"/>
            <a:ext cx="9505056" cy="4464496"/>
          </a:xfrm>
          <a:prstGeom prst="rect">
            <a:avLst/>
          </a:prstGeom>
        </p:spPr>
      </p:pic>
    </p:spTree>
    <p:extLst>
      <p:ext uri="{BB962C8B-B14F-4D97-AF65-F5344CB8AC3E}">
        <p14:creationId xmlns:p14="http://schemas.microsoft.com/office/powerpoint/2010/main" val="2178160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39552" y="116632"/>
            <a:ext cx="8229600" cy="418058"/>
          </a:xfrm>
        </p:spPr>
        <p:txBody>
          <a:bodyPr>
            <a:normAutofit fontScale="90000"/>
          </a:bodyPr>
          <a:lstStyle/>
          <a:p>
            <a:r>
              <a:rPr lang="en-GB" dirty="0" smtClean="0"/>
              <a:t>You should be able to…</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81372003"/>
              </p:ext>
            </p:extLst>
          </p:nvPr>
        </p:nvGraphicFramePr>
        <p:xfrm>
          <a:off x="405880" y="836712"/>
          <a:ext cx="8496944" cy="5838293"/>
        </p:xfrm>
        <a:graphic>
          <a:graphicData uri="http://schemas.openxmlformats.org/drawingml/2006/table">
            <a:tbl>
              <a:tblPr>
                <a:tableStyleId>{5C22544A-7EE6-4342-B048-85BDC9FD1C3A}</a:tableStyleId>
              </a:tblPr>
              <a:tblGrid>
                <a:gridCol w="8496944"/>
              </a:tblGrid>
              <a:tr h="817313">
                <a:tc>
                  <a:txBody>
                    <a:bodyPr/>
                    <a:lstStyle/>
                    <a:p>
                      <a:pPr algn="l" fontAlgn="b"/>
                      <a:r>
                        <a:rPr lang="en-GB" sz="1800" u="none" strike="noStrike" dirty="0">
                          <a:effectLst/>
                        </a:rPr>
                        <a:t>●      Know the structure of DNA, including the structure of the nucleotides (purines and pyrimidines), base pairing, the two sugar-phosphate backbones, phosphodiester bonds and hydrogen bonds.</a:t>
                      </a:r>
                      <a:endParaRPr lang="en-GB" sz="1800" b="0" i="0" u="none" strike="noStrike" dirty="0">
                        <a:solidFill>
                          <a:srgbClr val="000000"/>
                        </a:solidFill>
                        <a:effectLst/>
                        <a:latin typeface="Calibri" panose="020F0502020204030204" pitchFamily="34" charset="0"/>
                      </a:endParaRPr>
                    </a:p>
                  </a:txBody>
                  <a:tcPr marL="0" marR="0" marT="0" marB="0" anchor="b"/>
                </a:tc>
              </a:tr>
              <a:tr h="557259">
                <a:tc>
                  <a:txBody>
                    <a:bodyPr/>
                    <a:lstStyle/>
                    <a:p>
                      <a:pPr algn="l" fontAlgn="b"/>
                      <a:r>
                        <a:rPr lang="en-GB" sz="1800" u="none" strike="noStrike" dirty="0">
                          <a:effectLst/>
                        </a:rPr>
                        <a:t>●      Understand how DNA is replicated semi-conservatively, including the role of DNA helicase, polymerase and ligase.</a:t>
                      </a:r>
                      <a:endParaRPr lang="en-GB" sz="1800" b="0" i="0" u="none" strike="noStrike" dirty="0">
                        <a:solidFill>
                          <a:srgbClr val="000000"/>
                        </a:solidFill>
                        <a:effectLst/>
                        <a:latin typeface="Calibri" panose="020F0502020204030204" pitchFamily="34" charset="0"/>
                      </a:endParaRPr>
                    </a:p>
                  </a:txBody>
                  <a:tcPr marL="0" marR="0" marT="0" marB="0" anchor="b"/>
                </a:tc>
              </a:tr>
              <a:tr h="557259">
                <a:tc>
                  <a:txBody>
                    <a:bodyPr/>
                    <a:lstStyle/>
                    <a:p>
                      <a:pPr algn="l" fontAlgn="b"/>
                      <a:r>
                        <a:rPr lang="en-GB" sz="1800" u="none" strike="noStrike">
                          <a:effectLst/>
                        </a:rPr>
                        <a:t>●      Know that a gene is a sequence of bases on a DNA molecule coding for a sequence of amino acids in a polypeptide chain.</a:t>
                      </a:r>
                      <a:endParaRPr lang="en-GB" sz="1800" b="0" i="0" u="none" strike="noStrike">
                        <a:solidFill>
                          <a:srgbClr val="000000"/>
                        </a:solidFill>
                        <a:effectLst/>
                        <a:latin typeface="Calibri" panose="020F0502020204030204" pitchFamily="34" charset="0"/>
                      </a:endParaRPr>
                    </a:p>
                  </a:txBody>
                  <a:tcPr marL="0" marR="0" marT="0" marB="0" anchor="b"/>
                </a:tc>
              </a:tr>
              <a:tr h="557259">
                <a:tc>
                  <a:txBody>
                    <a:bodyPr/>
                    <a:lstStyle/>
                    <a:p>
                      <a:pPr algn="l" fontAlgn="b"/>
                      <a:r>
                        <a:rPr lang="en-GB" sz="1800" u="none" strike="noStrike">
                          <a:effectLst/>
                        </a:rPr>
                        <a:t>●      Know the structure of mRNA including nucleotides, the sugar phosphate backbone and the role of hydrogen bonds. </a:t>
                      </a:r>
                      <a:endParaRPr lang="en-GB" sz="1800" b="0" i="0" u="none" strike="noStrike">
                        <a:solidFill>
                          <a:srgbClr val="000000"/>
                        </a:solidFill>
                        <a:effectLst/>
                        <a:latin typeface="Calibri" panose="020F0502020204030204" pitchFamily="34" charset="0"/>
                      </a:endParaRPr>
                    </a:p>
                  </a:txBody>
                  <a:tcPr marL="0" marR="0" marT="0" marB="0" anchor="b"/>
                </a:tc>
              </a:tr>
              <a:tr h="557259">
                <a:tc>
                  <a:txBody>
                    <a:bodyPr/>
                    <a:lstStyle/>
                    <a:p>
                      <a:pPr algn="l" fontAlgn="b"/>
                      <a:r>
                        <a:rPr lang="en-GB" sz="1800" u="none" strike="noStrike">
                          <a:effectLst/>
                        </a:rPr>
                        <a:t>●      Know the structure of tRNA, including nucleotides, the role of hydrogen bonds and the anticodon.</a:t>
                      </a:r>
                      <a:endParaRPr lang="en-GB" sz="1800" b="0" i="0" u="none" strike="noStrike">
                        <a:solidFill>
                          <a:srgbClr val="000000"/>
                        </a:solidFill>
                        <a:effectLst/>
                        <a:latin typeface="Calibri" panose="020F0502020204030204" pitchFamily="34" charset="0"/>
                      </a:endParaRPr>
                    </a:p>
                  </a:txBody>
                  <a:tcPr marL="0" marR="0" marT="0" marB="0" anchor="b"/>
                </a:tc>
              </a:tr>
              <a:tr h="743013">
                <a:tc>
                  <a:txBody>
                    <a:bodyPr/>
                    <a:lstStyle/>
                    <a:p>
                      <a:pPr algn="l" fontAlgn="b"/>
                      <a:r>
                        <a:rPr lang="en-GB" sz="1800" u="none" strike="noStrike">
                          <a:effectLst/>
                        </a:rPr>
                        <a:t>●      Understand the processes of transcription in the nucleus and translation at the ribosome, including the role of sense and anti-sense DNA, mRNA, tRNA and the ribosomes.</a:t>
                      </a:r>
                      <a:endParaRPr lang="en-GB" sz="1800" b="0" i="0" u="none" strike="noStrike">
                        <a:solidFill>
                          <a:srgbClr val="000000"/>
                        </a:solidFill>
                        <a:effectLst/>
                        <a:latin typeface="Calibri" panose="020F0502020204030204" pitchFamily="34" charset="0"/>
                      </a:endParaRPr>
                    </a:p>
                  </a:txBody>
                  <a:tcPr marL="0" marR="0" marT="0" marB="0" anchor="b"/>
                </a:tc>
              </a:tr>
              <a:tr h="928766">
                <a:tc>
                  <a:txBody>
                    <a:bodyPr/>
                    <a:lstStyle/>
                    <a:p>
                      <a:pPr algn="l" fontAlgn="b"/>
                      <a:r>
                        <a:rPr lang="en-GB" sz="1800" u="none" strike="noStrike">
                          <a:effectLst/>
                        </a:rPr>
                        <a:t>●      Understand the nature of the genetic code, including triplets coding for amino acids, start and stop codons, degenerate and non-overlapping nature, and that not all the genome codes for proteins.</a:t>
                      </a:r>
                      <a:endParaRPr lang="en-GB" sz="1800" b="0" i="0" u="none" strike="noStrike">
                        <a:solidFill>
                          <a:srgbClr val="000000"/>
                        </a:solidFill>
                        <a:effectLst/>
                        <a:latin typeface="Calibri" panose="020F0502020204030204" pitchFamily="34" charset="0"/>
                      </a:endParaRPr>
                    </a:p>
                  </a:txBody>
                  <a:tcPr marL="0" marR="0" marT="0" marB="0" anchor="b"/>
                </a:tc>
              </a:tr>
              <a:tr h="557259">
                <a:tc>
                  <a:txBody>
                    <a:bodyPr/>
                    <a:lstStyle/>
                    <a:p>
                      <a:pPr algn="l" fontAlgn="b"/>
                      <a:r>
                        <a:rPr lang="en-GB" sz="1800" u="none" strike="noStrike">
                          <a:effectLst/>
                        </a:rPr>
                        <a:t>●      Understand the term gene mutation as illustrated by base deletions, insertions and substitutions.</a:t>
                      </a:r>
                      <a:endParaRPr lang="en-GB" sz="1800" b="0" i="0" u="none" strike="noStrike">
                        <a:solidFill>
                          <a:srgbClr val="000000"/>
                        </a:solidFill>
                        <a:effectLst/>
                        <a:latin typeface="Calibri" panose="020F0502020204030204" pitchFamily="34" charset="0"/>
                      </a:endParaRPr>
                    </a:p>
                  </a:txBody>
                  <a:tcPr marL="0" marR="0" marT="0" marB="0" anchor="b"/>
                </a:tc>
              </a:tr>
              <a:tr h="557259">
                <a:tc>
                  <a:txBody>
                    <a:bodyPr/>
                    <a:lstStyle/>
                    <a:p>
                      <a:pPr algn="l" fontAlgn="b"/>
                      <a:r>
                        <a:rPr lang="en-GB" sz="1800" u="none" strike="noStrike" dirty="0">
                          <a:effectLst/>
                        </a:rPr>
                        <a:t>Understand the effect of point mutations on amino acid sequences, as illustrated by sickle cell anaemia in humans.</a:t>
                      </a:r>
                      <a:endParaRPr lang="en-GB" sz="1800" b="0" i="0" u="none" strike="noStrike" dirty="0">
                        <a:solidFill>
                          <a:srgbClr val="000000"/>
                        </a:solidFill>
                        <a:effectLst/>
                        <a:latin typeface="Calibri" panose="020F0502020204030204" pitchFamily="34" charset="0"/>
                      </a:endParaRPr>
                    </a:p>
                  </a:txBody>
                  <a:tcPr marL="0" marR="0" marT="0" marB="0" anchor="b"/>
                </a:tc>
              </a:tr>
            </a:tbl>
          </a:graphicData>
        </a:graphic>
      </p:graphicFrame>
    </p:spTree>
    <p:extLst>
      <p:ext uri="{BB962C8B-B14F-4D97-AF65-F5344CB8AC3E}">
        <p14:creationId xmlns:p14="http://schemas.microsoft.com/office/powerpoint/2010/main" val="29498827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able Placeholder 2"/>
          <p:cNvSpPr>
            <a:spLocks noGrp="1"/>
          </p:cNvSpPr>
          <p:nvPr>
            <p:ph type="tbl" idx="1"/>
          </p:nvPr>
        </p:nvSpPr>
        <p:spPr>
          <a:xfrm>
            <a:off x="457200" y="1684834"/>
            <a:ext cx="8229600" cy="4411662"/>
          </a:xfrm>
        </p:spPr>
      </p:sp>
      <p:sp>
        <p:nvSpPr>
          <p:cNvPr id="4" name="Date Placeholder 3"/>
          <p:cNvSpPr>
            <a:spLocks noGrp="1"/>
          </p:cNvSpPr>
          <p:nvPr>
            <p:ph type="dt" sz="half" idx="10"/>
          </p:nvPr>
        </p:nvSpPr>
        <p:spPr/>
        <p:txBody>
          <a:bodyPr/>
          <a:lstStyle/>
          <a:p>
            <a:pPr>
              <a:defRPr/>
            </a:pPr>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pPr>
              <a:defRPr/>
            </a:pPr>
            <a:fld id="{8D6B50E1-6840-4CB3-B1A4-4B5E068F395C}" type="slidenum">
              <a:rPr lang="en-GB" altLang="en-US" smtClean="0"/>
              <a:pPr>
                <a:defRPr/>
              </a:pPr>
              <a:t>30</a:t>
            </a:fld>
            <a:endParaRPr lang="en-GB" altLang="en-US"/>
          </a:p>
        </p:txBody>
      </p:sp>
      <p:sp>
        <p:nvSpPr>
          <p:cNvPr id="7" name="Rectangle 6"/>
          <p:cNvSpPr/>
          <p:nvPr/>
        </p:nvSpPr>
        <p:spPr>
          <a:xfrm>
            <a:off x="2286000" y="2967335"/>
            <a:ext cx="4572000" cy="923330"/>
          </a:xfrm>
          <a:prstGeom prst="rect">
            <a:avLst/>
          </a:prstGeom>
        </p:spPr>
        <p:txBody>
          <a:bodyPr>
            <a:spAutoFit/>
          </a:bodyPr>
          <a:lstStyle/>
          <a:p>
            <a:r>
              <a:rPr lang="en-GB" dirty="0">
                <a:hlinkClick r:id="rId2"/>
              </a:rPr>
              <a:t>http://</a:t>
            </a:r>
            <a:r>
              <a:rPr lang="en-GB" dirty="0" smtClean="0">
                <a:hlinkClick r:id="rId2"/>
              </a:rPr>
              <a:t>education.cambridge.org/uk/whats-new/blog/posts/2014/08/epigenetics-how-dna-methylation-can-change-your-genes</a:t>
            </a:r>
            <a:r>
              <a:rPr lang="en-GB" dirty="0" smtClean="0"/>
              <a:t> </a:t>
            </a:r>
            <a:endParaRPr lang="en-GB" dirty="0"/>
          </a:p>
        </p:txBody>
      </p:sp>
      <p:sp>
        <p:nvSpPr>
          <p:cNvPr id="8" name="Rectangle 7"/>
          <p:cNvSpPr/>
          <p:nvPr/>
        </p:nvSpPr>
        <p:spPr>
          <a:xfrm>
            <a:off x="2286000" y="4358573"/>
            <a:ext cx="4572000" cy="1200329"/>
          </a:xfrm>
          <a:prstGeom prst="rect">
            <a:avLst/>
          </a:prstGeom>
        </p:spPr>
        <p:txBody>
          <a:bodyPr>
            <a:spAutoFit/>
          </a:bodyPr>
          <a:lstStyle/>
          <a:p>
            <a:r>
              <a:rPr lang="en-GB" dirty="0">
                <a:hlinkClick r:id="rId3"/>
              </a:rPr>
              <a:t>http://www.newscientist.com/article/mg20827853.500-genes-marked-by-stress-make-grandchildren-mentally-ill.html?full=true&amp;print=true#.</a:t>
            </a:r>
            <a:r>
              <a:rPr lang="en-GB" dirty="0" smtClean="0">
                <a:hlinkClick r:id="rId3"/>
              </a:rPr>
              <a:t>VG85DGdyY3E</a:t>
            </a:r>
            <a:r>
              <a:rPr lang="en-GB" dirty="0" smtClean="0"/>
              <a:t> </a:t>
            </a:r>
            <a:endParaRPr lang="en-GB" dirty="0"/>
          </a:p>
        </p:txBody>
      </p:sp>
    </p:spTree>
    <p:extLst>
      <p:ext uri="{BB962C8B-B14F-4D97-AF65-F5344CB8AC3E}">
        <p14:creationId xmlns:p14="http://schemas.microsoft.com/office/powerpoint/2010/main" val="33783548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Date Placeholder 3"/>
          <p:cNvSpPr>
            <a:spLocks noGrp="1"/>
          </p:cNvSpPr>
          <p:nvPr>
            <p:ph type="dt" sz="half" idx="10"/>
          </p:nvPr>
        </p:nvSpPr>
        <p:spPr/>
        <p:txBody>
          <a:bodyPr/>
          <a:lstStyle/>
          <a:p>
            <a:fld id="{4F5DC394-0CA4-47AE-9E0D-A72019AEE523}" type="datetime1">
              <a:rPr lang="en-GB" smtClean="0"/>
              <a:pPr/>
              <a:t>15/10/2015</a:t>
            </a:fld>
            <a:endParaRPr lang="en-GB"/>
          </a:p>
        </p:txBody>
      </p:sp>
      <p:sp>
        <p:nvSpPr>
          <p:cNvPr id="5" name="Footer Placeholder 4"/>
          <p:cNvSpPr>
            <a:spLocks noGrp="1"/>
          </p:cNvSpPr>
          <p:nvPr>
            <p:ph type="ftr" sz="quarter" idx="11"/>
          </p:nvPr>
        </p:nvSpPr>
        <p:spPr/>
        <p:txBody>
          <a:bodyPr/>
          <a:lstStyle/>
          <a:p>
            <a:r>
              <a:rPr lang="en-GB" smtClean="0"/>
              <a:t>Mr A Lovat </a:t>
            </a:r>
            <a:endParaRPr lang="en-GB"/>
          </a:p>
        </p:txBody>
      </p:sp>
      <p:sp>
        <p:nvSpPr>
          <p:cNvPr id="6" name="Slide Number Placeholder 5"/>
          <p:cNvSpPr>
            <a:spLocks noGrp="1"/>
          </p:cNvSpPr>
          <p:nvPr>
            <p:ph type="sldNum" sz="quarter" idx="12"/>
          </p:nvPr>
        </p:nvSpPr>
        <p:spPr/>
        <p:txBody>
          <a:bodyPr/>
          <a:lstStyle/>
          <a:p>
            <a:fld id="{4C189E12-4EBC-49B6-AD2A-A00411212FCA}" type="slidenum">
              <a:rPr lang="en-GB" smtClean="0"/>
              <a:pPr/>
              <a:t>31</a:t>
            </a:fld>
            <a:endParaRPr lang="en-GB"/>
          </a:p>
        </p:txBody>
      </p:sp>
      <p:pic>
        <p:nvPicPr>
          <p:cNvPr id="40962" name="Picture 2"/>
          <p:cNvPicPr>
            <a:picLocks noChangeAspect="1" noChangeArrowheads="1"/>
          </p:cNvPicPr>
          <p:nvPr/>
        </p:nvPicPr>
        <p:blipFill>
          <a:blip r:embed="rId2" cstate="print"/>
          <a:srcRect/>
          <a:stretch>
            <a:fillRect/>
          </a:stretch>
        </p:blipFill>
        <p:spPr bwMode="auto">
          <a:xfrm>
            <a:off x="-1" y="1124744"/>
            <a:ext cx="8902809" cy="14401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bwMode="auto">
          <a:xfrm>
            <a:off x="0" y="0"/>
            <a:ext cx="9144000" cy="6858000"/>
          </a:xfrm>
          <a:prstGeom prst="rect">
            <a:avLst/>
          </a:prstGeom>
          <a:solidFill>
            <a:schemeClr val="bg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13315" name="Content Placeholder 2"/>
          <p:cNvSpPr>
            <a:spLocks noGrp="1"/>
          </p:cNvSpPr>
          <p:nvPr>
            <p:ph idx="1"/>
          </p:nvPr>
        </p:nvSpPr>
        <p:spPr>
          <a:xfrm>
            <a:off x="457200" y="1600200"/>
            <a:ext cx="8229600" cy="1108075"/>
          </a:xfrm>
        </p:spPr>
        <p:txBody>
          <a:bodyPr/>
          <a:lstStyle/>
          <a:p>
            <a:pPr algn="ctr" eaLnBrk="1" hangingPunct="1">
              <a:buFont typeface="Arial" charset="0"/>
              <a:buNone/>
            </a:pPr>
            <a:r>
              <a:rPr lang="en-GB" dirty="0" smtClean="0">
                <a:solidFill>
                  <a:schemeClr val="tx1"/>
                </a:solidFill>
                <a:latin typeface="Arial Unicode MS" pitchFamily="34" charset="-128"/>
                <a:ea typeface="Arial Unicode MS" pitchFamily="34" charset="-128"/>
                <a:cs typeface="Arial Unicode MS" pitchFamily="34" charset="-128"/>
              </a:rPr>
              <a:t>The process by which DNA is ‘read’ to produce a strand of mRNA</a:t>
            </a:r>
          </a:p>
        </p:txBody>
      </p:sp>
      <p:sp>
        <p:nvSpPr>
          <p:cNvPr id="9221" name="Rectangle 5"/>
          <p:cNvSpPr>
            <a:spLocks noChangeArrowheads="1"/>
          </p:cNvSpPr>
          <p:nvPr/>
        </p:nvSpPr>
        <p:spPr bwMode="auto">
          <a:xfrm>
            <a:off x="179512" y="3933056"/>
            <a:ext cx="7488238" cy="792163"/>
          </a:xfrm>
          <a:prstGeom prst="rect">
            <a:avLst/>
          </a:prstGeom>
          <a:noFill/>
          <a:ln w="3175">
            <a:noFill/>
            <a:prstDash val="sysDot"/>
            <a:miter lim="800000"/>
            <a:headEnd/>
            <a:tailEnd/>
          </a:ln>
        </p:spPr>
        <p:txBody>
          <a:bodyPr wrap="none" anchor="ctr"/>
          <a:lstStyle/>
          <a:p>
            <a:r>
              <a:rPr lang="en-GB" sz="1800" dirty="0">
                <a:latin typeface="Arial Unicode MS" pitchFamily="34" charset="-128"/>
              </a:rPr>
              <a:t>A  G  T  C  G  T  C  A  </a:t>
            </a:r>
            <a:r>
              <a:rPr lang="en-GB" sz="1800" dirty="0" err="1">
                <a:latin typeface="Arial Unicode MS" pitchFamily="34" charset="-128"/>
              </a:rPr>
              <a:t>A</a:t>
            </a:r>
            <a:r>
              <a:rPr lang="en-GB" sz="1800" dirty="0">
                <a:latin typeface="Arial Unicode MS" pitchFamily="34" charset="-128"/>
              </a:rPr>
              <a:t>  T  G  C  T  A  T  G  C  A  T  </a:t>
            </a:r>
            <a:r>
              <a:rPr lang="en-GB" sz="1800" dirty="0" err="1">
                <a:latin typeface="Arial Unicode MS" pitchFamily="34" charset="-128"/>
              </a:rPr>
              <a:t>T</a:t>
            </a:r>
            <a:r>
              <a:rPr lang="en-GB" sz="1800" dirty="0">
                <a:latin typeface="Arial Unicode MS" pitchFamily="34" charset="-128"/>
              </a:rPr>
              <a:t>  C  </a:t>
            </a:r>
            <a:r>
              <a:rPr lang="en-GB" sz="1800" dirty="0" err="1">
                <a:latin typeface="Arial Unicode MS" pitchFamily="34" charset="-128"/>
              </a:rPr>
              <a:t>C</a:t>
            </a:r>
            <a:r>
              <a:rPr lang="en-GB" sz="1800" dirty="0">
                <a:latin typeface="Arial Unicode MS" pitchFamily="34" charset="-128"/>
              </a:rPr>
              <a:t>  G  T  A  C</a:t>
            </a:r>
          </a:p>
          <a:p>
            <a:endParaRPr lang="en-GB" dirty="0">
              <a:latin typeface="Arial Unicode MS" pitchFamily="34" charset="-128"/>
            </a:endParaRPr>
          </a:p>
          <a:p>
            <a:r>
              <a:rPr lang="en-GB" sz="1800" dirty="0">
                <a:latin typeface="Arial Unicode MS" pitchFamily="34" charset="-128"/>
              </a:rPr>
              <a:t>T  C  A  G  C  A  G  T  </a:t>
            </a:r>
            <a:r>
              <a:rPr lang="en-GB" sz="1800" dirty="0" err="1">
                <a:latin typeface="Arial Unicode MS" pitchFamily="34" charset="-128"/>
              </a:rPr>
              <a:t>T</a:t>
            </a:r>
            <a:r>
              <a:rPr lang="en-GB" sz="1800" dirty="0">
                <a:latin typeface="Arial Unicode MS" pitchFamily="34" charset="-128"/>
              </a:rPr>
              <a:t>  A  C  G  A  T  A  C  G  T  A  </a:t>
            </a:r>
            <a:r>
              <a:rPr lang="en-GB" sz="1800" dirty="0" err="1">
                <a:latin typeface="Arial Unicode MS" pitchFamily="34" charset="-128"/>
              </a:rPr>
              <a:t>A</a:t>
            </a:r>
            <a:r>
              <a:rPr lang="en-GB" sz="1800" dirty="0">
                <a:latin typeface="Arial Unicode MS" pitchFamily="34" charset="-128"/>
              </a:rPr>
              <a:t>  G  </a:t>
            </a:r>
            <a:r>
              <a:rPr lang="en-GB" sz="1800" dirty="0" err="1">
                <a:latin typeface="Arial Unicode MS" pitchFamily="34" charset="-128"/>
              </a:rPr>
              <a:t>G</a:t>
            </a:r>
            <a:r>
              <a:rPr lang="en-GB" sz="1800" dirty="0">
                <a:latin typeface="Arial Unicode MS" pitchFamily="34" charset="-128"/>
              </a:rPr>
              <a:t>  C  A  T  G</a:t>
            </a:r>
          </a:p>
        </p:txBody>
      </p:sp>
      <p:sp>
        <p:nvSpPr>
          <p:cNvPr id="13317" name="Rectangle 7"/>
          <p:cNvSpPr>
            <a:spLocks noChangeArrowheads="1"/>
          </p:cNvSpPr>
          <p:nvPr/>
        </p:nvSpPr>
        <p:spPr bwMode="auto">
          <a:xfrm>
            <a:off x="7740650" y="3933825"/>
            <a:ext cx="1152525" cy="720725"/>
          </a:xfrm>
          <a:prstGeom prst="rect">
            <a:avLst/>
          </a:prstGeom>
          <a:noFill/>
          <a:ln w="9525">
            <a:noFill/>
            <a:miter lim="800000"/>
            <a:headEnd/>
            <a:tailEnd/>
          </a:ln>
        </p:spPr>
        <p:txBody>
          <a:bodyPr wrap="none" anchor="ctr"/>
          <a:lstStyle/>
          <a:p>
            <a:pPr algn="ctr"/>
            <a:r>
              <a:rPr lang="en-GB" sz="2000" dirty="0"/>
              <a:t>DNA</a:t>
            </a:r>
            <a:endParaRPr lang="en-GB" sz="2800" dirty="0"/>
          </a:p>
        </p:txBody>
      </p:sp>
      <p:sp>
        <p:nvSpPr>
          <p:cNvPr id="9226" name="Rectangle 10"/>
          <p:cNvSpPr>
            <a:spLocks noChangeArrowheads="1"/>
          </p:cNvSpPr>
          <p:nvPr/>
        </p:nvSpPr>
        <p:spPr bwMode="auto">
          <a:xfrm>
            <a:off x="7812088" y="4797425"/>
            <a:ext cx="1152525" cy="717550"/>
          </a:xfrm>
          <a:prstGeom prst="rect">
            <a:avLst/>
          </a:prstGeom>
          <a:noFill/>
          <a:ln w="9525">
            <a:noFill/>
            <a:miter lim="800000"/>
            <a:headEnd/>
            <a:tailEnd/>
          </a:ln>
        </p:spPr>
        <p:txBody>
          <a:bodyPr wrap="none" anchor="ctr"/>
          <a:lstStyle/>
          <a:p>
            <a:pPr algn="ctr"/>
            <a:r>
              <a:rPr lang="en-GB" sz="2000" dirty="0"/>
              <a:t>mRNA</a:t>
            </a:r>
          </a:p>
        </p:txBody>
      </p:sp>
      <p:sp>
        <p:nvSpPr>
          <p:cNvPr id="13319" name="Line 11"/>
          <p:cNvSpPr>
            <a:spLocks noChangeShapeType="1"/>
          </p:cNvSpPr>
          <p:nvPr/>
        </p:nvSpPr>
        <p:spPr bwMode="auto">
          <a:xfrm>
            <a:off x="611188" y="4149725"/>
            <a:ext cx="0" cy="287338"/>
          </a:xfrm>
          <a:prstGeom prst="line">
            <a:avLst/>
          </a:prstGeom>
          <a:noFill/>
          <a:ln w="9525">
            <a:solidFill>
              <a:schemeClr val="tx1"/>
            </a:solidFill>
            <a:round/>
            <a:headEnd/>
            <a:tailEnd/>
          </a:ln>
        </p:spPr>
        <p:txBody>
          <a:bodyPr/>
          <a:lstStyle/>
          <a:p>
            <a:endParaRPr lang="en-GB"/>
          </a:p>
        </p:txBody>
      </p:sp>
      <p:sp>
        <p:nvSpPr>
          <p:cNvPr id="13320" name="Line 12"/>
          <p:cNvSpPr>
            <a:spLocks noChangeShapeType="1"/>
          </p:cNvSpPr>
          <p:nvPr/>
        </p:nvSpPr>
        <p:spPr bwMode="auto">
          <a:xfrm>
            <a:off x="323850" y="4149725"/>
            <a:ext cx="0" cy="287338"/>
          </a:xfrm>
          <a:prstGeom prst="line">
            <a:avLst/>
          </a:prstGeom>
          <a:noFill/>
          <a:ln w="9525">
            <a:solidFill>
              <a:schemeClr val="tx1"/>
            </a:solidFill>
            <a:round/>
            <a:headEnd/>
            <a:tailEnd/>
          </a:ln>
        </p:spPr>
        <p:txBody>
          <a:bodyPr/>
          <a:lstStyle/>
          <a:p>
            <a:endParaRPr lang="en-GB"/>
          </a:p>
        </p:txBody>
      </p:sp>
      <p:sp>
        <p:nvSpPr>
          <p:cNvPr id="13321" name="Line 13"/>
          <p:cNvSpPr>
            <a:spLocks noChangeShapeType="1"/>
          </p:cNvSpPr>
          <p:nvPr/>
        </p:nvSpPr>
        <p:spPr bwMode="auto">
          <a:xfrm>
            <a:off x="1187450" y="4149725"/>
            <a:ext cx="0" cy="287338"/>
          </a:xfrm>
          <a:prstGeom prst="line">
            <a:avLst/>
          </a:prstGeom>
          <a:noFill/>
          <a:ln w="9525">
            <a:solidFill>
              <a:schemeClr val="tx1"/>
            </a:solidFill>
            <a:round/>
            <a:headEnd/>
            <a:tailEnd/>
          </a:ln>
        </p:spPr>
        <p:txBody>
          <a:bodyPr/>
          <a:lstStyle/>
          <a:p>
            <a:endParaRPr lang="en-GB"/>
          </a:p>
        </p:txBody>
      </p:sp>
      <p:sp>
        <p:nvSpPr>
          <p:cNvPr id="13322" name="Line 14"/>
          <p:cNvSpPr>
            <a:spLocks noChangeShapeType="1"/>
          </p:cNvSpPr>
          <p:nvPr/>
        </p:nvSpPr>
        <p:spPr bwMode="auto">
          <a:xfrm>
            <a:off x="900113" y="4149725"/>
            <a:ext cx="0" cy="287338"/>
          </a:xfrm>
          <a:prstGeom prst="line">
            <a:avLst/>
          </a:prstGeom>
          <a:noFill/>
          <a:ln w="9525">
            <a:solidFill>
              <a:schemeClr val="tx1"/>
            </a:solidFill>
            <a:round/>
            <a:headEnd/>
            <a:tailEnd/>
          </a:ln>
        </p:spPr>
        <p:txBody>
          <a:bodyPr/>
          <a:lstStyle/>
          <a:p>
            <a:endParaRPr lang="en-GB"/>
          </a:p>
        </p:txBody>
      </p:sp>
      <p:sp>
        <p:nvSpPr>
          <p:cNvPr id="13323" name="Line 15"/>
          <p:cNvSpPr>
            <a:spLocks noChangeShapeType="1"/>
          </p:cNvSpPr>
          <p:nvPr/>
        </p:nvSpPr>
        <p:spPr bwMode="auto">
          <a:xfrm>
            <a:off x="1763713" y="4149725"/>
            <a:ext cx="0" cy="287338"/>
          </a:xfrm>
          <a:prstGeom prst="line">
            <a:avLst/>
          </a:prstGeom>
          <a:noFill/>
          <a:ln w="9525">
            <a:solidFill>
              <a:schemeClr val="tx1"/>
            </a:solidFill>
            <a:round/>
            <a:headEnd/>
            <a:tailEnd/>
          </a:ln>
        </p:spPr>
        <p:txBody>
          <a:bodyPr/>
          <a:lstStyle/>
          <a:p>
            <a:endParaRPr lang="en-GB"/>
          </a:p>
        </p:txBody>
      </p:sp>
      <p:sp>
        <p:nvSpPr>
          <p:cNvPr id="13324" name="Line 16"/>
          <p:cNvSpPr>
            <a:spLocks noChangeShapeType="1"/>
          </p:cNvSpPr>
          <p:nvPr/>
        </p:nvSpPr>
        <p:spPr bwMode="auto">
          <a:xfrm>
            <a:off x="1476375" y="4149725"/>
            <a:ext cx="0" cy="287338"/>
          </a:xfrm>
          <a:prstGeom prst="line">
            <a:avLst/>
          </a:prstGeom>
          <a:noFill/>
          <a:ln w="9525">
            <a:solidFill>
              <a:schemeClr val="tx1"/>
            </a:solidFill>
            <a:round/>
            <a:headEnd/>
            <a:tailEnd/>
          </a:ln>
        </p:spPr>
        <p:txBody>
          <a:bodyPr/>
          <a:lstStyle/>
          <a:p>
            <a:endParaRPr lang="en-GB"/>
          </a:p>
        </p:txBody>
      </p:sp>
      <p:sp>
        <p:nvSpPr>
          <p:cNvPr id="13325" name="Line 17"/>
          <p:cNvSpPr>
            <a:spLocks noChangeShapeType="1"/>
          </p:cNvSpPr>
          <p:nvPr/>
        </p:nvSpPr>
        <p:spPr bwMode="auto">
          <a:xfrm>
            <a:off x="2339975" y="4149725"/>
            <a:ext cx="0" cy="287338"/>
          </a:xfrm>
          <a:prstGeom prst="line">
            <a:avLst/>
          </a:prstGeom>
          <a:noFill/>
          <a:ln w="9525">
            <a:solidFill>
              <a:schemeClr val="tx1"/>
            </a:solidFill>
            <a:round/>
            <a:headEnd/>
            <a:tailEnd/>
          </a:ln>
        </p:spPr>
        <p:txBody>
          <a:bodyPr/>
          <a:lstStyle/>
          <a:p>
            <a:endParaRPr lang="en-GB"/>
          </a:p>
        </p:txBody>
      </p:sp>
      <p:sp>
        <p:nvSpPr>
          <p:cNvPr id="13326" name="Line 18"/>
          <p:cNvSpPr>
            <a:spLocks noChangeShapeType="1"/>
          </p:cNvSpPr>
          <p:nvPr/>
        </p:nvSpPr>
        <p:spPr bwMode="auto">
          <a:xfrm>
            <a:off x="2052638" y="4149725"/>
            <a:ext cx="0" cy="287338"/>
          </a:xfrm>
          <a:prstGeom prst="line">
            <a:avLst/>
          </a:prstGeom>
          <a:noFill/>
          <a:ln w="9525">
            <a:solidFill>
              <a:schemeClr val="tx1"/>
            </a:solidFill>
            <a:round/>
            <a:headEnd/>
            <a:tailEnd/>
          </a:ln>
        </p:spPr>
        <p:txBody>
          <a:bodyPr/>
          <a:lstStyle/>
          <a:p>
            <a:endParaRPr lang="en-GB"/>
          </a:p>
        </p:txBody>
      </p:sp>
      <p:sp>
        <p:nvSpPr>
          <p:cNvPr id="13327" name="Line 19"/>
          <p:cNvSpPr>
            <a:spLocks noChangeShapeType="1"/>
          </p:cNvSpPr>
          <p:nvPr/>
        </p:nvSpPr>
        <p:spPr bwMode="auto">
          <a:xfrm>
            <a:off x="2916238" y="4149725"/>
            <a:ext cx="0" cy="287338"/>
          </a:xfrm>
          <a:prstGeom prst="line">
            <a:avLst/>
          </a:prstGeom>
          <a:noFill/>
          <a:ln w="9525">
            <a:solidFill>
              <a:schemeClr val="tx1"/>
            </a:solidFill>
            <a:round/>
            <a:headEnd/>
            <a:tailEnd/>
          </a:ln>
        </p:spPr>
        <p:txBody>
          <a:bodyPr/>
          <a:lstStyle/>
          <a:p>
            <a:endParaRPr lang="en-GB"/>
          </a:p>
        </p:txBody>
      </p:sp>
      <p:sp>
        <p:nvSpPr>
          <p:cNvPr id="13328" name="Line 20"/>
          <p:cNvSpPr>
            <a:spLocks noChangeShapeType="1"/>
          </p:cNvSpPr>
          <p:nvPr/>
        </p:nvSpPr>
        <p:spPr bwMode="auto">
          <a:xfrm>
            <a:off x="2628900" y="4149725"/>
            <a:ext cx="0" cy="287338"/>
          </a:xfrm>
          <a:prstGeom prst="line">
            <a:avLst/>
          </a:prstGeom>
          <a:noFill/>
          <a:ln w="9525">
            <a:solidFill>
              <a:schemeClr val="tx1"/>
            </a:solidFill>
            <a:round/>
            <a:headEnd/>
            <a:tailEnd/>
          </a:ln>
        </p:spPr>
        <p:txBody>
          <a:bodyPr/>
          <a:lstStyle/>
          <a:p>
            <a:endParaRPr lang="en-GB"/>
          </a:p>
        </p:txBody>
      </p:sp>
      <p:sp>
        <p:nvSpPr>
          <p:cNvPr id="13329" name="Line 21"/>
          <p:cNvSpPr>
            <a:spLocks noChangeShapeType="1"/>
          </p:cNvSpPr>
          <p:nvPr/>
        </p:nvSpPr>
        <p:spPr bwMode="auto">
          <a:xfrm>
            <a:off x="3419475" y="4149725"/>
            <a:ext cx="0" cy="287338"/>
          </a:xfrm>
          <a:prstGeom prst="line">
            <a:avLst/>
          </a:prstGeom>
          <a:noFill/>
          <a:ln w="9525">
            <a:solidFill>
              <a:schemeClr val="tx1"/>
            </a:solidFill>
            <a:round/>
            <a:headEnd/>
            <a:tailEnd/>
          </a:ln>
        </p:spPr>
        <p:txBody>
          <a:bodyPr/>
          <a:lstStyle/>
          <a:p>
            <a:endParaRPr lang="en-GB"/>
          </a:p>
        </p:txBody>
      </p:sp>
      <p:sp>
        <p:nvSpPr>
          <p:cNvPr id="13330" name="Line 22"/>
          <p:cNvSpPr>
            <a:spLocks noChangeShapeType="1"/>
          </p:cNvSpPr>
          <p:nvPr/>
        </p:nvSpPr>
        <p:spPr bwMode="auto">
          <a:xfrm>
            <a:off x="3132138" y="4149725"/>
            <a:ext cx="0" cy="287338"/>
          </a:xfrm>
          <a:prstGeom prst="line">
            <a:avLst/>
          </a:prstGeom>
          <a:noFill/>
          <a:ln w="9525">
            <a:solidFill>
              <a:schemeClr val="tx1"/>
            </a:solidFill>
            <a:round/>
            <a:headEnd/>
            <a:tailEnd/>
          </a:ln>
        </p:spPr>
        <p:txBody>
          <a:bodyPr/>
          <a:lstStyle/>
          <a:p>
            <a:endParaRPr lang="en-GB"/>
          </a:p>
        </p:txBody>
      </p:sp>
      <p:sp>
        <p:nvSpPr>
          <p:cNvPr id="13331" name="Line 23"/>
          <p:cNvSpPr>
            <a:spLocks noChangeShapeType="1"/>
          </p:cNvSpPr>
          <p:nvPr/>
        </p:nvSpPr>
        <p:spPr bwMode="auto">
          <a:xfrm>
            <a:off x="4067175" y="4149725"/>
            <a:ext cx="0" cy="287338"/>
          </a:xfrm>
          <a:prstGeom prst="line">
            <a:avLst/>
          </a:prstGeom>
          <a:noFill/>
          <a:ln w="9525">
            <a:solidFill>
              <a:schemeClr val="tx1"/>
            </a:solidFill>
            <a:round/>
            <a:headEnd/>
            <a:tailEnd/>
          </a:ln>
        </p:spPr>
        <p:txBody>
          <a:bodyPr/>
          <a:lstStyle/>
          <a:p>
            <a:endParaRPr lang="en-GB"/>
          </a:p>
        </p:txBody>
      </p:sp>
      <p:sp>
        <p:nvSpPr>
          <p:cNvPr id="13332" name="Line 24"/>
          <p:cNvSpPr>
            <a:spLocks noChangeShapeType="1"/>
          </p:cNvSpPr>
          <p:nvPr/>
        </p:nvSpPr>
        <p:spPr bwMode="auto">
          <a:xfrm>
            <a:off x="3779838" y="4149725"/>
            <a:ext cx="0" cy="287338"/>
          </a:xfrm>
          <a:prstGeom prst="line">
            <a:avLst/>
          </a:prstGeom>
          <a:noFill/>
          <a:ln w="9525">
            <a:solidFill>
              <a:schemeClr val="tx1"/>
            </a:solidFill>
            <a:round/>
            <a:headEnd/>
            <a:tailEnd/>
          </a:ln>
        </p:spPr>
        <p:txBody>
          <a:bodyPr/>
          <a:lstStyle/>
          <a:p>
            <a:endParaRPr lang="en-GB"/>
          </a:p>
        </p:txBody>
      </p:sp>
      <p:sp>
        <p:nvSpPr>
          <p:cNvPr id="13333" name="Line 25"/>
          <p:cNvSpPr>
            <a:spLocks noChangeShapeType="1"/>
          </p:cNvSpPr>
          <p:nvPr/>
        </p:nvSpPr>
        <p:spPr bwMode="auto">
          <a:xfrm>
            <a:off x="4643438" y="4149725"/>
            <a:ext cx="0" cy="287338"/>
          </a:xfrm>
          <a:prstGeom prst="line">
            <a:avLst/>
          </a:prstGeom>
          <a:noFill/>
          <a:ln w="9525">
            <a:solidFill>
              <a:schemeClr val="tx1"/>
            </a:solidFill>
            <a:round/>
            <a:headEnd/>
            <a:tailEnd/>
          </a:ln>
        </p:spPr>
        <p:txBody>
          <a:bodyPr/>
          <a:lstStyle/>
          <a:p>
            <a:endParaRPr lang="en-GB"/>
          </a:p>
        </p:txBody>
      </p:sp>
      <p:sp>
        <p:nvSpPr>
          <p:cNvPr id="13334" name="Line 26"/>
          <p:cNvSpPr>
            <a:spLocks noChangeShapeType="1"/>
          </p:cNvSpPr>
          <p:nvPr/>
        </p:nvSpPr>
        <p:spPr bwMode="auto">
          <a:xfrm>
            <a:off x="4356100" y="4149725"/>
            <a:ext cx="0" cy="287338"/>
          </a:xfrm>
          <a:prstGeom prst="line">
            <a:avLst/>
          </a:prstGeom>
          <a:noFill/>
          <a:ln w="9525">
            <a:solidFill>
              <a:schemeClr val="tx1"/>
            </a:solidFill>
            <a:round/>
            <a:headEnd/>
            <a:tailEnd/>
          </a:ln>
        </p:spPr>
        <p:txBody>
          <a:bodyPr/>
          <a:lstStyle/>
          <a:p>
            <a:endParaRPr lang="en-GB"/>
          </a:p>
        </p:txBody>
      </p:sp>
      <p:sp>
        <p:nvSpPr>
          <p:cNvPr id="13335" name="Line 27"/>
          <p:cNvSpPr>
            <a:spLocks noChangeShapeType="1"/>
          </p:cNvSpPr>
          <p:nvPr/>
        </p:nvSpPr>
        <p:spPr bwMode="auto">
          <a:xfrm>
            <a:off x="5148263" y="4149725"/>
            <a:ext cx="0" cy="287338"/>
          </a:xfrm>
          <a:prstGeom prst="line">
            <a:avLst/>
          </a:prstGeom>
          <a:noFill/>
          <a:ln w="9525">
            <a:solidFill>
              <a:schemeClr val="tx1"/>
            </a:solidFill>
            <a:round/>
            <a:headEnd/>
            <a:tailEnd/>
          </a:ln>
        </p:spPr>
        <p:txBody>
          <a:bodyPr/>
          <a:lstStyle/>
          <a:p>
            <a:endParaRPr lang="en-GB"/>
          </a:p>
        </p:txBody>
      </p:sp>
      <p:sp>
        <p:nvSpPr>
          <p:cNvPr id="13336" name="Line 28"/>
          <p:cNvSpPr>
            <a:spLocks noChangeShapeType="1"/>
          </p:cNvSpPr>
          <p:nvPr/>
        </p:nvSpPr>
        <p:spPr bwMode="auto">
          <a:xfrm>
            <a:off x="4860925" y="4149725"/>
            <a:ext cx="0" cy="287338"/>
          </a:xfrm>
          <a:prstGeom prst="line">
            <a:avLst/>
          </a:prstGeom>
          <a:noFill/>
          <a:ln w="9525">
            <a:solidFill>
              <a:schemeClr val="tx1"/>
            </a:solidFill>
            <a:round/>
            <a:headEnd/>
            <a:tailEnd/>
          </a:ln>
        </p:spPr>
        <p:txBody>
          <a:bodyPr/>
          <a:lstStyle/>
          <a:p>
            <a:endParaRPr lang="en-GB"/>
          </a:p>
        </p:txBody>
      </p:sp>
      <p:sp>
        <p:nvSpPr>
          <p:cNvPr id="13337" name="Line 29"/>
          <p:cNvSpPr>
            <a:spLocks noChangeShapeType="1"/>
          </p:cNvSpPr>
          <p:nvPr/>
        </p:nvSpPr>
        <p:spPr bwMode="auto">
          <a:xfrm>
            <a:off x="5724525" y="4149725"/>
            <a:ext cx="0" cy="287338"/>
          </a:xfrm>
          <a:prstGeom prst="line">
            <a:avLst/>
          </a:prstGeom>
          <a:noFill/>
          <a:ln w="9525">
            <a:solidFill>
              <a:schemeClr val="tx1"/>
            </a:solidFill>
            <a:round/>
            <a:headEnd/>
            <a:tailEnd/>
          </a:ln>
        </p:spPr>
        <p:txBody>
          <a:bodyPr/>
          <a:lstStyle/>
          <a:p>
            <a:endParaRPr lang="en-GB"/>
          </a:p>
        </p:txBody>
      </p:sp>
      <p:sp>
        <p:nvSpPr>
          <p:cNvPr id="13338" name="Line 30"/>
          <p:cNvSpPr>
            <a:spLocks noChangeShapeType="1"/>
          </p:cNvSpPr>
          <p:nvPr/>
        </p:nvSpPr>
        <p:spPr bwMode="auto">
          <a:xfrm>
            <a:off x="5437188" y="4149725"/>
            <a:ext cx="0" cy="287338"/>
          </a:xfrm>
          <a:prstGeom prst="line">
            <a:avLst/>
          </a:prstGeom>
          <a:noFill/>
          <a:ln w="9525">
            <a:solidFill>
              <a:schemeClr val="tx1"/>
            </a:solidFill>
            <a:round/>
            <a:headEnd/>
            <a:tailEnd/>
          </a:ln>
        </p:spPr>
        <p:txBody>
          <a:bodyPr/>
          <a:lstStyle/>
          <a:p>
            <a:endParaRPr lang="en-GB"/>
          </a:p>
        </p:txBody>
      </p:sp>
      <p:sp>
        <p:nvSpPr>
          <p:cNvPr id="13339" name="Line 31"/>
          <p:cNvSpPr>
            <a:spLocks noChangeShapeType="1"/>
          </p:cNvSpPr>
          <p:nvPr/>
        </p:nvSpPr>
        <p:spPr bwMode="auto">
          <a:xfrm>
            <a:off x="6300788" y="4149725"/>
            <a:ext cx="0" cy="287338"/>
          </a:xfrm>
          <a:prstGeom prst="line">
            <a:avLst/>
          </a:prstGeom>
          <a:noFill/>
          <a:ln w="9525">
            <a:solidFill>
              <a:schemeClr val="tx1"/>
            </a:solidFill>
            <a:round/>
            <a:headEnd/>
            <a:tailEnd/>
          </a:ln>
        </p:spPr>
        <p:txBody>
          <a:bodyPr/>
          <a:lstStyle/>
          <a:p>
            <a:endParaRPr lang="en-GB"/>
          </a:p>
        </p:txBody>
      </p:sp>
      <p:sp>
        <p:nvSpPr>
          <p:cNvPr id="13340" name="Line 32"/>
          <p:cNvSpPr>
            <a:spLocks noChangeShapeType="1"/>
          </p:cNvSpPr>
          <p:nvPr/>
        </p:nvSpPr>
        <p:spPr bwMode="auto">
          <a:xfrm>
            <a:off x="6013450" y="4149725"/>
            <a:ext cx="0" cy="287338"/>
          </a:xfrm>
          <a:prstGeom prst="line">
            <a:avLst/>
          </a:prstGeom>
          <a:noFill/>
          <a:ln w="9525">
            <a:solidFill>
              <a:schemeClr val="tx1"/>
            </a:solidFill>
            <a:round/>
            <a:headEnd/>
            <a:tailEnd/>
          </a:ln>
        </p:spPr>
        <p:txBody>
          <a:bodyPr/>
          <a:lstStyle/>
          <a:p>
            <a:endParaRPr lang="en-GB"/>
          </a:p>
        </p:txBody>
      </p:sp>
      <p:sp>
        <p:nvSpPr>
          <p:cNvPr id="13341" name="Line 33"/>
          <p:cNvSpPr>
            <a:spLocks noChangeShapeType="1"/>
          </p:cNvSpPr>
          <p:nvPr/>
        </p:nvSpPr>
        <p:spPr bwMode="auto">
          <a:xfrm>
            <a:off x="6877050" y="4149725"/>
            <a:ext cx="0" cy="287338"/>
          </a:xfrm>
          <a:prstGeom prst="line">
            <a:avLst/>
          </a:prstGeom>
          <a:noFill/>
          <a:ln w="9525">
            <a:solidFill>
              <a:schemeClr val="tx1"/>
            </a:solidFill>
            <a:round/>
            <a:headEnd/>
            <a:tailEnd/>
          </a:ln>
        </p:spPr>
        <p:txBody>
          <a:bodyPr/>
          <a:lstStyle/>
          <a:p>
            <a:endParaRPr lang="en-GB"/>
          </a:p>
        </p:txBody>
      </p:sp>
      <p:sp>
        <p:nvSpPr>
          <p:cNvPr id="13342" name="Line 34"/>
          <p:cNvSpPr>
            <a:spLocks noChangeShapeType="1"/>
          </p:cNvSpPr>
          <p:nvPr/>
        </p:nvSpPr>
        <p:spPr bwMode="auto">
          <a:xfrm>
            <a:off x="6589713" y="4149725"/>
            <a:ext cx="0" cy="287338"/>
          </a:xfrm>
          <a:prstGeom prst="line">
            <a:avLst/>
          </a:prstGeom>
          <a:noFill/>
          <a:ln w="9525">
            <a:solidFill>
              <a:schemeClr val="tx1"/>
            </a:solidFill>
            <a:round/>
            <a:headEnd/>
            <a:tailEnd/>
          </a:ln>
        </p:spPr>
        <p:txBody>
          <a:bodyPr/>
          <a:lstStyle/>
          <a:p>
            <a:endParaRPr lang="en-GB"/>
          </a:p>
        </p:txBody>
      </p:sp>
      <p:sp>
        <p:nvSpPr>
          <p:cNvPr id="13343" name="Line 35"/>
          <p:cNvSpPr>
            <a:spLocks noChangeShapeType="1"/>
          </p:cNvSpPr>
          <p:nvPr/>
        </p:nvSpPr>
        <p:spPr bwMode="auto">
          <a:xfrm>
            <a:off x="7451725" y="4149725"/>
            <a:ext cx="0" cy="287338"/>
          </a:xfrm>
          <a:prstGeom prst="line">
            <a:avLst/>
          </a:prstGeom>
          <a:noFill/>
          <a:ln w="9525">
            <a:solidFill>
              <a:schemeClr val="tx1"/>
            </a:solidFill>
            <a:round/>
            <a:headEnd/>
            <a:tailEnd/>
          </a:ln>
        </p:spPr>
        <p:txBody>
          <a:bodyPr/>
          <a:lstStyle/>
          <a:p>
            <a:endParaRPr lang="en-GB"/>
          </a:p>
        </p:txBody>
      </p:sp>
      <p:sp>
        <p:nvSpPr>
          <p:cNvPr id="13344" name="Line 36"/>
          <p:cNvSpPr>
            <a:spLocks noChangeShapeType="1"/>
          </p:cNvSpPr>
          <p:nvPr/>
        </p:nvSpPr>
        <p:spPr bwMode="auto">
          <a:xfrm>
            <a:off x="7164388" y="4149725"/>
            <a:ext cx="0" cy="287338"/>
          </a:xfrm>
          <a:prstGeom prst="line">
            <a:avLst/>
          </a:prstGeom>
          <a:noFill/>
          <a:ln w="9525">
            <a:solidFill>
              <a:schemeClr val="tx1"/>
            </a:solidFill>
            <a:round/>
            <a:headEnd/>
            <a:tailEnd/>
          </a:ln>
        </p:spPr>
        <p:txBody>
          <a:bodyPr/>
          <a:lstStyle/>
          <a:p>
            <a:endParaRPr lang="en-GB"/>
          </a:p>
        </p:txBody>
      </p:sp>
      <p:sp>
        <p:nvSpPr>
          <p:cNvPr id="9279" name="Rectangle 63"/>
          <p:cNvSpPr>
            <a:spLocks noChangeArrowheads="1"/>
          </p:cNvSpPr>
          <p:nvPr/>
        </p:nvSpPr>
        <p:spPr bwMode="auto">
          <a:xfrm>
            <a:off x="179512" y="4725144"/>
            <a:ext cx="7488832" cy="360040"/>
          </a:xfrm>
          <a:prstGeom prst="rect">
            <a:avLst/>
          </a:prstGeom>
          <a:noFill/>
          <a:ln w="3175">
            <a:noFill/>
            <a:prstDash val="sysDot"/>
            <a:miter lim="800000"/>
            <a:headEnd/>
            <a:tailEnd/>
          </a:ln>
        </p:spPr>
        <p:txBody>
          <a:bodyPr wrap="none" anchor="ctr"/>
          <a:lstStyle/>
          <a:p>
            <a:r>
              <a:rPr lang="en-GB" sz="1750" dirty="0">
                <a:latin typeface="Arial Unicode MS" pitchFamily="34" charset="-128"/>
              </a:rPr>
              <a:t>A  G  U  C  G  U  C  A  </a:t>
            </a:r>
            <a:r>
              <a:rPr lang="en-GB" sz="1750" dirty="0" err="1">
                <a:latin typeface="Arial Unicode MS" pitchFamily="34" charset="-128"/>
              </a:rPr>
              <a:t>A</a:t>
            </a:r>
            <a:r>
              <a:rPr lang="en-GB" sz="1750" dirty="0">
                <a:latin typeface="Arial Unicode MS" pitchFamily="34" charset="-128"/>
              </a:rPr>
              <a:t>  U  G  C  U  A  U  G  C  A  U  </a:t>
            </a:r>
            <a:r>
              <a:rPr lang="en-GB" sz="1750" dirty="0" err="1">
                <a:latin typeface="Arial Unicode MS" pitchFamily="34" charset="-128"/>
              </a:rPr>
              <a:t>U</a:t>
            </a:r>
            <a:r>
              <a:rPr lang="en-GB" sz="1750" dirty="0">
                <a:latin typeface="Arial Unicode MS" pitchFamily="34" charset="-128"/>
              </a:rPr>
              <a:t>  C  </a:t>
            </a:r>
            <a:r>
              <a:rPr lang="en-GB" sz="1750" dirty="0" err="1">
                <a:latin typeface="Arial Unicode MS" pitchFamily="34" charset="-128"/>
              </a:rPr>
              <a:t>C</a:t>
            </a:r>
            <a:r>
              <a:rPr lang="en-GB" sz="1750" dirty="0">
                <a:latin typeface="Arial Unicode MS" pitchFamily="34" charset="-128"/>
              </a:rPr>
              <a:t>  G  U  A  C</a:t>
            </a:r>
          </a:p>
        </p:txBody>
      </p:sp>
      <p:sp>
        <p:nvSpPr>
          <p:cNvPr id="9280" name="Oval 64"/>
          <p:cNvSpPr>
            <a:spLocks noChangeArrowheads="1"/>
          </p:cNvSpPr>
          <p:nvPr/>
        </p:nvSpPr>
        <p:spPr bwMode="auto">
          <a:xfrm>
            <a:off x="0" y="3068638"/>
            <a:ext cx="1008063" cy="647700"/>
          </a:xfrm>
          <a:prstGeom prst="ellipse">
            <a:avLst/>
          </a:prstGeom>
          <a:solidFill>
            <a:schemeClr val="accent1"/>
          </a:solidFill>
          <a:ln w="9525">
            <a:solidFill>
              <a:schemeClr val="tx1"/>
            </a:solidFill>
            <a:round/>
            <a:headEnd/>
            <a:tailEnd/>
          </a:ln>
        </p:spPr>
        <p:txBody>
          <a:bodyPr wrap="none" anchor="ctr"/>
          <a:lstStyle/>
          <a:p>
            <a:endParaRPr lang="en-GB">
              <a:latin typeface="Arial Unicode MS" pitchFamily="34" charset="-128"/>
              <a:ea typeface="Arial Unicode MS" pitchFamily="34" charset="-128"/>
              <a:cs typeface="Arial Unicode MS" pitchFamily="34" charset="-128"/>
            </a:endParaRPr>
          </a:p>
        </p:txBody>
      </p:sp>
      <p:sp>
        <p:nvSpPr>
          <p:cNvPr id="13347" name="Content Placeholder 2"/>
          <p:cNvSpPr>
            <a:spLocks/>
          </p:cNvSpPr>
          <p:nvPr/>
        </p:nvSpPr>
        <p:spPr bwMode="auto">
          <a:xfrm>
            <a:off x="3779838" y="2781300"/>
            <a:ext cx="5133975" cy="649288"/>
          </a:xfrm>
          <a:prstGeom prst="rect">
            <a:avLst/>
          </a:prstGeom>
          <a:noFill/>
          <a:ln w="9525">
            <a:noFill/>
            <a:miter lim="800000"/>
            <a:headEnd/>
            <a:tailEnd/>
          </a:ln>
        </p:spPr>
        <p:txBody>
          <a:bodyPr/>
          <a:lstStyle/>
          <a:p>
            <a:pPr marL="342900" indent="-342900" algn="ctr">
              <a:spcBef>
                <a:spcPct val="20000"/>
              </a:spcBef>
              <a:buFont typeface="Arial" charset="0"/>
              <a:buNone/>
            </a:pPr>
            <a:endParaRPr lang="en-GB" sz="2400">
              <a:latin typeface="Arial Unicode MS" pitchFamily="34" charset="-128"/>
              <a:ea typeface="Arial Unicode MS" pitchFamily="34" charset="-128"/>
              <a:cs typeface="Arial Unicode MS" pitchFamily="34" charset="-128"/>
            </a:endParaRPr>
          </a:p>
        </p:txBody>
      </p:sp>
      <p:sp>
        <p:nvSpPr>
          <p:cNvPr id="9283" name="Content Placeholder 2"/>
          <p:cNvSpPr>
            <a:spLocks/>
          </p:cNvSpPr>
          <p:nvPr/>
        </p:nvSpPr>
        <p:spPr bwMode="auto">
          <a:xfrm>
            <a:off x="1071563" y="3143250"/>
            <a:ext cx="2374900" cy="360363"/>
          </a:xfrm>
          <a:prstGeom prst="rect">
            <a:avLst/>
          </a:prstGeom>
          <a:noFill/>
          <a:ln w="9525">
            <a:noFill/>
            <a:miter lim="800000"/>
            <a:headEnd/>
            <a:tailEnd/>
          </a:ln>
        </p:spPr>
        <p:txBody>
          <a:bodyPr/>
          <a:lstStyle/>
          <a:p>
            <a:pPr marL="342900" indent="-342900">
              <a:spcBef>
                <a:spcPct val="20000"/>
              </a:spcBef>
              <a:buFont typeface="Arial" charset="0"/>
              <a:buNone/>
            </a:pPr>
            <a:r>
              <a:rPr lang="en-GB" sz="2000">
                <a:latin typeface="Arial Unicode MS" pitchFamily="34" charset="-128"/>
                <a:ea typeface="Arial Unicode MS" pitchFamily="34" charset="-128"/>
                <a:cs typeface="Arial Unicode MS" pitchFamily="34" charset="-128"/>
              </a:rPr>
              <a:t>RNA polymerase</a:t>
            </a:r>
          </a:p>
        </p:txBody>
      </p:sp>
      <p:sp>
        <p:nvSpPr>
          <p:cNvPr id="9284" name="Text Box 68"/>
          <p:cNvSpPr txBox="1">
            <a:spLocks noChangeArrowheads="1"/>
          </p:cNvSpPr>
          <p:nvPr/>
        </p:nvSpPr>
        <p:spPr bwMode="auto">
          <a:xfrm>
            <a:off x="3059113" y="3500438"/>
            <a:ext cx="1535549" cy="400110"/>
          </a:xfrm>
          <a:prstGeom prst="rect">
            <a:avLst/>
          </a:prstGeom>
          <a:solidFill>
            <a:schemeClr val="bg2"/>
          </a:solidFill>
          <a:ln w="9525">
            <a:solidFill>
              <a:schemeClr val="tx1"/>
            </a:solidFill>
            <a:miter lim="800000"/>
            <a:headEnd/>
            <a:tailEnd/>
          </a:ln>
        </p:spPr>
        <p:txBody>
          <a:bodyPr wrap="none">
            <a:spAutoFit/>
          </a:bodyPr>
          <a:lstStyle/>
          <a:p>
            <a:r>
              <a:rPr lang="en-GB" sz="2000" dirty="0" smtClean="0"/>
              <a:t>Sense Strand</a:t>
            </a:r>
            <a:endParaRPr lang="en-GB" sz="2000" dirty="0"/>
          </a:p>
        </p:txBody>
      </p:sp>
      <p:sp>
        <p:nvSpPr>
          <p:cNvPr id="9285" name="Text Box 69"/>
          <p:cNvSpPr txBox="1">
            <a:spLocks noChangeArrowheads="1"/>
          </p:cNvSpPr>
          <p:nvPr/>
        </p:nvSpPr>
        <p:spPr bwMode="auto">
          <a:xfrm>
            <a:off x="2916238" y="4724400"/>
            <a:ext cx="2023696" cy="400110"/>
          </a:xfrm>
          <a:prstGeom prst="rect">
            <a:avLst/>
          </a:prstGeom>
          <a:solidFill>
            <a:schemeClr val="bg2"/>
          </a:solidFill>
          <a:ln w="9525">
            <a:solidFill>
              <a:schemeClr val="tx1"/>
            </a:solidFill>
            <a:miter lim="800000"/>
            <a:headEnd/>
            <a:tailEnd/>
          </a:ln>
        </p:spPr>
        <p:txBody>
          <a:bodyPr wrap="none">
            <a:spAutoFit/>
          </a:bodyPr>
          <a:lstStyle/>
          <a:p>
            <a:r>
              <a:rPr lang="en-GB" sz="2000" dirty="0" smtClean="0"/>
              <a:t>Anti-sense Strand</a:t>
            </a:r>
            <a:endParaRPr lang="en-GB" sz="2000" dirty="0"/>
          </a:p>
        </p:txBody>
      </p:sp>
      <p:sp>
        <p:nvSpPr>
          <p:cNvPr id="9287" name="Text Box 71"/>
          <p:cNvSpPr txBox="1">
            <a:spLocks noChangeArrowheads="1"/>
          </p:cNvSpPr>
          <p:nvPr/>
        </p:nvSpPr>
        <p:spPr bwMode="auto">
          <a:xfrm>
            <a:off x="93663" y="3802063"/>
            <a:ext cx="301625" cy="274637"/>
          </a:xfrm>
          <a:prstGeom prst="rect">
            <a:avLst/>
          </a:prstGeom>
          <a:noFill/>
          <a:ln w="9525">
            <a:noFill/>
            <a:miter lim="800000"/>
            <a:headEnd/>
            <a:tailEnd/>
          </a:ln>
        </p:spPr>
        <p:txBody>
          <a:bodyPr wrap="none">
            <a:spAutoFit/>
          </a:bodyPr>
          <a:lstStyle/>
          <a:p>
            <a:r>
              <a:rPr lang="en-GB" sz="1200"/>
              <a:t>5’</a:t>
            </a:r>
          </a:p>
        </p:txBody>
      </p:sp>
      <p:sp>
        <p:nvSpPr>
          <p:cNvPr id="9288" name="Text Box 72"/>
          <p:cNvSpPr txBox="1">
            <a:spLocks noChangeArrowheads="1"/>
          </p:cNvSpPr>
          <p:nvPr/>
        </p:nvSpPr>
        <p:spPr bwMode="auto">
          <a:xfrm>
            <a:off x="7596188" y="4594225"/>
            <a:ext cx="301625" cy="274638"/>
          </a:xfrm>
          <a:prstGeom prst="rect">
            <a:avLst/>
          </a:prstGeom>
          <a:noFill/>
          <a:ln w="9525">
            <a:noFill/>
            <a:miter lim="800000"/>
            <a:headEnd/>
            <a:tailEnd/>
          </a:ln>
        </p:spPr>
        <p:txBody>
          <a:bodyPr wrap="none">
            <a:spAutoFit/>
          </a:bodyPr>
          <a:lstStyle/>
          <a:p>
            <a:r>
              <a:rPr lang="en-GB" sz="1200"/>
              <a:t>5’</a:t>
            </a:r>
          </a:p>
        </p:txBody>
      </p:sp>
      <p:sp>
        <p:nvSpPr>
          <p:cNvPr id="9289" name="Text Box 73"/>
          <p:cNvSpPr txBox="1">
            <a:spLocks noChangeArrowheads="1"/>
          </p:cNvSpPr>
          <p:nvPr/>
        </p:nvSpPr>
        <p:spPr bwMode="auto">
          <a:xfrm>
            <a:off x="107950" y="5589588"/>
            <a:ext cx="301625" cy="274637"/>
          </a:xfrm>
          <a:prstGeom prst="rect">
            <a:avLst/>
          </a:prstGeom>
          <a:noFill/>
          <a:ln w="9525">
            <a:noFill/>
            <a:miter lim="800000"/>
            <a:headEnd/>
            <a:tailEnd/>
          </a:ln>
        </p:spPr>
        <p:txBody>
          <a:bodyPr wrap="none">
            <a:spAutoFit/>
          </a:bodyPr>
          <a:lstStyle/>
          <a:p>
            <a:r>
              <a:rPr lang="en-GB" sz="1200"/>
              <a:t>5’</a:t>
            </a:r>
          </a:p>
        </p:txBody>
      </p:sp>
      <p:sp>
        <p:nvSpPr>
          <p:cNvPr id="9290" name="Text Box 74"/>
          <p:cNvSpPr txBox="1">
            <a:spLocks noChangeArrowheads="1"/>
          </p:cNvSpPr>
          <p:nvPr/>
        </p:nvSpPr>
        <p:spPr bwMode="auto">
          <a:xfrm>
            <a:off x="107950" y="4594225"/>
            <a:ext cx="301625" cy="274638"/>
          </a:xfrm>
          <a:prstGeom prst="rect">
            <a:avLst/>
          </a:prstGeom>
          <a:noFill/>
          <a:ln w="9525">
            <a:noFill/>
            <a:miter lim="800000"/>
            <a:headEnd/>
            <a:tailEnd/>
          </a:ln>
        </p:spPr>
        <p:txBody>
          <a:bodyPr wrap="none">
            <a:spAutoFit/>
          </a:bodyPr>
          <a:lstStyle/>
          <a:p>
            <a:r>
              <a:rPr lang="en-GB" sz="1200" dirty="0"/>
              <a:t>3’</a:t>
            </a:r>
          </a:p>
        </p:txBody>
      </p:sp>
      <p:sp>
        <p:nvSpPr>
          <p:cNvPr id="9291" name="Text Box 75"/>
          <p:cNvSpPr txBox="1">
            <a:spLocks noChangeArrowheads="1"/>
          </p:cNvSpPr>
          <p:nvPr/>
        </p:nvSpPr>
        <p:spPr bwMode="auto">
          <a:xfrm>
            <a:off x="7524750" y="3802063"/>
            <a:ext cx="301625" cy="274637"/>
          </a:xfrm>
          <a:prstGeom prst="rect">
            <a:avLst/>
          </a:prstGeom>
          <a:noFill/>
          <a:ln w="9525">
            <a:noFill/>
            <a:miter lim="800000"/>
            <a:headEnd/>
            <a:tailEnd/>
          </a:ln>
        </p:spPr>
        <p:txBody>
          <a:bodyPr wrap="none">
            <a:spAutoFit/>
          </a:bodyPr>
          <a:lstStyle/>
          <a:p>
            <a:r>
              <a:rPr lang="en-GB" sz="1200"/>
              <a:t>3’</a:t>
            </a:r>
          </a:p>
        </p:txBody>
      </p:sp>
      <p:sp>
        <p:nvSpPr>
          <p:cNvPr id="9292" name="Text Box 76"/>
          <p:cNvSpPr txBox="1">
            <a:spLocks noChangeArrowheads="1"/>
          </p:cNvSpPr>
          <p:nvPr/>
        </p:nvSpPr>
        <p:spPr bwMode="auto">
          <a:xfrm>
            <a:off x="7740650" y="5589588"/>
            <a:ext cx="301625" cy="274637"/>
          </a:xfrm>
          <a:prstGeom prst="rect">
            <a:avLst/>
          </a:prstGeom>
          <a:noFill/>
          <a:ln w="9525">
            <a:noFill/>
            <a:miter lim="800000"/>
            <a:headEnd/>
            <a:tailEnd/>
          </a:ln>
        </p:spPr>
        <p:txBody>
          <a:bodyPr wrap="none">
            <a:spAutoFit/>
          </a:bodyPr>
          <a:lstStyle/>
          <a:p>
            <a:r>
              <a:rPr lang="en-GB" sz="1200"/>
              <a:t>3’</a:t>
            </a:r>
          </a:p>
        </p:txBody>
      </p:sp>
      <p:sp>
        <p:nvSpPr>
          <p:cNvPr id="13358" name="TextBox 6"/>
          <p:cNvSpPr txBox="1">
            <a:spLocks noChangeArrowheads="1"/>
          </p:cNvSpPr>
          <p:nvPr/>
        </p:nvSpPr>
        <p:spPr bwMode="auto">
          <a:xfrm>
            <a:off x="179388" y="476250"/>
            <a:ext cx="8497887" cy="1189038"/>
          </a:xfrm>
          <a:prstGeom prst="rect">
            <a:avLst/>
          </a:prstGeom>
          <a:noFill/>
          <a:ln w="9525">
            <a:noFill/>
            <a:miter lim="800000"/>
            <a:headEnd/>
            <a:tailEnd/>
          </a:ln>
        </p:spPr>
        <p:txBody>
          <a:bodyPr>
            <a:spAutoFit/>
          </a:bodyPr>
          <a:lstStyle/>
          <a:p>
            <a:pPr algn="ctr"/>
            <a:r>
              <a:rPr lang="en-GB" sz="5400" b="1">
                <a:solidFill>
                  <a:srgbClr val="953735"/>
                </a:solidFill>
                <a:latin typeface="Papyrus" pitchFamily="66" charset="0"/>
              </a:rPr>
              <a:t>TRANSCRIPTION</a:t>
            </a:r>
          </a:p>
          <a:p>
            <a:pPr algn="ctr"/>
            <a:endParaRPr lang="en-GB">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p:cTn id="7" dur="1000" fill="hold"/>
                                        <p:tgtEl>
                                          <p:spTgt spid="9221"/>
                                        </p:tgtEl>
                                        <p:attrNameLst>
                                          <p:attrName>ppt_x</p:attrName>
                                        </p:attrNameLst>
                                      </p:cBhvr>
                                      <p:tavLst>
                                        <p:tav tm="0">
                                          <p:val>
                                            <p:strVal val="#ppt_x-.2"/>
                                          </p:val>
                                        </p:tav>
                                        <p:tav tm="100000">
                                          <p:val>
                                            <p:strVal val="#ppt_x"/>
                                          </p:val>
                                        </p:tav>
                                      </p:tavLst>
                                    </p:anim>
                                    <p:anim calcmode="lin" valueType="num">
                                      <p:cBhvr>
                                        <p:cTn id="8" dur="1000" fill="hold"/>
                                        <p:tgtEl>
                                          <p:spTgt spid="9221"/>
                                        </p:tgtEl>
                                        <p:attrNameLst>
                                          <p:attrName>ppt_y</p:attrName>
                                        </p:attrNameLst>
                                      </p:cBhvr>
                                      <p:tavLst>
                                        <p:tav tm="0">
                                          <p:val>
                                            <p:strVal val="#ppt_y"/>
                                          </p:val>
                                        </p:tav>
                                        <p:tav tm="100000">
                                          <p:val>
                                            <p:strVal val="#ppt_y"/>
                                          </p:val>
                                        </p:tav>
                                      </p:tavLst>
                                    </p:anim>
                                    <p:animEffect transition="in" filter="wipe(right)" prLst="gradientSize: 0.1">
                                      <p:cBhvr>
                                        <p:cTn id="9" dur="1000"/>
                                        <p:tgtEl>
                                          <p:spTgt spid="922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22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iterate type="lt">
                                    <p:tmPct val="5000"/>
                                  </p:iterate>
                                  <p:childTnLst>
                                    <p:set>
                                      <p:cBhvr>
                                        <p:cTn id="17" dur="1" fill="hold">
                                          <p:stCondLst>
                                            <p:cond delay="0"/>
                                          </p:stCondLst>
                                        </p:cTn>
                                        <p:tgtEl>
                                          <p:spTgt spid="9279"/>
                                        </p:tgtEl>
                                        <p:attrNameLst>
                                          <p:attrName>style.visibility</p:attrName>
                                        </p:attrNameLst>
                                      </p:cBhvr>
                                      <p:to>
                                        <p:strVal val="visible"/>
                                      </p:to>
                                    </p:set>
                                    <p:anim calcmode="lin" valueType="num">
                                      <p:cBhvr>
                                        <p:cTn id="18" dur="1000" fill="hold"/>
                                        <p:tgtEl>
                                          <p:spTgt spid="9279"/>
                                        </p:tgtEl>
                                        <p:attrNameLst>
                                          <p:attrName>ppt_w</p:attrName>
                                        </p:attrNameLst>
                                      </p:cBhvr>
                                      <p:tavLst>
                                        <p:tav tm="0">
                                          <p:val>
                                            <p:fltVal val="0"/>
                                          </p:val>
                                        </p:tav>
                                        <p:tav tm="100000">
                                          <p:val>
                                            <p:strVal val="#ppt_w"/>
                                          </p:val>
                                        </p:tav>
                                      </p:tavLst>
                                    </p:anim>
                                    <p:anim calcmode="lin" valueType="num">
                                      <p:cBhvr>
                                        <p:cTn id="19" dur="1000" fill="hold"/>
                                        <p:tgtEl>
                                          <p:spTgt spid="9279"/>
                                        </p:tgtEl>
                                        <p:attrNameLst>
                                          <p:attrName>ppt_h</p:attrName>
                                        </p:attrNameLst>
                                      </p:cBhvr>
                                      <p:tavLst>
                                        <p:tav tm="0">
                                          <p:val>
                                            <p:fltVal val="0"/>
                                          </p:val>
                                        </p:tav>
                                        <p:tav tm="100000">
                                          <p:val>
                                            <p:strVal val="#ppt_h"/>
                                          </p:val>
                                        </p:tav>
                                      </p:tavLst>
                                    </p:anim>
                                    <p:anim calcmode="lin" valueType="num">
                                      <p:cBhvr>
                                        <p:cTn id="20" dur="1000" fill="hold"/>
                                        <p:tgtEl>
                                          <p:spTgt spid="9279"/>
                                        </p:tgtEl>
                                        <p:attrNameLst>
                                          <p:attrName>style.rotation</p:attrName>
                                        </p:attrNameLst>
                                      </p:cBhvr>
                                      <p:tavLst>
                                        <p:tav tm="0">
                                          <p:val>
                                            <p:fltVal val="90"/>
                                          </p:val>
                                        </p:tav>
                                        <p:tav tm="100000">
                                          <p:val>
                                            <p:fltVal val="0"/>
                                          </p:val>
                                        </p:tav>
                                      </p:tavLst>
                                    </p:anim>
                                    <p:animEffect transition="in" filter="fade">
                                      <p:cBhvr>
                                        <p:cTn id="21" dur="1000"/>
                                        <p:tgtEl>
                                          <p:spTgt spid="9279"/>
                                        </p:tgtEl>
                                      </p:cBhvr>
                                    </p:animEffect>
                                  </p:childTnLst>
                                </p:cTn>
                              </p:par>
                              <p:par>
                                <p:cTn id="22" presetID="1" presetClass="entr" presetSubtype="0" fill="hold" grpId="1" nodeType="withEffect">
                                  <p:stCondLst>
                                    <p:cond delay="0"/>
                                  </p:stCondLst>
                                  <p:childTnLst>
                                    <p:set>
                                      <p:cBhvr>
                                        <p:cTn id="23" dur="1" fill="hold">
                                          <p:stCondLst>
                                            <p:cond delay="0"/>
                                          </p:stCondLst>
                                        </p:cTn>
                                        <p:tgtEl>
                                          <p:spTgt spid="9226"/>
                                        </p:tgtEl>
                                        <p:attrNameLst>
                                          <p:attrName>style.visibility</p:attrName>
                                        </p:attrNameLst>
                                      </p:cBhvr>
                                      <p:to>
                                        <p:strVal val="visible"/>
                                      </p:to>
                                    </p:set>
                                  </p:childTnLst>
                                </p:cTn>
                              </p:par>
                              <p:par>
                                <p:cTn id="24" presetID="0" presetClass="path" presetSubtype="0" accel="50000" decel="50000" fill="hold" grpId="0" nodeType="withEffect">
                                  <p:stCondLst>
                                    <p:cond delay="0"/>
                                  </p:stCondLst>
                                  <p:childTnLst>
                                    <p:animMotion origin="layout" path="M 4.16667E-6 -6.47399E-6 C -0.00365 0.00554 -0.00816 0.0104 -0.01111 0.01687 C -0.02812 0.05387 -0.00937 0.02728 -0.02222 0.04439 C -0.02483 0.06173 -0.02292 0.05271 -0.03003 0.07606 C -0.03108 0.07953 -0.03229 0.083 -0.03333 0.08647 C -0.03437 0.08994 -0.03646 0.0971 -0.03646 0.0971 C -0.03437 0.19398 -0.04514 0.17364 0.02708 0.17757 C 0.03559 0.17803 0.04392 0.17965 0.05243 0.17965 C 0.22969 0.18104 0.40695 0.18104 0.5842 0.18173 C 0.66823 0.18335 0.75451 0.19375 0.8382 0.18381 C 0.86146 0.17225 0.87622 0.15167 0.88733 0.12254 C 0.89115 0.08323 0.90903 -0.00648 0.86042 -0.00648 " pathEditMode="relative" ptsTypes="fffffffffffA">
                                      <p:cBhvr>
                                        <p:cTn id="25" dur="2000" fill="hold"/>
                                        <p:tgtEl>
                                          <p:spTgt spid="9280"/>
                                        </p:tgtEl>
                                        <p:attrNameLst>
                                          <p:attrName>ppt_x</p:attrName>
                                          <p:attrName>ppt_y</p:attrName>
                                        </p:attrNameLst>
                                      </p:cBhvr>
                                    </p:animMotion>
                                  </p:childTnLst>
                                </p:cTn>
                              </p:par>
                              <p:par>
                                <p:cTn id="26" presetID="63" presetClass="path" presetSubtype="0" accel="50000" decel="50000" fill="hold" grpId="1" nodeType="withEffect">
                                  <p:stCondLst>
                                    <p:cond delay="0"/>
                                  </p:stCondLst>
                                  <p:childTnLst>
                                    <p:animMotion origin="layout" path="M 0.05608 0.00509 L 0.52656 0.00509 " pathEditMode="relative" rAng="0" ptsTypes="AA">
                                      <p:cBhvr>
                                        <p:cTn id="27" dur="2000" fill="hold"/>
                                        <p:tgtEl>
                                          <p:spTgt spid="9283"/>
                                        </p:tgtEl>
                                        <p:attrNameLst>
                                          <p:attrName>ppt_x</p:attrName>
                                          <p:attrName>ppt_y</p:attrName>
                                        </p:attrNameLst>
                                      </p:cBhvr>
                                      <p:rCtr x="235" y="0"/>
                                    </p:animMotion>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28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grpId="1" nodeType="clickEffect">
                                  <p:stCondLst>
                                    <p:cond delay="0"/>
                                  </p:stCondLst>
                                  <p:iterate type="lt">
                                    <p:tmPct val="0"/>
                                  </p:iterate>
                                  <p:childTnLst>
                                    <p:animMotion origin="layout" path="M 8.33333E-7 2.77457E-6 L 8.33333E-7 0.14682 " pathEditMode="relative" rAng="0" ptsTypes="AA">
                                      <p:cBhvr>
                                        <p:cTn id="35" dur="2000" fill="hold"/>
                                        <p:tgtEl>
                                          <p:spTgt spid="9279"/>
                                        </p:tgtEl>
                                        <p:attrNameLst>
                                          <p:attrName>ppt_x</p:attrName>
                                          <p:attrName>ppt_y</p:attrName>
                                        </p:attrNameLst>
                                      </p:cBhvr>
                                      <p:rCtr x="0" y="73"/>
                                    </p:animMotion>
                                  </p:childTnLst>
                                </p:cTn>
                              </p:par>
                              <p:par>
                                <p:cTn id="36" presetID="42" presetClass="path" presetSubtype="0" accel="50000" decel="50000" fill="hold" grpId="2" nodeType="withEffect">
                                  <p:stCondLst>
                                    <p:cond delay="0"/>
                                  </p:stCondLst>
                                  <p:childTnLst>
                                    <p:animMotion origin="layout" path="M -1.11111E-6 3.06358E-6 L -1.11111E-6 0.12601 " pathEditMode="relative" rAng="0" ptsTypes="AA">
                                      <p:cBhvr>
                                        <p:cTn id="37" dur="2000" fill="hold"/>
                                        <p:tgtEl>
                                          <p:spTgt spid="9226"/>
                                        </p:tgtEl>
                                        <p:attrNameLst>
                                          <p:attrName>ppt_x</p:attrName>
                                          <p:attrName>ppt_y</p:attrName>
                                        </p:attrNameLst>
                                      </p:cBhvr>
                                      <p:rCtr x="0" y="63"/>
                                    </p:animMotion>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9285"/>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928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9291"/>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9287"/>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9290"/>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9288"/>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9292"/>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92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P spid="9226" grpId="0"/>
      <p:bldP spid="9226" grpId="1"/>
      <p:bldP spid="9226" grpId="2"/>
      <p:bldP spid="9279" grpId="0"/>
      <p:bldP spid="9279" grpId="1"/>
      <p:bldP spid="9280" grpId="0" animBg="1"/>
      <p:bldP spid="9283" grpId="0"/>
      <p:bldP spid="9283" grpId="1"/>
      <p:bldP spid="9284" grpId="0" animBg="1"/>
      <p:bldP spid="9285" grpId="0" animBg="1"/>
      <p:bldP spid="9287" grpId="0"/>
      <p:bldP spid="9288" grpId="0"/>
      <p:bldP spid="9289" grpId="0"/>
      <p:bldP spid="9290" grpId="0"/>
      <p:bldP spid="9291" grpId="0"/>
      <p:bldP spid="929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403648" y="260648"/>
            <a:ext cx="7543800" cy="1006475"/>
          </a:xfrm>
        </p:spPr>
        <p:txBody>
          <a:bodyPr/>
          <a:lstStyle/>
          <a:p>
            <a:pPr eaLnBrk="1" hangingPunct="1"/>
            <a:r>
              <a:rPr lang="en-GB" u="sng" dirty="0" smtClean="0"/>
              <a:t>Transcription</a:t>
            </a:r>
          </a:p>
        </p:txBody>
      </p:sp>
      <p:sp>
        <p:nvSpPr>
          <p:cNvPr id="15363" name="Rectangle 4"/>
          <p:cNvSpPr>
            <a:spLocks noGrp="1" noChangeArrowheads="1"/>
          </p:cNvSpPr>
          <p:nvPr>
            <p:ph type="body" sz="half" idx="1"/>
          </p:nvPr>
        </p:nvSpPr>
        <p:spPr>
          <a:xfrm>
            <a:off x="683568" y="1196752"/>
            <a:ext cx="4619625" cy="5445125"/>
          </a:xfrm>
        </p:spPr>
        <p:txBody>
          <a:bodyPr/>
          <a:lstStyle/>
          <a:p>
            <a:pPr eaLnBrk="1" hangingPunct="1">
              <a:lnSpc>
                <a:spcPct val="80000"/>
              </a:lnSpc>
            </a:pPr>
            <a:r>
              <a:rPr lang="en-GB" sz="2000" dirty="0" err="1" smtClean="0"/>
              <a:t>Helicase</a:t>
            </a:r>
            <a:r>
              <a:rPr lang="en-GB" sz="2000" dirty="0" smtClean="0"/>
              <a:t> (enzyme) acts on a region of DNA to break the hydrogen bonds between the bases.</a:t>
            </a:r>
          </a:p>
          <a:p>
            <a:pPr eaLnBrk="1" hangingPunct="1">
              <a:lnSpc>
                <a:spcPct val="80000"/>
              </a:lnSpc>
            </a:pPr>
            <a:r>
              <a:rPr lang="en-GB" sz="2000" dirty="0" smtClean="0"/>
              <a:t>RNA polymerase moves along one of the two DNA strands – template strand</a:t>
            </a:r>
          </a:p>
          <a:p>
            <a:pPr eaLnBrk="1" hangingPunct="1">
              <a:lnSpc>
                <a:spcPct val="80000"/>
              </a:lnSpc>
            </a:pPr>
            <a:r>
              <a:rPr lang="en-GB" sz="2000" dirty="0" smtClean="0"/>
              <a:t>RNA polymerase matches up complementary RNA nucleotides.</a:t>
            </a:r>
          </a:p>
          <a:p>
            <a:pPr eaLnBrk="1" hangingPunct="1">
              <a:lnSpc>
                <a:spcPct val="80000"/>
              </a:lnSpc>
            </a:pPr>
            <a:r>
              <a:rPr lang="en-GB" sz="2000" dirty="0" smtClean="0"/>
              <a:t>C matches G and G matches C</a:t>
            </a:r>
          </a:p>
          <a:p>
            <a:pPr eaLnBrk="1" hangingPunct="1">
              <a:lnSpc>
                <a:spcPct val="80000"/>
              </a:lnSpc>
              <a:buFont typeface="Wingdings" pitchFamily="2" charset="2"/>
              <a:buNone/>
            </a:pPr>
            <a:r>
              <a:rPr lang="en-GB" sz="2000" dirty="0" smtClean="0"/>
              <a:t>	U matches A and A matches T</a:t>
            </a:r>
          </a:p>
          <a:p>
            <a:pPr eaLnBrk="1" hangingPunct="1">
              <a:lnSpc>
                <a:spcPct val="80000"/>
              </a:lnSpc>
            </a:pPr>
            <a:r>
              <a:rPr lang="en-GB" sz="2000" dirty="0" smtClean="0"/>
              <a:t>As the RNA nucleotides join together the pre-mRNA is formed.</a:t>
            </a:r>
          </a:p>
          <a:p>
            <a:pPr eaLnBrk="1" hangingPunct="1">
              <a:lnSpc>
                <a:spcPct val="80000"/>
              </a:lnSpc>
            </a:pPr>
            <a:r>
              <a:rPr lang="en-GB" sz="2000" dirty="0" smtClean="0"/>
              <a:t>The DNA behind the RNA polymerase rejoins into a double helix.</a:t>
            </a:r>
          </a:p>
          <a:p>
            <a:pPr eaLnBrk="1" hangingPunct="1">
              <a:lnSpc>
                <a:spcPct val="80000"/>
              </a:lnSpc>
            </a:pPr>
            <a:r>
              <a:rPr lang="en-GB" sz="2000" dirty="0" smtClean="0"/>
              <a:t>When the RNA polymerase reaches a “stop” </a:t>
            </a:r>
            <a:r>
              <a:rPr lang="en-GB" sz="2000" dirty="0" err="1" smtClean="0"/>
              <a:t>codon</a:t>
            </a:r>
            <a:r>
              <a:rPr lang="en-GB" sz="2000" dirty="0" smtClean="0"/>
              <a:t>, the chain is terminated and the pre-mRNA detaches.</a:t>
            </a:r>
          </a:p>
        </p:txBody>
      </p:sp>
      <p:pic>
        <p:nvPicPr>
          <p:cNvPr id="15364" name="Picture 9" descr="Transcription"/>
          <p:cNvPicPr>
            <a:picLocks noChangeAspect="1" noChangeArrowheads="1"/>
          </p:cNvPicPr>
          <p:nvPr/>
        </p:nvPicPr>
        <p:blipFill>
          <a:blip r:embed="rId2" cstate="print"/>
          <a:srcRect r="4558"/>
          <a:stretch>
            <a:fillRect/>
          </a:stretch>
        </p:blipFill>
        <p:spPr bwMode="auto">
          <a:xfrm>
            <a:off x="5220072" y="1628800"/>
            <a:ext cx="3759075" cy="39385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36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36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3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Animations</a:t>
            </a:r>
            <a:endParaRPr lang="en-GB" dirty="0"/>
          </a:p>
        </p:txBody>
      </p:sp>
      <p:sp>
        <p:nvSpPr>
          <p:cNvPr id="3" name="Text Placeholder 2"/>
          <p:cNvSpPr>
            <a:spLocks noGrp="1"/>
          </p:cNvSpPr>
          <p:nvPr>
            <p:ph type="body" sz="half" idx="1"/>
          </p:nvPr>
        </p:nvSpPr>
        <p:spPr/>
        <p:txBody>
          <a:bodyPr>
            <a:normAutofit/>
          </a:bodyPr>
          <a:lstStyle/>
          <a:p>
            <a:pPr>
              <a:lnSpc>
                <a:spcPct val="90000"/>
              </a:lnSpc>
              <a:buNone/>
            </a:pPr>
            <a:r>
              <a:rPr lang="en-GB" dirty="0" smtClean="0">
                <a:hlinkClick r:id="rId2"/>
              </a:rPr>
              <a:t>http://www.stolaf.edu/people/giannini/flashanimat/molgenetics/transcription.swf</a:t>
            </a:r>
          </a:p>
          <a:p>
            <a:pPr>
              <a:lnSpc>
                <a:spcPct val="90000"/>
              </a:lnSpc>
              <a:buNone/>
            </a:pPr>
            <a:endParaRPr lang="en-GB" dirty="0" smtClean="0">
              <a:hlinkClick r:id="rId2"/>
            </a:endParaRPr>
          </a:p>
          <a:p>
            <a:pPr>
              <a:lnSpc>
                <a:spcPct val="90000"/>
              </a:lnSpc>
              <a:buNone/>
            </a:pPr>
            <a:r>
              <a:rPr lang="en-GB" dirty="0" smtClean="0">
                <a:hlinkClick r:id="rId2"/>
              </a:rPr>
              <a:t>http://www.johnkyrk.com/DNAtranscription.html</a:t>
            </a:r>
            <a:endParaRPr lang="en-GB" dirty="0" smtClean="0"/>
          </a:p>
          <a:p>
            <a:endParaRPr lang="en-GB" dirty="0"/>
          </a:p>
        </p:txBody>
      </p:sp>
      <p:sp>
        <p:nvSpPr>
          <p:cNvPr id="4" name="Content Placeholder 3"/>
          <p:cNvSpPr>
            <a:spLocks noGrp="1"/>
          </p:cNvSpPr>
          <p:nvPr>
            <p:ph sz="half" idx="2"/>
          </p:nvPr>
        </p:nvSpPr>
        <p:spPr/>
        <p:txBody>
          <a:bodyPr>
            <a:normAutofit lnSpcReduction="10000"/>
          </a:bodyPr>
          <a:lstStyle/>
          <a:p>
            <a:r>
              <a:rPr lang="en-GB" dirty="0" smtClean="0">
                <a:hlinkClick r:id="rId3"/>
              </a:rPr>
              <a:t>http://highered.mcgraw-hill.com/olcweb/cgi/pluginpop.cgi?it=swf::525::530::/sites/dl/free/0072464631/291136/mRNA_synthesis.swf::mRNA_synthesis.swf</a:t>
            </a:r>
            <a:endParaRPr lang="en-GB" dirty="0" smtClean="0"/>
          </a:p>
          <a:p>
            <a:endParaRPr lang="en-GB" dirty="0"/>
          </a:p>
        </p:txBody>
      </p:sp>
      <p:sp>
        <p:nvSpPr>
          <p:cNvPr id="5" name="Date Placeholder 4"/>
          <p:cNvSpPr>
            <a:spLocks noGrp="1"/>
          </p:cNvSpPr>
          <p:nvPr>
            <p:ph type="dt" sz="half" idx="10"/>
          </p:nvPr>
        </p:nvSpPr>
        <p:spPr/>
        <p:txBody>
          <a:bodyPr/>
          <a:lstStyle/>
          <a:p>
            <a:pPr>
              <a:defRPr/>
            </a:pPr>
            <a:endParaRPr lang="en-GB" altLang="en-US"/>
          </a:p>
        </p:txBody>
      </p:sp>
      <p:sp>
        <p:nvSpPr>
          <p:cNvPr id="6" name="Footer Placeholder 5"/>
          <p:cNvSpPr>
            <a:spLocks noGrp="1"/>
          </p:cNvSpPr>
          <p:nvPr>
            <p:ph type="ftr" sz="quarter" idx="11"/>
          </p:nvPr>
        </p:nvSpPr>
        <p:spPr/>
        <p:txBody>
          <a:bodyPr/>
          <a:lstStyle/>
          <a:p>
            <a:pPr>
              <a:defRPr/>
            </a:pPr>
            <a:endParaRPr lang="en-GB" altLang="en-US"/>
          </a:p>
        </p:txBody>
      </p:sp>
      <p:sp>
        <p:nvSpPr>
          <p:cNvPr id="7" name="Slide Number Placeholder 6"/>
          <p:cNvSpPr>
            <a:spLocks noGrp="1"/>
          </p:cNvSpPr>
          <p:nvPr>
            <p:ph type="sldNum" sz="quarter" idx="12"/>
          </p:nvPr>
        </p:nvSpPr>
        <p:spPr/>
        <p:txBody>
          <a:bodyPr/>
          <a:lstStyle/>
          <a:p>
            <a:pPr>
              <a:defRPr/>
            </a:pPr>
            <a:fld id="{EA41DBD8-AEFA-4532-8734-6A8AF735847E}" type="slidenum">
              <a:rPr lang="en-GB" altLang="en-US" smtClean="0"/>
              <a:pPr>
                <a:defRPr/>
              </a:pPr>
              <a:t>34</a:t>
            </a:fld>
            <a:endParaRPr lang="en-GB"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Fun fact of the day…</a:t>
            </a:r>
            <a:endParaRPr lang="en-GB" dirty="0"/>
          </a:p>
        </p:txBody>
      </p:sp>
      <p:sp>
        <p:nvSpPr>
          <p:cNvPr id="3" name="Content Placeholder 2"/>
          <p:cNvSpPr>
            <a:spLocks noGrp="1"/>
          </p:cNvSpPr>
          <p:nvPr>
            <p:ph idx="1"/>
          </p:nvPr>
        </p:nvSpPr>
        <p:spPr>
          <a:xfrm>
            <a:off x="827584" y="1556792"/>
            <a:ext cx="6910406" cy="4518044"/>
          </a:xfrm>
        </p:spPr>
        <p:txBody>
          <a:bodyPr>
            <a:normAutofit fontScale="92500" lnSpcReduction="10000"/>
          </a:bodyPr>
          <a:lstStyle/>
          <a:p>
            <a:r>
              <a:rPr lang="en-GB" dirty="0" err="1" smtClean="0"/>
              <a:t>Introns</a:t>
            </a:r>
            <a:r>
              <a:rPr lang="en-GB" dirty="0" smtClean="0"/>
              <a:t> figured prominently in Star Trek: The Next Generation, Season 7, Episode 271, entitled "Genesis." </a:t>
            </a:r>
          </a:p>
          <a:p>
            <a:r>
              <a:rPr lang="en-GB" dirty="0" smtClean="0">
                <a:hlinkClick r:id="rId2"/>
              </a:rPr>
              <a:t>https://www.youtube.com/watch?v=ork5m37Nhnk</a:t>
            </a:r>
            <a:r>
              <a:rPr lang="en-GB" dirty="0" smtClean="0"/>
              <a:t> </a:t>
            </a:r>
          </a:p>
          <a:p>
            <a:r>
              <a:rPr lang="en-GB" dirty="0" smtClean="0"/>
              <a:t>In this episode, a synthetic T-cell inadvertently activated the crewmembers' </a:t>
            </a:r>
            <a:r>
              <a:rPr lang="en-GB" dirty="0" err="1" smtClean="0"/>
              <a:t>introns</a:t>
            </a:r>
            <a:r>
              <a:rPr lang="en-GB" dirty="0" smtClean="0"/>
              <a:t>, resulting in de-evolution and the expression of ancient physiological traits</a:t>
            </a:r>
            <a:endParaRPr lang="en-GB" dirty="0"/>
          </a:p>
        </p:txBody>
      </p:sp>
      <p:pic>
        <p:nvPicPr>
          <p:cNvPr id="1026" name="Picture 2" descr="http://upsu.com/files/geek.jpg"/>
          <p:cNvPicPr>
            <a:picLocks noChangeAspect="1" noChangeArrowheads="1"/>
          </p:cNvPicPr>
          <p:nvPr/>
        </p:nvPicPr>
        <p:blipFill>
          <a:blip r:embed="rId3" cstate="print">
            <a:clrChange>
              <a:clrFrom>
                <a:srgbClr val="FFFFFF"/>
              </a:clrFrom>
              <a:clrTo>
                <a:srgbClr val="FFFFFF">
                  <a:alpha val="0"/>
                </a:srgbClr>
              </a:clrTo>
            </a:clrChange>
          </a:blip>
          <a:srcRect l="22557" r="23871"/>
          <a:stretch>
            <a:fillRect/>
          </a:stretch>
        </p:blipFill>
        <p:spPr bwMode="auto">
          <a:xfrm>
            <a:off x="6500794" y="1714488"/>
            <a:ext cx="2643206" cy="49339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50938" y="260648"/>
            <a:ext cx="7993062" cy="1295400"/>
          </a:xfrm>
        </p:spPr>
        <p:txBody>
          <a:bodyPr/>
          <a:lstStyle/>
          <a:p>
            <a:pPr eaLnBrk="1" hangingPunct="1"/>
            <a:r>
              <a:rPr lang="en-GB" u="sng" dirty="0" smtClean="0"/>
              <a:t>Splicing of mRNA to form mRNA</a:t>
            </a:r>
          </a:p>
        </p:txBody>
      </p:sp>
      <p:sp>
        <p:nvSpPr>
          <p:cNvPr id="16387" name="Rectangle 3"/>
          <p:cNvSpPr>
            <a:spLocks noGrp="1" noChangeArrowheads="1"/>
          </p:cNvSpPr>
          <p:nvPr>
            <p:ph type="body" idx="1"/>
          </p:nvPr>
        </p:nvSpPr>
        <p:spPr>
          <a:xfrm>
            <a:off x="914400" y="4509120"/>
            <a:ext cx="8229600" cy="1765300"/>
          </a:xfrm>
        </p:spPr>
        <p:txBody>
          <a:bodyPr/>
          <a:lstStyle/>
          <a:p>
            <a:pPr eaLnBrk="1" hangingPunct="1"/>
            <a:r>
              <a:rPr lang="en-GB" dirty="0" smtClean="0"/>
              <a:t>Once the </a:t>
            </a:r>
            <a:r>
              <a:rPr lang="en-GB" dirty="0" err="1" smtClean="0"/>
              <a:t>introns</a:t>
            </a:r>
            <a:r>
              <a:rPr lang="en-GB" dirty="0" smtClean="0"/>
              <a:t> (non-functional DNA) have been removed, the remaining </a:t>
            </a:r>
            <a:r>
              <a:rPr lang="en-GB" dirty="0" err="1" smtClean="0"/>
              <a:t>exon</a:t>
            </a:r>
            <a:r>
              <a:rPr lang="en-GB" dirty="0" smtClean="0"/>
              <a:t> sections join together.</a:t>
            </a:r>
          </a:p>
          <a:p>
            <a:pPr eaLnBrk="1" hangingPunct="1">
              <a:buFont typeface="Wingdings" pitchFamily="2" charset="2"/>
              <a:buNone/>
            </a:pPr>
            <a:endParaRPr lang="en-GB" dirty="0" smtClean="0"/>
          </a:p>
        </p:txBody>
      </p:sp>
      <p:pic>
        <p:nvPicPr>
          <p:cNvPr id="16388" name="Picture 5" descr="introns"/>
          <p:cNvPicPr>
            <a:picLocks noChangeAspect="1" noChangeArrowheads="1"/>
          </p:cNvPicPr>
          <p:nvPr/>
        </p:nvPicPr>
        <p:blipFill>
          <a:blip r:embed="rId2" cstate="print"/>
          <a:srcRect/>
          <a:stretch>
            <a:fillRect/>
          </a:stretch>
        </p:blipFill>
        <p:spPr bwMode="auto">
          <a:xfrm>
            <a:off x="1691680" y="1556792"/>
            <a:ext cx="7143750" cy="262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GB" u="sng" smtClean="0"/>
              <a:t>RNA Splicing</a:t>
            </a:r>
          </a:p>
        </p:txBody>
      </p:sp>
      <p:pic>
        <p:nvPicPr>
          <p:cNvPr id="17411" name="Picture 5" descr="553px-RNA_splicing_diagram_en"/>
          <p:cNvPicPr>
            <a:picLocks noChangeAspect="1" noChangeArrowheads="1"/>
          </p:cNvPicPr>
          <p:nvPr/>
        </p:nvPicPr>
        <p:blipFill>
          <a:blip r:embed="rId2" cstate="print"/>
          <a:srcRect/>
          <a:stretch>
            <a:fillRect/>
          </a:stretch>
        </p:blipFill>
        <p:spPr bwMode="auto">
          <a:xfrm>
            <a:off x="3059113" y="1323975"/>
            <a:ext cx="5105400" cy="5534025"/>
          </a:xfrm>
          <a:prstGeom prst="rect">
            <a:avLst/>
          </a:prstGeom>
          <a:noFill/>
          <a:ln w="9525">
            <a:noFill/>
            <a:miter lim="800000"/>
            <a:headEnd/>
            <a:tailEnd/>
          </a:ln>
        </p:spPr>
      </p:pic>
      <p:sp>
        <p:nvSpPr>
          <p:cNvPr id="17412" name="Oval 6"/>
          <p:cNvSpPr>
            <a:spLocks noChangeArrowheads="1"/>
          </p:cNvSpPr>
          <p:nvPr/>
        </p:nvSpPr>
        <p:spPr bwMode="auto">
          <a:xfrm>
            <a:off x="179388" y="5013325"/>
            <a:ext cx="574675" cy="504825"/>
          </a:xfrm>
          <a:prstGeom prst="ellipse">
            <a:avLst/>
          </a:prstGeom>
          <a:solidFill>
            <a:srgbClr val="339966"/>
          </a:solidFill>
          <a:ln w="9525">
            <a:solidFill>
              <a:schemeClr val="tx1"/>
            </a:solidFill>
            <a:round/>
            <a:headEnd/>
            <a:tailEnd/>
          </a:ln>
        </p:spPr>
        <p:txBody>
          <a:bodyPr wrap="none" anchor="ctr"/>
          <a:lstStyle/>
          <a:p>
            <a:endParaRPr lang="en-US"/>
          </a:p>
        </p:txBody>
      </p:sp>
      <p:sp>
        <p:nvSpPr>
          <p:cNvPr id="17413" name="Text Box 7"/>
          <p:cNvSpPr txBox="1">
            <a:spLocks noChangeArrowheads="1"/>
          </p:cNvSpPr>
          <p:nvPr/>
        </p:nvSpPr>
        <p:spPr bwMode="auto">
          <a:xfrm>
            <a:off x="971550" y="5084763"/>
            <a:ext cx="1368425" cy="366712"/>
          </a:xfrm>
          <a:prstGeom prst="rect">
            <a:avLst/>
          </a:prstGeom>
          <a:solidFill>
            <a:schemeClr val="hlink"/>
          </a:solidFill>
          <a:ln w="9525">
            <a:noFill/>
            <a:miter lim="800000"/>
            <a:headEnd/>
            <a:tailEnd/>
          </a:ln>
        </p:spPr>
        <p:txBody>
          <a:bodyPr>
            <a:spAutoFit/>
          </a:bodyPr>
          <a:lstStyle/>
          <a:p>
            <a:pPr>
              <a:spcBef>
                <a:spcPct val="50000"/>
              </a:spcBef>
            </a:pPr>
            <a:r>
              <a:rPr lang="en-GB" dirty="0" err="1">
                <a:solidFill>
                  <a:schemeClr val="bg1"/>
                </a:solidFill>
              </a:rPr>
              <a:t>snRNPs</a:t>
            </a:r>
            <a:endParaRPr lang="en-GB" dirty="0">
              <a:solidFill>
                <a:schemeClr val="bg1"/>
              </a:solidFill>
            </a:endParaRPr>
          </a:p>
        </p:txBody>
      </p:sp>
      <p:sp>
        <p:nvSpPr>
          <p:cNvPr id="17414" name="AutoShape 9"/>
          <p:cNvSpPr>
            <a:spLocks noChangeArrowheads="1"/>
          </p:cNvSpPr>
          <p:nvPr/>
        </p:nvSpPr>
        <p:spPr bwMode="auto">
          <a:xfrm rot="780346">
            <a:off x="1835150" y="3933825"/>
            <a:ext cx="3313113" cy="504825"/>
          </a:xfrm>
          <a:prstGeom prst="rightArrow">
            <a:avLst>
              <a:gd name="adj1" fmla="val 50000"/>
              <a:gd name="adj2" fmla="val 164072"/>
            </a:avLst>
          </a:prstGeom>
          <a:solidFill>
            <a:srgbClr val="000000"/>
          </a:solidFill>
          <a:ln w="9525">
            <a:solidFill>
              <a:schemeClr val="tx1"/>
            </a:solidFill>
            <a:miter lim="800000"/>
            <a:headEnd/>
            <a:tailEnd/>
          </a:ln>
        </p:spPr>
        <p:txBody>
          <a:bodyPr wrap="none" anchor="ctr"/>
          <a:lstStyle/>
          <a:p>
            <a:endParaRPr lang="en-US"/>
          </a:p>
        </p:txBody>
      </p:sp>
      <p:sp>
        <p:nvSpPr>
          <p:cNvPr id="17415" name="Text Box 10"/>
          <p:cNvSpPr txBox="1">
            <a:spLocks noChangeArrowheads="1"/>
          </p:cNvSpPr>
          <p:nvPr/>
        </p:nvSpPr>
        <p:spPr bwMode="auto">
          <a:xfrm>
            <a:off x="250825" y="3429001"/>
            <a:ext cx="2016919" cy="369332"/>
          </a:xfrm>
          <a:prstGeom prst="rect">
            <a:avLst/>
          </a:prstGeom>
          <a:solidFill>
            <a:schemeClr val="hlink"/>
          </a:solidFill>
          <a:ln w="9525">
            <a:noFill/>
            <a:miter lim="800000"/>
            <a:headEnd/>
            <a:tailEnd/>
          </a:ln>
        </p:spPr>
        <p:txBody>
          <a:bodyPr wrap="square">
            <a:spAutoFit/>
          </a:bodyPr>
          <a:lstStyle/>
          <a:p>
            <a:pPr>
              <a:spcBef>
                <a:spcPct val="50000"/>
              </a:spcBef>
            </a:pPr>
            <a:r>
              <a:rPr lang="en-GB" dirty="0" err="1">
                <a:solidFill>
                  <a:schemeClr val="bg1"/>
                </a:solidFill>
              </a:rPr>
              <a:t>Spliceosome</a:t>
            </a:r>
            <a:endParaRPr lang="en-GB"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additive="base">
                                        <p:cTn id="7" dur="500" fill="hold"/>
                                        <p:tgtEl>
                                          <p:spTgt spid="17412"/>
                                        </p:tgtEl>
                                        <p:attrNameLst>
                                          <p:attrName>ppt_x</p:attrName>
                                        </p:attrNameLst>
                                      </p:cBhvr>
                                      <p:tavLst>
                                        <p:tav tm="0">
                                          <p:val>
                                            <p:strVal val="#ppt_x"/>
                                          </p:val>
                                        </p:tav>
                                        <p:tav tm="100000">
                                          <p:val>
                                            <p:strVal val="#ppt_x"/>
                                          </p:val>
                                        </p:tav>
                                      </p:tavLst>
                                    </p:anim>
                                    <p:anim calcmode="lin" valueType="num">
                                      <p:cBhvr additive="base">
                                        <p:cTn id="8" dur="500" fill="hold"/>
                                        <p:tgtEl>
                                          <p:spTgt spid="174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413"/>
                                        </p:tgtEl>
                                        <p:attrNameLst>
                                          <p:attrName>style.visibility</p:attrName>
                                        </p:attrNameLst>
                                      </p:cBhvr>
                                      <p:to>
                                        <p:strVal val="visible"/>
                                      </p:to>
                                    </p:set>
                                    <p:anim calcmode="lin" valueType="num">
                                      <p:cBhvr additive="base">
                                        <p:cTn id="11" dur="500" fill="hold"/>
                                        <p:tgtEl>
                                          <p:spTgt spid="17413"/>
                                        </p:tgtEl>
                                        <p:attrNameLst>
                                          <p:attrName>ppt_x</p:attrName>
                                        </p:attrNameLst>
                                      </p:cBhvr>
                                      <p:tavLst>
                                        <p:tav tm="0">
                                          <p:val>
                                            <p:strVal val="#ppt_x"/>
                                          </p:val>
                                        </p:tav>
                                        <p:tav tm="100000">
                                          <p:val>
                                            <p:strVal val="#ppt_x"/>
                                          </p:val>
                                        </p:tav>
                                      </p:tavLst>
                                    </p:anim>
                                    <p:anim calcmode="lin" valueType="num">
                                      <p:cBhvr additive="base">
                                        <p:cTn id="12" dur="500" fill="hold"/>
                                        <p:tgtEl>
                                          <p:spTgt spid="174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414"/>
                                        </p:tgtEl>
                                        <p:attrNameLst>
                                          <p:attrName>style.visibility</p:attrName>
                                        </p:attrNameLst>
                                      </p:cBhvr>
                                      <p:to>
                                        <p:strVal val="visible"/>
                                      </p:to>
                                    </p:set>
                                    <p:anim calcmode="lin" valueType="num">
                                      <p:cBhvr additive="base">
                                        <p:cTn id="15" dur="500" fill="hold"/>
                                        <p:tgtEl>
                                          <p:spTgt spid="17414"/>
                                        </p:tgtEl>
                                        <p:attrNameLst>
                                          <p:attrName>ppt_x</p:attrName>
                                        </p:attrNameLst>
                                      </p:cBhvr>
                                      <p:tavLst>
                                        <p:tav tm="0">
                                          <p:val>
                                            <p:strVal val="#ppt_x"/>
                                          </p:val>
                                        </p:tav>
                                        <p:tav tm="100000">
                                          <p:val>
                                            <p:strVal val="#ppt_x"/>
                                          </p:val>
                                        </p:tav>
                                      </p:tavLst>
                                    </p:anim>
                                    <p:anim calcmode="lin" valueType="num">
                                      <p:cBhvr additive="base">
                                        <p:cTn id="16" dur="500" fill="hold"/>
                                        <p:tgtEl>
                                          <p:spTgt spid="174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415"/>
                                        </p:tgtEl>
                                        <p:attrNameLst>
                                          <p:attrName>style.visibility</p:attrName>
                                        </p:attrNameLst>
                                      </p:cBhvr>
                                      <p:to>
                                        <p:strVal val="visible"/>
                                      </p:to>
                                    </p:set>
                                    <p:anim calcmode="lin" valueType="num">
                                      <p:cBhvr additive="base">
                                        <p:cTn id="19" dur="500" fill="hold"/>
                                        <p:tgtEl>
                                          <p:spTgt spid="17415"/>
                                        </p:tgtEl>
                                        <p:attrNameLst>
                                          <p:attrName>ppt_x</p:attrName>
                                        </p:attrNameLst>
                                      </p:cBhvr>
                                      <p:tavLst>
                                        <p:tav tm="0">
                                          <p:val>
                                            <p:strVal val="#ppt_x"/>
                                          </p:val>
                                        </p:tav>
                                        <p:tav tm="100000">
                                          <p:val>
                                            <p:strVal val="#ppt_x"/>
                                          </p:val>
                                        </p:tav>
                                      </p:tavLst>
                                    </p:anim>
                                    <p:anim calcmode="lin" valueType="num">
                                      <p:cBhvr additive="base">
                                        <p:cTn id="20" dur="500" fill="hold"/>
                                        <p:tgtEl>
                                          <p:spTgt spid="174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nimBg="1"/>
      <p:bldP spid="17413" grpId="0" animBg="1"/>
      <p:bldP spid="17414" grpId="0" animBg="1"/>
      <p:bldP spid="174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u="sng" smtClean="0"/>
              <a:t>Transcription Animation</a:t>
            </a:r>
          </a:p>
        </p:txBody>
      </p:sp>
      <p:sp>
        <p:nvSpPr>
          <p:cNvPr id="18435" name="Rectangle 3"/>
          <p:cNvSpPr>
            <a:spLocks noGrp="1" noChangeArrowheads="1"/>
          </p:cNvSpPr>
          <p:nvPr>
            <p:ph type="body" idx="1"/>
          </p:nvPr>
        </p:nvSpPr>
        <p:spPr/>
        <p:txBody>
          <a:bodyPr/>
          <a:lstStyle/>
          <a:p>
            <a:pPr eaLnBrk="1" hangingPunct="1">
              <a:lnSpc>
                <a:spcPct val="90000"/>
              </a:lnSpc>
              <a:buFont typeface="Wingdings" pitchFamily="2" charset="2"/>
              <a:buNone/>
            </a:pPr>
            <a:endParaRPr lang="en-GB" sz="2100" dirty="0" smtClean="0"/>
          </a:p>
          <a:p>
            <a:pPr eaLnBrk="1" hangingPunct="1">
              <a:lnSpc>
                <a:spcPct val="90000"/>
              </a:lnSpc>
              <a:buFont typeface="Wingdings" pitchFamily="2" charset="2"/>
              <a:buNone/>
            </a:pPr>
            <a:r>
              <a:rPr lang="en-GB" sz="2100" b="1" dirty="0" smtClean="0"/>
              <a:t>mRNA splicing</a:t>
            </a:r>
          </a:p>
          <a:p>
            <a:pPr eaLnBrk="1" hangingPunct="1">
              <a:lnSpc>
                <a:spcPct val="90000"/>
              </a:lnSpc>
              <a:buFont typeface="Wingdings" pitchFamily="2" charset="2"/>
              <a:buNone/>
            </a:pPr>
            <a:r>
              <a:rPr lang="en-GB" sz="2100" dirty="0" smtClean="0">
                <a:hlinkClick r:id="rId2"/>
              </a:rPr>
              <a:t>http://highered.mcgraw-hill.com/olcweb/cgi/pluginpop.cgi?it=swf::525::530::/sites/dl/free/0072464631/291136/spliceosomes.swf::spliceosomes.swf</a:t>
            </a:r>
            <a:endParaRPr lang="en-GB" sz="2100" dirty="0" smtClean="0"/>
          </a:p>
          <a:p>
            <a:pPr eaLnBrk="1" hangingPunct="1">
              <a:lnSpc>
                <a:spcPct val="90000"/>
              </a:lnSpc>
              <a:buFont typeface="Wingdings" pitchFamily="2" charset="2"/>
              <a:buNone/>
            </a:pPr>
            <a:endParaRPr lang="en-GB" sz="2100" dirty="0" smtClean="0"/>
          </a:p>
          <a:p>
            <a:pPr>
              <a:lnSpc>
                <a:spcPct val="90000"/>
              </a:lnSpc>
              <a:buNone/>
            </a:pPr>
            <a:r>
              <a:rPr lang="en-GB" sz="2100" smtClean="0">
                <a:hlinkClick r:id="rId3"/>
              </a:rPr>
              <a:t>http://bcs.whfreeman.com/thelifewire/content/chp14/1401s.swf</a:t>
            </a:r>
            <a:r>
              <a:rPr lang="en-GB" sz="2100" smtClean="0"/>
              <a:t> </a:t>
            </a:r>
            <a:endParaRPr lang="en-GB" sz="2100" dirty="0" smtClean="0"/>
          </a:p>
          <a:p>
            <a:pPr eaLnBrk="1" hangingPunct="1">
              <a:lnSpc>
                <a:spcPct val="90000"/>
              </a:lnSpc>
              <a:buFont typeface="Wingdings" pitchFamily="2" charset="2"/>
              <a:buNone/>
            </a:pPr>
            <a:endParaRPr lang="en-GB" sz="2100" dirty="0" smtClean="0"/>
          </a:p>
          <a:p>
            <a:pPr eaLnBrk="1" hangingPunct="1">
              <a:lnSpc>
                <a:spcPct val="90000"/>
              </a:lnSpc>
              <a:buFont typeface="Wingdings" pitchFamily="2" charset="2"/>
              <a:buNone/>
            </a:pPr>
            <a:endParaRPr lang="en-GB" sz="2100" dirty="0" smtClean="0"/>
          </a:p>
          <a:p>
            <a:pPr eaLnBrk="1" hangingPunct="1">
              <a:lnSpc>
                <a:spcPct val="90000"/>
              </a:lnSpc>
            </a:pPr>
            <a:endParaRPr lang="en-GB" sz="21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143000" y="188640"/>
            <a:ext cx="8001000" cy="1295400"/>
          </a:xfrm>
        </p:spPr>
        <p:txBody>
          <a:bodyPr>
            <a:normAutofit fontScale="90000"/>
          </a:bodyPr>
          <a:lstStyle/>
          <a:p>
            <a:pPr eaLnBrk="1" hangingPunct="1"/>
            <a:r>
              <a:rPr lang="en-GB" u="sng" dirty="0" smtClean="0"/>
              <a:t>Polypeptide synthesis – translation</a:t>
            </a:r>
            <a:br>
              <a:rPr lang="en-GB" u="sng" dirty="0" smtClean="0"/>
            </a:br>
            <a:r>
              <a:rPr lang="en-GB" dirty="0" smtClean="0"/>
              <a:t>You should be able to…</a:t>
            </a:r>
          </a:p>
        </p:txBody>
      </p:sp>
      <p:sp>
        <p:nvSpPr>
          <p:cNvPr id="19459" name="Rectangle 3"/>
          <p:cNvSpPr>
            <a:spLocks noGrp="1" noChangeArrowheads="1"/>
          </p:cNvSpPr>
          <p:nvPr>
            <p:ph type="body" idx="1"/>
          </p:nvPr>
        </p:nvSpPr>
        <p:spPr/>
        <p:txBody>
          <a:bodyPr/>
          <a:lstStyle/>
          <a:p>
            <a:r>
              <a:rPr lang="en-GB" dirty="0" smtClean="0"/>
              <a:t>3.5.3 Describe the genetic code in terms of </a:t>
            </a:r>
            <a:r>
              <a:rPr lang="en-GB" dirty="0" err="1" smtClean="0"/>
              <a:t>codons</a:t>
            </a:r>
            <a:r>
              <a:rPr lang="en-GB" dirty="0" smtClean="0"/>
              <a:t> composed of triplets of bases.</a:t>
            </a:r>
          </a:p>
          <a:p>
            <a:r>
              <a:rPr lang="en-GB" dirty="0" smtClean="0"/>
              <a:t>3.5.4 Explain the process of translation, leading to polypeptide formation.</a:t>
            </a:r>
          </a:p>
          <a:p>
            <a:r>
              <a:rPr lang="en-GB" dirty="0" smtClean="0"/>
              <a:t>3.5.5 Discuss the relationship between one gene and one polypeptide.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fontAlgn="auto">
              <a:spcAft>
                <a:spcPts val="0"/>
              </a:spcAft>
              <a:defRPr/>
            </a:pPr>
            <a:r>
              <a:rPr lang="en-GB" dirty="0" smtClean="0"/>
              <a:t>Semi-Conservative Model</a:t>
            </a:r>
            <a:endParaRPr lang="en-GB" dirty="0"/>
          </a:p>
        </p:txBody>
      </p:sp>
      <p:sp>
        <p:nvSpPr>
          <p:cNvPr id="14339" name="Subtitle 4"/>
          <p:cNvSpPr>
            <a:spLocks noGrp="1"/>
          </p:cNvSpPr>
          <p:nvPr>
            <p:ph type="subTitle" idx="1"/>
          </p:nvPr>
        </p:nvSpPr>
        <p:spPr>
          <a:xfrm>
            <a:off x="533400" y="3228975"/>
            <a:ext cx="7854950" cy="1752600"/>
          </a:xfrm>
        </p:spPr>
        <p:txBody>
          <a:bodyPr/>
          <a:lstStyle/>
          <a:p>
            <a:pPr marR="0"/>
            <a:endParaRPr lang="en-GB" smtClean="0"/>
          </a:p>
        </p:txBody>
      </p:sp>
    </p:spTree>
    <p:extLst>
      <p:ext uri="{BB962C8B-B14F-4D97-AF65-F5344CB8AC3E}">
        <p14:creationId xmlns:p14="http://schemas.microsoft.com/office/powerpoint/2010/main" val="42285417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0" y="0"/>
            <a:ext cx="9144000" cy="6858000"/>
          </a:xfrm>
          <a:prstGeom prst="rect">
            <a:avLst/>
          </a:prstGeom>
          <a:solidFill>
            <a:schemeClr val="bg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44036" name="Rectangle 4"/>
          <p:cNvSpPr>
            <a:spLocks noChangeArrowheads="1"/>
          </p:cNvSpPr>
          <p:nvPr/>
        </p:nvSpPr>
        <p:spPr bwMode="auto">
          <a:xfrm>
            <a:off x="827584" y="5516563"/>
            <a:ext cx="7992888" cy="360362"/>
          </a:xfrm>
          <a:prstGeom prst="rect">
            <a:avLst/>
          </a:prstGeom>
          <a:noFill/>
          <a:ln w="3175">
            <a:noFill/>
            <a:prstDash val="sysDot"/>
            <a:miter lim="800000"/>
            <a:headEnd/>
            <a:tailEnd/>
          </a:ln>
        </p:spPr>
        <p:txBody>
          <a:bodyPr wrap="none" anchor="ctr"/>
          <a:lstStyle/>
          <a:p>
            <a:r>
              <a:rPr lang="en-GB" sz="1800" dirty="0">
                <a:latin typeface="Arial Unicode MS" pitchFamily="34" charset="-128"/>
              </a:rPr>
              <a:t>A  G  U  C  G  U  C  A  </a:t>
            </a:r>
            <a:r>
              <a:rPr lang="en-GB" sz="1800" dirty="0" err="1">
                <a:latin typeface="Arial Unicode MS" pitchFamily="34" charset="-128"/>
              </a:rPr>
              <a:t>A</a:t>
            </a:r>
            <a:r>
              <a:rPr lang="en-GB" sz="1800" dirty="0">
                <a:latin typeface="Arial Unicode MS" pitchFamily="34" charset="-128"/>
              </a:rPr>
              <a:t>  U  G  C  U  A  U  G  C  A  U  </a:t>
            </a:r>
            <a:r>
              <a:rPr lang="en-GB" sz="1800" dirty="0" err="1">
                <a:latin typeface="Arial Unicode MS" pitchFamily="34" charset="-128"/>
              </a:rPr>
              <a:t>U</a:t>
            </a:r>
            <a:r>
              <a:rPr lang="en-GB" sz="1800" dirty="0">
                <a:latin typeface="Arial Unicode MS" pitchFamily="34" charset="-128"/>
              </a:rPr>
              <a:t>  C  </a:t>
            </a:r>
            <a:r>
              <a:rPr lang="en-GB" sz="1800" dirty="0" err="1">
                <a:latin typeface="Arial Unicode MS" pitchFamily="34" charset="-128"/>
              </a:rPr>
              <a:t>C</a:t>
            </a:r>
            <a:r>
              <a:rPr lang="en-GB" sz="1800" dirty="0">
                <a:latin typeface="Arial Unicode MS" pitchFamily="34" charset="-128"/>
              </a:rPr>
              <a:t>  G  U  A  C  G</a:t>
            </a:r>
            <a:endParaRPr lang="en-GB" sz="1400" dirty="0">
              <a:latin typeface="Arial Unicode MS" pitchFamily="34" charset="-128"/>
            </a:endParaRPr>
          </a:p>
        </p:txBody>
      </p:sp>
      <p:sp>
        <p:nvSpPr>
          <p:cNvPr id="44040" name="Content Placeholder 2"/>
          <p:cNvSpPr>
            <a:spLocks/>
          </p:cNvSpPr>
          <p:nvPr/>
        </p:nvSpPr>
        <p:spPr bwMode="auto">
          <a:xfrm>
            <a:off x="611188" y="1700213"/>
            <a:ext cx="8137525" cy="576262"/>
          </a:xfrm>
          <a:prstGeom prst="rect">
            <a:avLst/>
          </a:prstGeom>
          <a:noFill/>
          <a:ln w="9525">
            <a:noFill/>
            <a:miter lim="800000"/>
            <a:headEnd/>
            <a:tailEnd/>
          </a:ln>
        </p:spPr>
        <p:txBody>
          <a:bodyPr/>
          <a:lstStyle/>
          <a:p>
            <a:pPr marL="609600" indent="-609600">
              <a:spcBef>
                <a:spcPct val="20000"/>
              </a:spcBef>
              <a:buFont typeface="Arial" charset="0"/>
              <a:buNone/>
            </a:pPr>
            <a:r>
              <a:rPr lang="en-GB" sz="2800">
                <a:latin typeface="Arial Unicode MS" pitchFamily="34" charset="-128"/>
                <a:ea typeface="Arial Unicode MS" pitchFamily="34" charset="-128"/>
                <a:cs typeface="Arial Unicode MS" pitchFamily="34" charset="-128"/>
              </a:rPr>
              <a:t>Remember our strand of mRNA from before?</a:t>
            </a:r>
          </a:p>
          <a:p>
            <a:pPr marL="609600" indent="-609600">
              <a:spcBef>
                <a:spcPct val="20000"/>
              </a:spcBef>
              <a:buFont typeface="Arial" charset="0"/>
              <a:buNone/>
            </a:pPr>
            <a:endParaRPr lang="en-GB" sz="2800">
              <a:latin typeface="Arial Unicode MS" pitchFamily="34" charset="-128"/>
              <a:ea typeface="Arial Unicode MS" pitchFamily="34" charset="-128"/>
              <a:cs typeface="Arial Unicode MS" pitchFamily="34" charset="-128"/>
            </a:endParaRPr>
          </a:p>
        </p:txBody>
      </p:sp>
      <p:sp>
        <p:nvSpPr>
          <p:cNvPr id="44041" name="Text Box 9"/>
          <p:cNvSpPr txBox="1">
            <a:spLocks noChangeArrowheads="1"/>
          </p:cNvSpPr>
          <p:nvPr/>
        </p:nvSpPr>
        <p:spPr bwMode="auto">
          <a:xfrm>
            <a:off x="900113" y="4292600"/>
            <a:ext cx="792162" cy="1354217"/>
          </a:xfrm>
          <a:prstGeom prst="rect">
            <a:avLst/>
          </a:prstGeom>
          <a:noFill/>
          <a:ln w="9525">
            <a:solidFill>
              <a:schemeClr val="tx1"/>
            </a:solidFill>
            <a:miter lim="800000"/>
            <a:headEnd/>
            <a:tailEnd/>
          </a:ln>
        </p:spPr>
        <p:txBody>
          <a:bodyPr lIns="0" rIns="0">
            <a:spAutoFit/>
          </a:bodyPr>
          <a:lstStyle/>
          <a:p>
            <a:pPr algn="ctr">
              <a:spcBef>
                <a:spcPct val="50000"/>
              </a:spcBef>
            </a:pPr>
            <a:endParaRPr lang="en-GB" dirty="0"/>
          </a:p>
          <a:p>
            <a:pPr algn="ctr">
              <a:spcBef>
                <a:spcPct val="50000"/>
              </a:spcBef>
            </a:pPr>
            <a:endParaRPr lang="en-GB" dirty="0"/>
          </a:p>
          <a:p>
            <a:pPr algn="ctr">
              <a:spcBef>
                <a:spcPct val="50000"/>
              </a:spcBef>
            </a:pPr>
            <a:r>
              <a:rPr lang="en-GB" sz="1800" dirty="0"/>
              <a:t>U  C  A</a:t>
            </a:r>
          </a:p>
        </p:txBody>
      </p:sp>
      <p:sp>
        <p:nvSpPr>
          <p:cNvPr id="44042" name="Text Box 10"/>
          <p:cNvSpPr txBox="1">
            <a:spLocks noChangeArrowheads="1"/>
          </p:cNvSpPr>
          <p:nvPr/>
        </p:nvSpPr>
        <p:spPr bwMode="auto">
          <a:xfrm>
            <a:off x="1835150" y="4292600"/>
            <a:ext cx="792163" cy="1354217"/>
          </a:xfrm>
          <a:prstGeom prst="rect">
            <a:avLst/>
          </a:prstGeom>
          <a:noFill/>
          <a:ln w="9525">
            <a:solidFill>
              <a:schemeClr val="tx1"/>
            </a:solidFill>
            <a:miter lim="800000"/>
            <a:headEnd/>
            <a:tailEnd/>
          </a:ln>
        </p:spPr>
        <p:txBody>
          <a:bodyPr lIns="0" rIns="0">
            <a:spAutoFit/>
          </a:bodyPr>
          <a:lstStyle/>
          <a:p>
            <a:pPr algn="ctr">
              <a:spcBef>
                <a:spcPct val="50000"/>
              </a:spcBef>
            </a:pPr>
            <a:endParaRPr lang="en-GB" dirty="0"/>
          </a:p>
          <a:p>
            <a:pPr algn="ctr">
              <a:spcBef>
                <a:spcPct val="50000"/>
              </a:spcBef>
            </a:pPr>
            <a:endParaRPr lang="en-GB" dirty="0"/>
          </a:p>
          <a:p>
            <a:pPr algn="ctr">
              <a:spcBef>
                <a:spcPct val="50000"/>
              </a:spcBef>
            </a:pPr>
            <a:r>
              <a:rPr lang="en-GB" sz="1800" dirty="0"/>
              <a:t>G  C  A</a:t>
            </a:r>
          </a:p>
        </p:txBody>
      </p:sp>
      <p:sp>
        <p:nvSpPr>
          <p:cNvPr id="44043" name="Text Box 11"/>
          <p:cNvSpPr txBox="1">
            <a:spLocks noChangeArrowheads="1"/>
          </p:cNvSpPr>
          <p:nvPr/>
        </p:nvSpPr>
        <p:spPr bwMode="auto">
          <a:xfrm>
            <a:off x="2700338" y="4292600"/>
            <a:ext cx="792162" cy="1354217"/>
          </a:xfrm>
          <a:prstGeom prst="rect">
            <a:avLst/>
          </a:prstGeom>
          <a:noFill/>
          <a:ln w="9525">
            <a:solidFill>
              <a:schemeClr val="tx1"/>
            </a:solidFill>
            <a:miter lim="800000"/>
            <a:headEnd/>
            <a:tailEnd/>
          </a:ln>
        </p:spPr>
        <p:txBody>
          <a:bodyPr lIns="0" rIns="0">
            <a:spAutoFit/>
          </a:bodyPr>
          <a:lstStyle/>
          <a:p>
            <a:pPr algn="ctr">
              <a:spcBef>
                <a:spcPct val="50000"/>
              </a:spcBef>
            </a:pPr>
            <a:endParaRPr lang="en-GB" dirty="0"/>
          </a:p>
          <a:p>
            <a:pPr algn="ctr">
              <a:spcBef>
                <a:spcPct val="50000"/>
              </a:spcBef>
            </a:pPr>
            <a:endParaRPr lang="en-GB" dirty="0"/>
          </a:p>
          <a:p>
            <a:pPr algn="ctr">
              <a:spcBef>
                <a:spcPct val="50000"/>
              </a:spcBef>
            </a:pPr>
            <a:r>
              <a:rPr lang="en-GB" sz="1800" dirty="0"/>
              <a:t>G  U  </a:t>
            </a:r>
            <a:r>
              <a:rPr lang="en-GB" sz="1800" dirty="0" err="1"/>
              <a:t>U</a:t>
            </a:r>
            <a:endParaRPr lang="en-GB" sz="1800" dirty="0"/>
          </a:p>
        </p:txBody>
      </p:sp>
      <p:sp>
        <p:nvSpPr>
          <p:cNvPr id="44044" name="Text Box 12"/>
          <p:cNvSpPr txBox="1">
            <a:spLocks noChangeArrowheads="1"/>
          </p:cNvSpPr>
          <p:nvPr/>
        </p:nvSpPr>
        <p:spPr bwMode="auto">
          <a:xfrm>
            <a:off x="3563938" y="4292600"/>
            <a:ext cx="792162" cy="1354217"/>
          </a:xfrm>
          <a:prstGeom prst="rect">
            <a:avLst/>
          </a:prstGeom>
          <a:noFill/>
          <a:ln w="9525">
            <a:solidFill>
              <a:schemeClr val="tx1"/>
            </a:solidFill>
            <a:miter lim="800000"/>
            <a:headEnd/>
            <a:tailEnd/>
          </a:ln>
        </p:spPr>
        <p:txBody>
          <a:bodyPr lIns="0" rIns="0">
            <a:spAutoFit/>
          </a:bodyPr>
          <a:lstStyle/>
          <a:p>
            <a:pPr algn="ctr">
              <a:spcBef>
                <a:spcPct val="50000"/>
              </a:spcBef>
            </a:pPr>
            <a:endParaRPr lang="en-GB" dirty="0"/>
          </a:p>
          <a:p>
            <a:pPr algn="ctr">
              <a:spcBef>
                <a:spcPct val="50000"/>
              </a:spcBef>
            </a:pPr>
            <a:endParaRPr lang="en-GB" dirty="0"/>
          </a:p>
          <a:p>
            <a:pPr algn="ctr">
              <a:spcBef>
                <a:spcPct val="50000"/>
              </a:spcBef>
            </a:pPr>
            <a:r>
              <a:rPr lang="en-GB" sz="1800" dirty="0"/>
              <a:t>A  C  G</a:t>
            </a:r>
          </a:p>
        </p:txBody>
      </p:sp>
      <p:sp>
        <p:nvSpPr>
          <p:cNvPr id="44045" name="Text Box 13"/>
          <p:cNvSpPr txBox="1">
            <a:spLocks noChangeArrowheads="1"/>
          </p:cNvSpPr>
          <p:nvPr/>
        </p:nvSpPr>
        <p:spPr bwMode="auto">
          <a:xfrm>
            <a:off x="4500563" y="4292600"/>
            <a:ext cx="792162" cy="1400383"/>
          </a:xfrm>
          <a:prstGeom prst="rect">
            <a:avLst/>
          </a:prstGeom>
          <a:noFill/>
          <a:ln w="9525">
            <a:solidFill>
              <a:schemeClr val="tx1"/>
            </a:solidFill>
            <a:miter lim="800000"/>
            <a:headEnd/>
            <a:tailEnd/>
          </a:ln>
        </p:spPr>
        <p:txBody>
          <a:bodyPr lIns="0" rIns="0">
            <a:spAutoFit/>
          </a:bodyPr>
          <a:lstStyle/>
          <a:p>
            <a:pPr algn="ctr">
              <a:spcBef>
                <a:spcPct val="50000"/>
              </a:spcBef>
            </a:pPr>
            <a:endParaRPr lang="en-GB" dirty="0"/>
          </a:p>
          <a:p>
            <a:pPr algn="ctr">
              <a:spcBef>
                <a:spcPct val="50000"/>
              </a:spcBef>
            </a:pPr>
            <a:endParaRPr lang="en-GB" dirty="0"/>
          </a:p>
          <a:p>
            <a:pPr algn="ctr">
              <a:spcBef>
                <a:spcPct val="50000"/>
              </a:spcBef>
            </a:pPr>
            <a:r>
              <a:rPr lang="en-GB" sz="1800" dirty="0"/>
              <a:t>A  U  A</a:t>
            </a:r>
          </a:p>
        </p:txBody>
      </p:sp>
      <p:sp>
        <p:nvSpPr>
          <p:cNvPr id="44046" name="Text Box 14"/>
          <p:cNvSpPr txBox="1">
            <a:spLocks noChangeArrowheads="1"/>
          </p:cNvSpPr>
          <p:nvPr/>
        </p:nvSpPr>
        <p:spPr bwMode="auto">
          <a:xfrm>
            <a:off x="5364163" y="4292600"/>
            <a:ext cx="792162" cy="1354217"/>
          </a:xfrm>
          <a:prstGeom prst="rect">
            <a:avLst/>
          </a:prstGeom>
          <a:noFill/>
          <a:ln w="9525">
            <a:solidFill>
              <a:schemeClr val="tx1"/>
            </a:solidFill>
            <a:miter lim="800000"/>
            <a:headEnd/>
            <a:tailEnd/>
          </a:ln>
        </p:spPr>
        <p:txBody>
          <a:bodyPr lIns="0" rIns="0">
            <a:spAutoFit/>
          </a:bodyPr>
          <a:lstStyle/>
          <a:p>
            <a:pPr algn="ctr">
              <a:spcBef>
                <a:spcPct val="50000"/>
              </a:spcBef>
            </a:pPr>
            <a:endParaRPr lang="en-GB" dirty="0"/>
          </a:p>
          <a:p>
            <a:pPr algn="ctr">
              <a:spcBef>
                <a:spcPct val="50000"/>
              </a:spcBef>
            </a:pPr>
            <a:endParaRPr lang="en-GB" dirty="0"/>
          </a:p>
          <a:p>
            <a:pPr algn="ctr">
              <a:spcBef>
                <a:spcPct val="50000"/>
              </a:spcBef>
            </a:pPr>
            <a:r>
              <a:rPr lang="en-GB" sz="1800" dirty="0"/>
              <a:t>C  G  U</a:t>
            </a:r>
          </a:p>
        </p:txBody>
      </p:sp>
      <p:sp>
        <p:nvSpPr>
          <p:cNvPr id="44047" name="Text Box 15"/>
          <p:cNvSpPr txBox="1">
            <a:spLocks noChangeArrowheads="1"/>
          </p:cNvSpPr>
          <p:nvPr/>
        </p:nvSpPr>
        <p:spPr bwMode="auto">
          <a:xfrm>
            <a:off x="6227763" y="4292600"/>
            <a:ext cx="792162" cy="1400383"/>
          </a:xfrm>
          <a:prstGeom prst="rect">
            <a:avLst/>
          </a:prstGeom>
          <a:noFill/>
          <a:ln w="9525">
            <a:solidFill>
              <a:schemeClr val="tx1"/>
            </a:solidFill>
            <a:miter lim="800000"/>
            <a:headEnd/>
            <a:tailEnd/>
          </a:ln>
        </p:spPr>
        <p:txBody>
          <a:bodyPr lIns="0" rIns="0">
            <a:spAutoFit/>
          </a:bodyPr>
          <a:lstStyle/>
          <a:p>
            <a:pPr algn="ctr">
              <a:spcBef>
                <a:spcPct val="50000"/>
              </a:spcBef>
            </a:pPr>
            <a:endParaRPr lang="en-GB" dirty="0"/>
          </a:p>
          <a:p>
            <a:pPr algn="ctr">
              <a:spcBef>
                <a:spcPct val="50000"/>
              </a:spcBef>
            </a:pPr>
            <a:endParaRPr lang="en-GB" dirty="0"/>
          </a:p>
          <a:p>
            <a:pPr algn="ctr">
              <a:spcBef>
                <a:spcPct val="50000"/>
              </a:spcBef>
            </a:pPr>
            <a:r>
              <a:rPr lang="en-GB" sz="1800" dirty="0"/>
              <a:t>A  </a:t>
            </a:r>
            <a:r>
              <a:rPr lang="en-GB" sz="1800" dirty="0" err="1"/>
              <a:t>A</a:t>
            </a:r>
            <a:r>
              <a:rPr lang="en-GB" sz="1800" dirty="0"/>
              <a:t>  G</a:t>
            </a:r>
          </a:p>
        </p:txBody>
      </p:sp>
      <p:sp>
        <p:nvSpPr>
          <p:cNvPr id="44049" name="Text Box 17"/>
          <p:cNvSpPr txBox="1">
            <a:spLocks noChangeArrowheads="1"/>
          </p:cNvSpPr>
          <p:nvPr/>
        </p:nvSpPr>
        <p:spPr bwMode="auto">
          <a:xfrm>
            <a:off x="7092950" y="4292600"/>
            <a:ext cx="792163" cy="1354217"/>
          </a:xfrm>
          <a:prstGeom prst="rect">
            <a:avLst/>
          </a:prstGeom>
          <a:noFill/>
          <a:ln w="9525">
            <a:solidFill>
              <a:schemeClr val="tx1"/>
            </a:solidFill>
            <a:miter lim="800000"/>
            <a:headEnd/>
            <a:tailEnd/>
          </a:ln>
        </p:spPr>
        <p:txBody>
          <a:bodyPr lIns="0" rIns="0">
            <a:spAutoFit/>
          </a:bodyPr>
          <a:lstStyle/>
          <a:p>
            <a:pPr algn="ctr">
              <a:spcBef>
                <a:spcPct val="50000"/>
              </a:spcBef>
            </a:pPr>
            <a:endParaRPr lang="en-GB" dirty="0"/>
          </a:p>
          <a:p>
            <a:pPr algn="ctr">
              <a:spcBef>
                <a:spcPct val="50000"/>
              </a:spcBef>
            </a:pPr>
            <a:endParaRPr lang="en-GB" dirty="0"/>
          </a:p>
          <a:p>
            <a:pPr algn="ctr">
              <a:spcBef>
                <a:spcPct val="50000"/>
              </a:spcBef>
            </a:pPr>
            <a:r>
              <a:rPr lang="en-GB" sz="1800" dirty="0"/>
              <a:t>G  C  A</a:t>
            </a:r>
          </a:p>
        </p:txBody>
      </p:sp>
      <p:sp>
        <p:nvSpPr>
          <p:cNvPr id="44050" name="Text Box 18"/>
          <p:cNvSpPr txBox="1">
            <a:spLocks noChangeArrowheads="1"/>
          </p:cNvSpPr>
          <p:nvPr/>
        </p:nvSpPr>
        <p:spPr bwMode="auto">
          <a:xfrm>
            <a:off x="7956550" y="4292600"/>
            <a:ext cx="792163" cy="1354217"/>
          </a:xfrm>
          <a:prstGeom prst="rect">
            <a:avLst/>
          </a:prstGeom>
          <a:noFill/>
          <a:ln w="9525">
            <a:solidFill>
              <a:schemeClr val="tx1"/>
            </a:solidFill>
            <a:miter lim="800000"/>
            <a:headEnd/>
            <a:tailEnd/>
          </a:ln>
        </p:spPr>
        <p:txBody>
          <a:bodyPr lIns="0" rIns="0">
            <a:spAutoFit/>
          </a:bodyPr>
          <a:lstStyle/>
          <a:p>
            <a:pPr algn="ctr">
              <a:spcBef>
                <a:spcPct val="50000"/>
              </a:spcBef>
            </a:pPr>
            <a:endParaRPr lang="en-GB" dirty="0"/>
          </a:p>
          <a:p>
            <a:pPr algn="ctr">
              <a:spcBef>
                <a:spcPct val="50000"/>
              </a:spcBef>
            </a:pPr>
            <a:endParaRPr lang="en-GB" dirty="0"/>
          </a:p>
          <a:p>
            <a:pPr algn="ctr">
              <a:spcBef>
                <a:spcPct val="50000"/>
              </a:spcBef>
            </a:pPr>
            <a:r>
              <a:rPr lang="en-GB" sz="1800" dirty="0"/>
              <a:t>U  G  C</a:t>
            </a:r>
          </a:p>
        </p:txBody>
      </p:sp>
      <p:sp>
        <p:nvSpPr>
          <p:cNvPr id="44051" name="AutoShape 19"/>
          <p:cNvSpPr>
            <a:spLocks noChangeArrowheads="1"/>
          </p:cNvSpPr>
          <p:nvPr/>
        </p:nvSpPr>
        <p:spPr bwMode="auto">
          <a:xfrm>
            <a:off x="827088" y="3213100"/>
            <a:ext cx="936625" cy="792163"/>
          </a:xfrm>
          <a:prstGeom prst="octagon">
            <a:avLst>
              <a:gd name="adj" fmla="val 29287"/>
            </a:avLst>
          </a:prstGeom>
          <a:solidFill>
            <a:schemeClr val="accent1"/>
          </a:solidFill>
          <a:ln w="9525">
            <a:solidFill>
              <a:schemeClr val="tx1"/>
            </a:solidFill>
            <a:miter lim="800000"/>
            <a:headEnd/>
            <a:tailEnd/>
          </a:ln>
        </p:spPr>
        <p:txBody>
          <a:bodyPr wrap="none" anchor="ctr"/>
          <a:lstStyle/>
          <a:p>
            <a:pPr algn="ctr"/>
            <a:r>
              <a:rPr lang="en-GB"/>
              <a:t>SER</a:t>
            </a:r>
          </a:p>
        </p:txBody>
      </p:sp>
      <p:sp>
        <p:nvSpPr>
          <p:cNvPr id="44052" name="AutoShape 20"/>
          <p:cNvSpPr>
            <a:spLocks noChangeArrowheads="1"/>
          </p:cNvSpPr>
          <p:nvPr/>
        </p:nvSpPr>
        <p:spPr bwMode="auto">
          <a:xfrm>
            <a:off x="7885113" y="3213100"/>
            <a:ext cx="936625" cy="792163"/>
          </a:xfrm>
          <a:prstGeom prst="octagon">
            <a:avLst>
              <a:gd name="adj" fmla="val 29287"/>
            </a:avLst>
          </a:prstGeom>
          <a:solidFill>
            <a:schemeClr val="accent1"/>
          </a:solidFill>
          <a:ln w="9525">
            <a:solidFill>
              <a:schemeClr val="tx1"/>
            </a:solidFill>
            <a:miter lim="800000"/>
            <a:headEnd/>
            <a:tailEnd/>
          </a:ln>
        </p:spPr>
        <p:txBody>
          <a:bodyPr wrap="none" anchor="ctr"/>
          <a:lstStyle/>
          <a:p>
            <a:pPr algn="ctr"/>
            <a:r>
              <a:rPr lang="en-GB"/>
              <a:t>SER</a:t>
            </a:r>
          </a:p>
        </p:txBody>
      </p:sp>
      <p:sp>
        <p:nvSpPr>
          <p:cNvPr id="44053" name="AutoShape 21"/>
          <p:cNvSpPr>
            <a:spLocks noChangeArrowheads="1"/>
          </p:cNvSpPr>
          <p:nvPr/>
        </p:nvSpPr>
        <p:spPr bwMode="auto">
          <a:xfrm>
            <a:off x="1835150" y="3141663"/>
            <a:ext cx="792163" cy="863600"/>
          </a:xfrm>
          <a:prstGeom prst="roundRect">
            <a:avLst>
              <a:gd name="adj" fmla="val 16667"/>
            </a:avLst>
          </a:prstGeom>
          <a:solidFill>
            <a:schemeClr val="accent2"/>
          </a:solidFill>
          <a:ln w="9525">
            <a:solidFill>
              <a:schemeClr val="tx1"/>
            </a:solidFill>
            <a:round/>
            <a:headEnd/>
            <a:tailEnd/>
          </a:ln>
        </p:spPr>
        <p:txBody>
          <a:bodyPr wrap="none" anchor="ctr"/>
          <a:lstStyle/>
          <a:p>
            <a:pPr algn="ctr"/>
            <a:r>
              <a:rPr lang="en-GB"/>
              <a:t>ALA</a:t>
            </a:r>
          </a:p>
        </p:txBody>
      </p:sp>
      <p:sp>
        <p:nvSpPr>
          <p:cNvPr id="44054" name="AutoShape 22"/>
          <p:cNvSpPr>
            <a:spLocks noChangeArrowheads="1"/>
          </p:cNvSpPr>
          <p:nvPr/>
        </p:nvSpPr>
        <p:spPr bwMode="auto">
          <a:xfrm>
            <a:off x="7019925" y="3141663"/>
            <a:ext cx="792163" cy="863600"/>
          </a:xfrm>
          <a:prstGeom prst="roundRect">
            <a:avLst>
              <a:gd name="adj" fmla="val 16667"/>
            </a:avLst>
          </a:prstGeom>
          <a:solidFill>
            <a:schemeClr val="accent2"/>
          </a:solidFill>
          <a:ln w="9525">
            <a:solidFill>
              <a:schemeClr val="tx1"/>
            </a:solidFill>
            <a:round/>
            <a:headEnd/>
            <a:tailEnd/>
          </a:ln>
        </p:spPr>
        <p:txBody>
          <a:bodyPr wrap="none" anchor="ctr"/>
          <a:lstStyle/>
          <a:p>
            <a:pPr algn="ctr"/>
            <a:r>
              <a:rPr lang="en-GB"/>
              <a:t>ALA</a:t>
            </a:r>
          </a:p>
        </p:txBody>
      </p:sp>
      <p:sp>
        <p:nvSpPr>
          <p:cNvPr id="44055" name="AutoShape 23"/>
          <p:cNvSpPr>
            <a:spLocks noChangeArrowheads="1"/>
          </p:cNvSpPr>
          <p:nvPr/>
        </p:nvSpPr>
        <p:spPr bwMode="auto">
          <a:xfrm>
            <a:off x="2700338" y="3213100"/>
            <a:ext cx="935037" cy="792163"/>
          </a:xfrm>
          <a:custGeom>
            <a:avLst/>
            <a:gdLst>
              <a:gd name="T0" fmla="*/ 818157 w 21600"/>
              <a:gd name="T1" fmla="*/ 396082 h 21600"/>
              <a:gd name="T2" fmla="*/ 467519 w 21600"/>
              <a:gd name="T3" fmla="*/ 792163 h 21600"/>
              <a:gd name="T4" fmla="*/ 116880 w 21600"/>
              <a:gd name="T5" fmla="*/ 396082 h 21600"/>
              <a:gd name="T6" fmla="*/ 467519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339966"/>
          </a:solidFill>
          <a:ln w="9525">
            <a:solidFill>
              <a:schemeClr val="tx1"/>
            </a:solidFill>
            <a:miter lim="800000"/>
            <a:headEnd/>
            <a:tailEnd/>
          </a:ln>
        </p:spPr>
        <p:txBody>
          <a:bodyPr wrap="none" anchor="ctr"/>
          <a:lstStyle/>
          <a:p>
            <a:pPr algn="ctr"/>
            <a:r>
              <a:rPr lang="en-GB"/>
              <a:t>VAL</a:t>
            </a:r>
          </a:p>
        </p:txBody>
      </p:sp>
      <p:sp>
        <p:nvSpPr>
          <p:cNvPr id="44056" name="AutoShape 24"/>
          <p:cNvSpPr>
            <a:spLocks noChangeArrowheads="1"/>
          </p:cNvSpPr>
          <p:nvPr/>
        </p:nvSpPr>
        <p:spPr bwMode="auto">
          <a:xfrm>
            <a:off x="3563938" y="3141663"/>
            <a:ext cx="1008062" cy="936625"/>
          </a:xfrm>
          <a:prstGeom prst="diamond">
            <a:avLst/>
          </a:prstGeom>
          <a:solidFill>
            <a:srgbClr val="FF9900"/>
          </a:solidFill>
          <a:ln w="9525">
            <a:solidFill>
              <a:schemeClr val="tx1"/>
            </a:solidFill>
            <a:miter lim="800000"/>
            <a:headEnd/>
            <a:tailEnd/>
          </a:ln>
        </p:spPr>
        <p:txBody>
          <a:bodyPr wrap="none" anchor="ctr"/>
          <a:lstStyle/>
          <a:p>
            <a:pPr algn="ctr"/>
            <a:r>
              <a:rPr lang="en-GB"/>
              <a:t>THR</a:t>
            </a:r>
          </a:p>
        </p:txBody>
      </p:sp>
      <p:sp>
        <p:nvSpPr>
          <p:cNvPr id="44057" name="Rectangle 25"/>
          <p:cNvSpPr>
            <a:spLocks noChangeArrowheads="1"/>
          </p:cNvSpPr>
          <p:nvPr/>
        </p:nvSpPr>
        <p:spPr bwMode="auto">
          <a:xfrm>
            <a:off x="4572000" y="3141663"/>
            <a:ext cx="720725" cy="863600"/>
          </a:xfrm>
          <a:prstGeom prst="rect">
            <a:avLst/>
          </a:prstGeom>
          <a:solidFill>
            <a:schemeClr val="folHlink"/>
          </a:solidFill>
          <a:ln w="9525">
            <a:solidFill>
              <a:schemeClr val="tx1"/>
            </a:solidFill>
            <a:miter lim="800000"/>
            <a:headEnd/>
            <a:tailEnd/>
          </a:ln>
        </p:spPr>
        <p:txBody>
          <a:bodyPr wrap="none" anchor="ctr"/>
          <a:lstStyle/>
          <a:p>
            <a:pPr algn="ctr"/>
            <a:r>
              <a:rPr lang="en-GB"/>
              <a:t>ILE</a:t>
            </a:r>
          </a:p>
        </p:txBody>
      </p:sp>
      <p:sp>
        <p:nvSpPr>
          <p:cNvPr id="44058" name="AutoShape 26"/>
          <p:cNvSpPr>
            <a:spLocks noChangeArrowheads="1"/>
          </p:cNvSpPr>
          <p:nvPr/>
        </p:nvSpPr>
        <p:spPr bwMode="auto">
          <a:xfrm rot="10800000">
            <a:off x="5364163" y="3141663"/>
            <a:ext cx="863600" cy="863600"/>
          </a:xfrm>
          <a:custGeom>
            <a:avLst/>
            <a:gdLst>
              <a:gd name="T0" fmla="*/ 755650 w 21600"/>
              <a:gd name="T1" fmla="*/ 431800 h 21600"/>
              <a:gd name="T2" fmla="*/ 431800 w 21600"/>
              <a:gd name="T3" fmla="*/ 863600 h 21600"/>
              <a:gd name="T4" fmla="*/ 107950 w 21600"/>
              <a:gd name="T5" fmla="*/ 431800 h 21600"/>
              <a:gd name="T6" fmla="*/ 431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808000"/>
          </a:solidFill>
          <a:ln w="9525">
            <a:solidFill>
              <a:schemeClr val="tx1"/>
            </a:solidFill>
            <a:miter lim="800000"/>
            <a:headEnd/>
            <a:tailEnd/>
          </a:ln>
        </p:spPr>
        <p:txBody>
          <a:bodyPr rot="10800000" wrap="none" anchor="ctr"/>
          <a:lstStyle/>
          <a:p>
            <a:pPr algn="ctr"/>
            <a:r>
              <a:rPr lang="en-GB"/>
              <a:t>ARG</a:t>
            </a:r>
          </a:p>
        </p:txBody>
      </p:sp>
      <p:sp>
        <p:nvSpPr>
          <p:cNvPr id="44059" name="AutoShape 27"/>
          <p:cNvSpPr>
            <a:spLocks noChangeArrowheads="1"/>
          </p:cNvSpPr>
          <p:nvPr/>
        </p:nvSpPr>
        <p:spPr bwMode="auto">
          <a:xfrm>
            <a:off x="6156325" y="3068638"/>
            <a:ext cx="792163" cy="935037"/>
          </a:xfrm>
          <a:prstGeom prst="pentagon">
            <a:avLst/>
          </a:prstGeom>
          <a:solidFill>
            <a:schemeClr val="accent1"/>
          </a:solidFill>
          <a:ln w="9525">
            <a:solidFill>
              <a:schemeClr val="tx1"/>
            </a:solidFill>
            <a:miter lim="800000"/>
            <a:headEnd/>
            <a:tailEnd/>
          </a:ln>
        </p:spPr>
        <p:txBody>
          <a:bodyPr wrap="none" anchor="ctr"/>
          <a:lstStyle/>
          <a:p>
            <a:pPr algn="ctr"/>
            <a:r>
              <a:rPr lang="en-GB"/>
              <a:t>LYS</a:t>
            </a:r>
          </a:p>
        </p:txBody>
      </p:sp>
      <p:sp>
        <p:nvSpPr>
          <p:cNvPr id="22554" name="Rectangle 2"/>
          <p:cNvSpPr>
            <a:spLocks/>
          </p:cNvSpPr>
          <p:nvPr/>
        </p:nvSpPr>
        <p:spPr bwMode="auto">
          <a:xfrm>
            <a:off x="395288" y="404813"/>
            <a:ext cx="8229600" cy="1143000"/>
          </a:xfrm>
          <a:prstGeom prst="rect">
            <a:avLst/>
          </a:prstGeom>
          <a:noFill/>
          <a:ln w="9525">
            <a:noFill/>
            <a:miter lim="800000"/>
            <a:headEnd/>
            <a:tailEnd/>
          </a:ln>
        </p:spPr>
        <p:txBody>
          <a:bodyPr anchor="ctr"/>
          <a:lstStyle/>
          <a:p>
            <a:pPr algn="ctr"/>
            <a:r>
              <a:rPr lang="en-GB" sz="5400" b="1">
                <a:solidFill>
                  <a:srgbClr val="376092"/>
                </a:solidFill>
                <a:latin typeface="Papyrus" pitchFamily="66" charset="0"/>
              </a:rPr>
              <a:t>TRANSLATION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iterate type="lt">
                                    <p:tmPct val="5000"/>
                                  </p:iterate>
                                  <p:childTnLst>
                                    <p:set>
                                      <p:cBhvr>
                                        <p:cTn id="10" dur="1" fill="hold">
                                          <p:stCondLst>
                                            <p:cond delay="0"/>
                                          </p:stCondLst>
                                        </p:cTn>
                                        <p:tgtEl>
                                          <p:spTgt spid="44036"/>
                                        </p:tgtEl>
                                        <p:attrNameLst>
                                          <p:attrName>style.visibility</p:attrName>
                                        </p:attrNameLst>
                                      </p:cBhvr>
                                      <p:to>
                                        <p:strVal val="visible"/>
                                      </p:to>
                                    </p:set>
                                    <p:anim calcmode="lin" valueType="num">
                                      <p:cBhvr>
                                        <p:cTn id="11" dur="1000" fill="hold"/>
                                        <p:tgtEl>
                                          <p:spTgt spid="44036"/>
                                        </p:tgtEl>
                                        <p:attrNameLst>
                                          <p:attrName>ppt_w</p:attrName>
                                        </p:attrNameLst>
                                      </p:cBhvr>
                                      <p:tavLst>
                                        <p:tav tm="0">
                                          <p:val>
                                            <p:fltVal val="0"/>
                                          </p:val>
                                        </p:tav>
                                        <p:tav tm="100000">
                                          <p:val>
                                            <p:strVal val="#ppt_w"/>
                                          </p:val>
                                        </p:tav>
                                      </p:tavLst>
                                    </p:anim>
                                    <p:anim calcmode="lin" valueType="num">
                                      <p:cBhvr>
                                        <p:cTn id="12" dur="1000" fill="hold"/>
                                        <p:tgtEl>
                                          <p:spTgt spid="44036"/>
                                        </p:tgtEl>
                                        <p:attrNameLst>
                                          <p:attrName>ppt_h</p:attrName>
                                        </p:attrNameLst>
                                      </p:cBhvr>
                                      <p:tavLst>
                                        <p:tav tm="0">
                                          <p:val>
                                            <p:fltVal val="0"/>
                                          </p:val>
                                        </p:tav>
                                        <p:tav tm="100000">
                                          <p:val>
                                            <p:strVal val="#ppt_h"/>
                                          </p:val>
                                        </p:tav>
                                      </p:tavLst>
                                    </p:anim>
                                    <p:anim calcmode="lin" valueType="num">
                                      <p:cBhvr>
                                        <p:cTn id="13" dur="1000" fill="hold"/>
                                        <p:tgtEl>
                                          <p:spTgt spid="44036"/>
                                        </p:tgtEl>
                                        <p:attrNameLst>
                                          <p:attrName>style.rotation</p:attrName>
                                        </p:attrNameLst>
                                      </p:cBhvr>
                                      <p:tavLst>
                                        <p:tav tm="0">
                                          <p:val>
                                            <p:fltVal val="90"/>
                                          </p:val>
                                        </p:tav>
                                        <p:tav tm="100000">
                                          <p:val>
                                            <p:fltVal val="0"/>
                                          </p:val>
                                        </p:tav>
                                      </p:tavLst>
                                    </p:anim>
                                    <p:animEffect transition="in" filter="fade">
                                      <p:cBhvr>
                                        <p:cTn id="14" dur="1000"/>
                                        <p:tgtEl>
                                          <p:spTgt spid="4403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44041"/>
                                        </p:tgtEl>
                                        <p:attrNameLst>
                                          <p:attrName>style.visibility</p:attrName>
                                        </p:attrNameLst>
                                      </p:cBhvr>
                                      <p:to>
                                        <p:strVal val="visible"/>
                                      </p:to>
                                    </p:set>
                                    <p:anim calcmode="lin" valueType="num">
                                      <p:cBhvr additive="base">
                                        <p:cTn id="19" dur="500" fill="hold"/>
                                        <p:tgtEl>
                                          <p:spTgt spid="44041"/>
                                        </p:tgtEl>
                                        <p:attrNameLst>
                                          <p:attrName>ppt_x</p:attrName>
                                        </p:attrNameLst>
                                      </p:cBhvr>
                                      <p:tavLst>
                                        <p:tav tm="0">
                                          <p:val>
                                            <p:strVal val="#ppt_x"/>
                                          </p:val>
                                        </p:tav>
                                        <p:tav tm="100000">
                                          <p:val>
                                            <p:strVal val="#ppt_x"/>
                                          </p:val>
                                        </p:tav>
                                      </p:tavLst>
                                    </p:anim>
                                    <p:anim calcmode="lin" valueType="num">
                                      <p:cBhvr additive="base">
                                        <p:cTn id="20" dur="500" fill="hold"/>
                                        <p:tgtEl>
                                          <p:spTgt spid="44041"/>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44051"/>
                                        </p:tgtEl>
                                        <p:attrNameLst>
                                          <p:attrName>style.visibility</p:attrName>
                                        </p:attrNameLst>
                                      </p:cBhvr>
                                      <p:to>
                                        <p:strVal val="visible"/>
                                      </p:to>
                                    </p:set>
                                    <p:anim calcmode="lin" valueType="num">
                                      <p:cBhvr additive="base">
                                        <p:cTn id="23" dur="500" fill="hold"/>
                                        <p:tgtEl>
                                          <p:spTgt spid="44051"/>
                                        </p:tgtEl>
                                        <p:attrNameLst>
                                          <p:attrName>ppt_x</p:attrName>
                                        </p:attrNameLst>
                                      </p:cBhvr>
                                      <p:tavLst>
                                        <p:tav tm="0">
                                          <p:val>
                                            <p:strVal val="#ppt_x"/>
                                          </p:val>
                                        </p:tav>
                                        <p:tav tm="100000">
                                          <p:val>
                                            <p:strVal val="#ppt_x"/>
                                          </p:val>
                                        </p:tav>
                                      </p:tavLst>
                                    </p:anim>
                                    <p:anim calcmode="lin" valueType="num">
                                      <p:cBhvr additive="base">
                                        <p:cTn id="24" dur="500" fill="hold"/>
                                        <p:tgtEl>
                                          <p:spTgt spid="44051"/>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44042"/>
                                        </p:tgtEl>
                                        <p:attrNameLst>
                                          <p:attrName>style.visibility</p:attrName>
                                        </p:attrNameLst>
                                      </p:cBhvr>
                                      <p:to>
                                        <p:strVal val="visible"/>
                                      </p:to>
                                    </p:set>
                                    <p:anim calcmode="lin" valueType="num">
                                      <p:cBhvr additive="base">
                                        <p:cTn id="29" dur="500" fill="hold"/>
                                        <p:tgtEl>
                                          <p:spTgt spid="44042"/>
                                        </p:tgtEl>
                                        <p:attrNameLst>
                                          <p:attrName>ppt_x</p:attrName>
                                        </p:attrNameLst>
                                      </p:cBhvr>
                                      <p:tavLst>
                                        <p:tav tm="0">
                                          <p:val>
                                            <p:strVal val="#ppt_x"/>
                                          </p:val>
                                        </p:tav>
                                        <p:tav tm="100000">
                                          <p:val>
                                            <p:strVal val="#ppt_x"/>
                                          </p:val>
                                        </p:tav>
                                      </p:tavLst>
                                    </p:anim>
                                    <p:anim calcmode="lin" valueType="num">
                                      <p:cBhvr additive="base">
                                        <p:cTn id="30" dur="500" fill="hold"/>
                                        <p:tgtEl>
                                          <p:spTgt spid="44042"/>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0"/>
                                  </p:stCondLst>
                                  <p:childTnLst>
                                    <p:set>
                                      <p:cBhvr>
                                        <p:cTn id="32" dur="1" fill="hold">
                                          <p:stCondLst>
                                            <p:cond delay="0"/>
                                          </p:stCondLst>
                                        </p:cTn>
                                        <p:tgtEl>
                                          <p:spTgt spid="44053"/>
                                        </p:tgtEl>
                                        <p:attrNameLst>
                                          <p:attrName>style.visibility</p:attrName>
                                        </p:attrNameLst>
                                      </p:cBhvr>
                                      <p:to>
                                        <p:strVal val="visible"/>
                                      </p:to>
                                    </p:set>
                                    <p:anim calcmode="lin" valueType="num">
                                      <p:cBhvr additive="base">
                                        <p:cTn id="33" dur="500" fill="hold"/>
                                        <p:tgtEl>
                                          <p:spTgt spid="44053"/>
                                        </p:tgtEl>
                                        <p:attrNameLst>
                                          <p:attrName>ppt_x</p:attrName>
                                        </p:attrNameLst>
                                      </p:cBhvr>
                                      <p:tavLst>
                                        <p:tav tm="0">
                                          <p:val>
                                            <p:strVal val="#ppt_x"/>
                                          </p:val>
                                        </p:tav>
                                        <p:tav tm="100000">
                                          <p:val>
                                            <p:strVal val="#ppt_x"/>
                                          </p:val>
                                        </p:tav>
                                      </p:tavLst>
                                    </p:anim>
                                    <p:anim calcmode="lin" valueType="num">
                                      <p:cBhvr additive="base">
                                        <p:cTn id="34" dur="500" fill="hold"/>
                                        <p:tgtEl>
                                          <p:spTgt spid="44053"/>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grpId="0" nodeType="clickEffect">
                                  <p:stCondLst>
                                    <p:cond delay="0"/>
                                  </p:stCondLst>
                                  <p:childTnLst>
                                    <p:set>
                                      <p:cBhvr>
                                        <p:cTn id="38" dur="1" fill="hold">
                                          <p:stCondLst>
                                            <p:cond delay="0"/>
                                          </p:stCondLst>
                                        </p:cTn>
                                        <p:tgtEl>
                                          <p:spTgt spid="44043"/>
                                        </p:tgtEl>
                                        <p:attrNameLst>
                                          <p:attrName>style.visibility</p:attrName>
                                        </p:attrNameLst>
                                      </p:cBhvr>
                                      <p:to>
                                        <p:strVal val="visible"/>
                                      </p:to>
                                    </p:set>
                                    <p:anim calcmode="lin" valueType="num">
                                      <p:cBhvr additive="base">
                                        <p:cTn id="39" dur="500" fill="hold"/>
                                        <p:tgtEl>
                                          <p:spTgt spid="44043"/>
                                        </p:tgtEl>
                                        <p:attrNameLst>
                                          <p:attrName>ppt_x</p:attrName>
                                        </p:attrNameLst>
                                      </p:cBhvr>
                                      <p:tavLst>
                                        <p:tav tm="0">
                                          <p:val>
                                            <p:strVal val="#ppt_x"/>
                                          </p:val>
                                        </p:tav>
                                        <p:tav tm="100000">
                                          <p:val>
                                            <p:strVal val="#ppt_x"/>
                                          </p:val>
                                        </p:tav>
                                      </p:tavLst>
                                    </p:anim>
                                    <p:anim calcmode="lin" valueType="num">
                                      <p:cBhvr additive="base">
                                        <p:cTn id="40" dur="500" fill="hold"/>
                                        <p:tgtEl>
                                          <p:spTgt spid="44043"/>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44055"/>
                                        </p:tgtEl>
                                        <p:attrNameLst>
                                          <p:attrName>style.visibility</p:attrName>
                                        </p:attrNameLst>
                                      </p:cBhvr>
                                      <p:to>
                                        <p:strVal val="visible"/>
                                      </p:to>
                                    </p:set>
                                    <p:anim calcmode="lin" valueType="num">
                                      <p:cBhvr additive="base">
                                        <p:cTn id="43" dur="500" fill="hold"/>
                                        <p:tgtEl>
                                          <p:spTgt spid="44055"/>
                                        </p:tgtEl>
                                        <p:attrNameLst>
                                          <p:attrName>ppt_x</p:attrName>
                                        </p:attrNameLst>
                                      </p:cBhvr>
                                      <p:tavLst>
                                        <p:tav tm="0">
                                          <p:val>
                                            <p:strVal val="#ppt_x"/>
                                          </p:val>
                                        </p:tav>
                                        <p:tav tm="100000">
                                          <p:val>
                                            <p:strVal val="#ppt_x"/>
                                          </p:val>
                                        </p:tav>
                                      </p:tavLst>
                                    </p:anim>
                                    <p:anim calcmode="lin" valueType="num">
                                      <p:cBhvr additive="base">
                                        <p:cTn id="44" dur="500" fill="hold"/>
                                        <p:tgtEl>
                                          <p:spTgt spid="44055"/>
                                        </p:tgtEl>
                                        <p:attrNameLst>
                                          <p:attrName>ppt_y</p:attrName>
                                        </p:attrNameLst>
                                      </p:cBhvr>
                                      <p:tavLst>
                                        <p:tav tm="0">
                                          <p:val>
                                            <p:strVal val="0-#ppt_h/2"/>
                                          </p:val>
                                        </p:tav>
                                        <p:tav tm="100000">
                                          <p:val>
                                            <p:strVal val="#ppt_y"/>
                                          </p:val>
                                        </p:tav>
                                      </p:tavLst>
                                    </p:anim>
                                  </p:childTnLst>
                                </p:cTn>
                              </p:par>
                              <p:par>
                                <p:cTn id="45" presetID="2" presetClass="exit" presetSubtype="4" fill="hold" grpId="1" nodeType="withEffect">
                                  <p:stCondLst>
                                    <p:cond delay="0"/>
                                  </p:stCondLst>
                                  <p:childTnLst>
                                    <p:anim calcmode="lin" valueType="num">
                                      <p:cBhvr additive="base">
                                        <p:cTn id="46" dur="500"/>
                                        <p:tgtEl>
                                          <p:spTgt spid="44041"/>
                                        </p:tgtEl>
                                        <p:attrNameLst>
                                          <p:attrName>ppt_x</p:attrName>
                                        </p:attrNameLst>
                                      </p:cBhvr>
                                      <p:tavLst>
                                        <p:tav tm="0">
                                          <p:val>
                                            <p:strVal val="ppt_x"/>
                                          </p:val>
                                        </p:tav>
                                        <p:tav tm="100000">
                                          <p:val>
                                            <p:strVal val="ppt_x"/>
                                          </p:val>
                                        </p:tav>
                                      </p:tavLst>
                                    </p:anim>
                                    <p:anim calcmode="lin" valueType="num">
                                      <p:cBhvr additive="base">
                                        <p:cTn id="47" dur="500"/>
                                        <p:tgtEl>
                                          <p:spTgt spid="44041"/>
                                        </p:tgtEl>
                                        <p:attrNameLst>
                                          <p:attrName>ppt_y</p:attrName>
                                        </p:attrNameLst>
                                      </p:cBhvr>
                                      <p:tavLst>
                                        <p:tav tm="0">
                                          <p:val>
                                            <p:strVal val="ppt_y"/>
                                          </p:val>
                                        </p:tav>
                                        <p:tav tm="100000">
                                          <p:val>
                                            <p:strVal val="1+ppt_h/2"/>
                                          </p:val>
                                        </p:tav>
                                      </p:tavLst>
                                    </p:anim>
                                    <p:set>
                                      <p:cBhvr>
                                        <p:cTn id="48" dur="1" fill="hold">
                                          <p:stCondLst>
                                            <p:cond delay="499"/>
                                          </p:stCondLst>
                                        </p:cTn>
                                        <p:tgtEl>
                                          <p:spTgt spid="44041"/>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1" fill="hold" grpId="0" nodeType="clickEffect">
                                  <p:stCondLst>
                                    <p:cond delay="0"/>
                                  </p:stCondLst>
                                  <p:childTnLst>
                                    <p:set>
                                      <p:cBhvr>
                                        <p:cTn id="52" dur="1" fill="hold">
                                          <p:stCondLst>
                                            <p:cond delay="0"/>
                                          </p:stCondLst>
                                        </p:cTn>
                                        <p:tgtEl>
                                          <p:spTgt spid="44044"/>
                                        </p:tgtEl>
                                        <p:attrNameLst>
                                          <p:attrName>style.visibility</p:attrName>
                                        </p:attrNameLst>
                                      </p:cBhvr>
                                      <p:to>
                                        <p:strVal val="visible"/>
                                      </p:to>
                                    </p:set>
                                    <p:anim calcmode="lin" valueType="num">
                                      <p:cBhvr additive="base">
                                        <p:cTn id="53" dur="500" fill="hold"/>
                                        <p:tgtEl>
                                          <p:spTgt spid="44044"/>
                                        </p:tgtEl>
                                        <p:attrNameLst>
                                          <p:attrName>ppt_x</p:attrName>
                                        </p:attrNameLst>
                                      </p:cBhvr>
                                      <p:tavLst>
                                        <p:tav tm="0">
                                          <p:val>
                                            <p:strVal val="#ppt_x"/>
                                          </p:val>
                                        </p:tav>
                                        <p:tav tm="100000">
                                          <p:val>
                                            <p:strVal val="#ppt_x"/>
                                          </p:val>
                                        </p:tav>
                                      </p:tavLst>
                                    </p:anim>
                                    <p:anim calcmode="lin" valueType="num">
                                      <p:cBhvr additive="base">
                                        <p:cTn id="54" dur="500" fill="hold"/>
                                        <p:tgtEl>
                                          <p:spTgt spid="44044"/>
                                        </p:tgtEl>
                                        <p:attrNameLst>
                                          <p:attrName>ppt_y</p:attrName>
                                        </p:attrNameLst>
                                      </p:cBhvr>
                                      <p:tavLst>
                                        <p:tav tm="0">
                                          <p:val>
                                            <p:strVal val="0-#ppt_h/2"/>
                                          </p:val>
                                        </p:tav>
                                        <p:tav tm="100000">
                                          <p:val>
                                            <p:strVal val="#ppt_y"/>
                                          </p:val>
                                        </p:tav>
                                      </p:tavLst>
                                    </p:anim>
                                  </p:childTnLst>
                                </p:cTn>
                              </p:par>
                              <p:par>
                                <p:cTn id="55" presetID="2" presetClass="exit" presetSubtype="4" fill="hold" grpId="1" nodeType="withEffect">
                                  <p:stCondLst>
                                    <p:cond delay="0"/>
                                  </p:stCondLst>
                                  <p:childTnLst>
                                    <p:anim calcmode="lin" valueType="num">
                                      <p:cBhvr additive="base">
                                        <p:cTn id="56" dur="500"/>
                                        <p:tgtEl>
                                          <p:spTgt spid="44042"/>
                                        </p:tgtEl>
                                        <p:attrNameLst>
                                          <p:attrName>ppt_x</p:attrName>
                                        </p:attrNameLst>
                                      </p:cBhvr>
                                      <p:tavLst>
                                        <p:tav tm="0">
                                          <p:val>
                                            <p:strVal val="ppt_x"/>
                                          </p:val>
                                        </p:tav>
                                        <p:tav tm="100000">
                                          <p:val>
                                            <p:strVal val="ppt_x"/>
                                          </p:val>
                                        </p:tav>
                                      </p:tavLst>
                                    </p:anim>
                                    <p:anim calcmode="lin" valueType="num">
                                      <p:cBhvr additive="base">
                                        <p:cTn id="57" dur="500"/>
                                        <p:tgtEl>
                                          <p:spTgt spid="44042"/>
                                        </p:tgtEl>
                                        <p:attrNameLst>
                                          <p:attrName>ppt_y</p:attrName>
                                        </p:attrNameLst>
                                      </p:cBhvr>
                                      <p:tavLst>
                                        <p:tav tm="0">
                                          <p:val>
                                            <p:strVal val="ppt_y"/>
                                          </p:val>
                                        </p:tav>
                                        <p:tav tm="100000">
                                          <p:val>
                                            <p:strVal val="1+ppt_h/2"/>
                                          </p:val>
                                        </p:tav>
                                      </p:tavLst>
                                    </p:anim>
                                    <p:set>
                                      <p:cBhvr>
                                        <p:cTn id="58" dur="1" fill="hold">
                                          <p:stCondLst>
                                            <p:cond delay="499"/>
                                          </p:stCondLst>
                                        </p:cTn>
                                        <p:tgtEl>
                                          <p:spTgt spid="44042"/>
                                        </p:tgtEl>
                                        <p:attrNameLst>
                                          <p:attrName>style.visibility</p:attrName>
                                        </p:attrNameLst>
                                      </p:cBhvr>
                                      <p:to>
                                        <p:strVal val="hidden"/>
                                      </p:to>
                                    </p:set>
                                  </p:childTnLst>
                                </p:cTn>
                              </p:par>
                              <p:par>
                                <p:cTn id="59" presetID="2" presetClass="entr" presetSubtype="1" fill="hold" grpId="0" nodeType="withEffect">
                                  <p:stCondLst>
                                    <p:cond delay="0"/>
                                  </p:stCondLst>
                                  <p:childTnLst>
                                    <p:set>
                                      <p:cBhvr>
                                        <p:cTn id="60" dur="1" fill="hold">
                                          <p:stCondLst>
                                            <p:cond delay="0"/>
                                          </p:stCondLst>
                                        </p:cTn>
                                        <p:tgtEl>
                                          <p:spTgt spid="44056"/>
                                        </p:tgtEl>
                                        <p:attrNameLst>
                                          <p:attrName>style.visibility</p:attrName>
                                        </p:attrNameLst>
                                      </p:cBhvr>
                                      <p:to>
                                        <p:strVal val="visible"/>
                                      </p:to>
                                    </p:set>
                                    <p:anim calcmode="lin" valueType="num">
                                      <p:cBhvr additive="base">
                                        <p:cTn id="61" dur="500" fill="hold"/>
                                        <p:tgtEl>
                                          <p:spTgt spid="44056"/>
                                        </p:tgtEl>
                                        <p:attrNameLst>
                                          <p:attrName>ppt_x</p:attrName>
                                        </p:attrNameLst>
                                      </p:cBhvr>
                                      <p:tavLst>
                                        <p:tav tm="0">
                                          <p:val>
                                            <p:strVal val="#ppt_x"/>
                                          </p:val>
                                        </p:tav>
                                        <p:tav tm="100000">
                                          <p:val>
                                            <p:strVal val="#ppt_x"/>
                                          </p:val>
                                        </p:tav>
                                      </p:tavLst>
                                    </p:anim>
                                    <p:anim calcmode="lin" valueType="num">
                                      <p:cBhvr additive="base">
                                        <p:cTn id="62" dur="500" fill="hold"/>
                                        <p:tgtEl>
                                          <p:spTgt spid="44056"/>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grpId="0" nodeType="clickEffect">
                                  <p:stCondLst>
                                    <p:cond delay="0"/>
                                  </p:stCondLst>
                                  <p:childTnLst>
                                    <p:set>
                                      <p:cBhvr>
                                        <p:cTn id="66" dur="1" fill="hold">
                                          <p:stCondLst>
                                            <p:cond delay="0"/>
                                          </p:stCondLst>
                                        </p:cTn>
                                        <p:tgtEl>
                                          <p:spTgt spid="44045"/>
                                        </p:tgtEl>
                                        <p:attrNameLst>
                                          <p:attrName>style.visibility</p:attrName>
                                        </p:attrNameLst>
                                      </p:cBhvr>
                                      <p:to>
                                        <p:strVal val="visible"/>
                                      </p:to>
                                    </p:set>
                                    <p:anim calcmode="lin" valueType="num">
                                      <p:cBhvr additive="base">
                                        <p:cTn id="67" dur="500" fill="hold"/>
                                        <p:tgtEl>
                                          <p:spTgt spid="44045"/>
                                        </p:tgtEl>
                                        <p:attrNameLst>
                                          <p:attrName>ppt_x</p:attrName>
                                        </p:attrNameLst>
                                      </p:cBhvr>
                                      <p:tavLst>
                                        <p:tav tm="0">
                                          <p:val>
                                            <p:strVal val="#ppt_x"/>
                                          </p:val>
                                        </p:tav>
                                        <p:tav tm="100000">
                                          <p:val>
                                            <p:strVal val="#ppt_x"/>
                                          </p:val>
                                        </p:tav>
                                      </p:tavLst>
                                    </p:anim>
                                    <p:anim calcmode="lin" valueType="num">
                                      <p:cBhvr additive="base">
                                        <p:cTn id="68" dur="500" fill="hold"/>
                                        <p:tgtEl>
                                          <p:spTgt spid="44045"/>
                                        </p:tgtEl>
                                        <p:attrNameLst>
                                          <p:attrName>ppt_y</p:attrName>
                                        </p:attrNameLst>
                                      </p:cBhvr>
                                      <p:tavLst>
                                        <p:tav tm="0">
                                          <p:val>
                                            <p:strVal val="0-#ppt_h/2"/>
                                          </p:val>
                                        </p:tav>
                                        <p:tav tm="100000">
                                          <p:val>
                                            <p:strVal val="#ppt_y"/>
                                          </p:val>
                                        </p:tav>
                                      </p:tavLst>
                                    </p:anim>
                                  </p:childTnLst>
                                </p:cTn>
                              </p:par>
                              <p:par>
                                <p:cTn id="69" presetID="2" presetClass="entr" presetSubtype="1" fill="hold" grpId="0" nodeType="withEffect">
                                  <p:stCondLst>
                                    <p:cond delay="0"/>
                                  </p:stCondLst>
                                  <p:childTnLst>
                                    <p:set>
                                      <p:cBhvr>
                                        <p:cTn id="70" dur="1" fill="hold">
                                          <p:stCondLst>
                                            <p:cond delay="0"/>
                                          </p:stCondLst>
                                        </p:cTn>
                                        <p:tgtEl>
                                          <p:spTgt spid="44057"/>
                                        </p:tgtEl>
                                        <p:attrNameLst>
                                          <p:attrName>style.visibility</p:attrName>
                                        </p:attrNameLst>
                                      </p:cBhvr>
                                      <p:to>
                                        <p:strVal val="visible"/>
                                      </p:to>
                                    </p:set>
                                    <p:anim calcmode="lin" valueType="num">
                                      <p:cBhvr additive="base">
                                        <p:cTn id="71" dur="500" fill="hold"/>
                                        <p:tgtEl>
                                          <p:spTgt spid="44057"/>
                                        </p:tgtEl>
                                        <p:attrNameLst>
                                          <p:attrName>ppt_x</p:attrName>
                                        </p:attrNameLst>
                                      </p:cBhvr>
                                      <p:tavLst>
                                        <p:tav tm="0">
                                          <p:val>
                                            <p:strVal val="#ppt_x"/>
                                          </p:val>
                                        </p:tav>
                                        <p:tav tm="100000">
                                          <p:val>
                                            <p:strVal val="#ppt_x"/>
                                          </p:val>
                                        </p:tav>
                                      </p:tavLst>
                                    </p:anim>
                                    <p:anim calcmode="lin" valueType="num">
                                      <p:cBhvr additive="base">
                                        <p:cTn id="72" dur="500" fill="hold"/>
                                        <p:tgtEl>
                                          <p:spTgt spid="44057"/>
                                        </p:tgtEl>
                                        <p:attrNameLst>
                                          <p:attrName>ppt_y</p:attrName>
                                        </p:attrNameLst>
                                      </p:cBhvr>
                                      <p:tavLst>
                                        <p:tav tm="0">
                                          <p:val>
                                            <p:strVal val="0-#ppt_h/2"/>
                                          </p:val>
                                        </p:tav>
                                        <p:tav tm="100000">
                                          <p:val>
                                            <p:strVal val="#ppt_y"/>
                                          </p:val>
                                        </p:tav>
                                      </p:tavLst>
                                    </p:anim>
                                  </p:childTnLst>
                                </p:cTn>
                              </p:par>
                              <p:par>
                                <p:cTn id="73" presetID="2" presetClass="exit" presetSubtype="4" fill="hold" grpId="1" nodeType="withEffect">
                                  <p:stCondLst>
                                    <p:cond delay="0"/>
                                  </p:stCondLst>
                                  <p:childTnLst>
                                    <p:anim calcmode="lin" valueType="num">
                                      <p:cBhvr additive="base">
                                        <p:cTn id="74" dur="500"/>
                                        <p:tgtEl>
                                          <p:spTgt spid="44043"/>
                                        </p:tgtEl>
                                        <p:attrNameLst>
                                          <p:attrName>ppt_x</p:attrName>
                                        </p:attrNameLst>
                                      </p:cBhvr>
                                      <p:tavLst>
                                        <p:tav tm="0">
                                          <p:val>
                                            <p:strVal val="ppt_x"/>
                                          </p:val>
                                        </p:tav>
                                        <p:tav tm="100000">
                                          <p:val>
                                            <p:strVal val="ppt_x"/>
                                          </p:val>
                                        </p:tav>
                                      </p:tavLst>
                                    </p:anim>
                                    <p:anim calcmode="lin" valueType="num">
                                      <p:cBhvr additive="base">
                                        <p:cTn id="75" dur="500"/>
                                        <p:tgtEl>
                                          <p:spTgt spid="44043"/>
                                        </p:tgtEl>
                                        <p:attrNameLst>
                                          <p:attrName>ppt_y</p:attrName>
                                        </p:attrNameLst>
                                      </p:cBhvr>
                                      <p:tavLst>
                                        <p:tav tm="0">
                                          <p:val>
                                            <p:strVal val="ppt_y"/>
                                          </p:val>
                                        </p:tav>
                                        <p:tav tm="100000">
                                          <p:val>
                                            <p:strVal val="1+ppt_h/2"/>
                                          </p:val>
                                        </p:tav>
                                      </p:tavLst>
                                    </p:anim>
                                    <p:set>
                                      <p:cBhvr>
                                        <p:cTn id="76" dur="1" fill="hold">
                                          <p:stCondLst>
                                            <p:cond delay="499"/>
                                          </p:stCondLst>
                                        </p:cTn>
                                        <p:tgtEl>
                                          <p:spTgt spid="44043"/>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2" presetClass="entr" presetSubtype="1" fill="hold" grpId="0" nodeType="clickEffect">
                                  <p:stCondLst>
                                    <p:cond delay="0"/>
                                  </p:stCondLst>
                                  <p:childTnLst>
                                    <p:set>
                                      <p:cBhvr>
                                        <p:cTn id="80" dur="1" fill="hold">
                                          <p:stCondLst>
                                            <p:cond delay="0"/>
                                          </p:stCondLst>
                                        </p:cTn>
                                        <p:tgtEl>
                                          <p:spTgt spid="44046"/>
                                        </p:tgtEl>
                                        <p:attrNameLst>
                                          <p:attrName>style.visibility</p:attrName>
                                        </p:attrNameLst>
                                      </p:cBhvr>
                                      <p:to>
                                        <p:strVal val="visible"/>
                                      </p:to>
                                    </p:set>
                                    <p:anim calcmode="lin" valueType="num">
                                      <p:cBhvr additive="base">
                                        <p:cTn id="81" dur="500" fill="hold"/>
                                        <p:tgtEl>
                                          <p:spTgt spid="44046"/>
                                        </p:tgtEl>
                                        <p:attrNameLst>
                                          <p:attrName>ppt_x</p:attrName>
                                        </p:attrNameLst>
                                      </p:cBhvr>
                                      <p:tavLst>
                                        <p:tav tm="0">
                                          <p:val>
                                            <p:strVal val="#ppt_x"/>
                                          </p:val>
                                        </p:tav>
                                        <p:tav tm="100000">
                                          <p:val>
                                            <p:strVal val="#ppt_x"/>
                                          </p:val>
                                        </p:tav>
                                      </p:tavLst>
                                    </p:anim>
                                    <p:anim calcmode="lin" valueType="num">
                                      <p:cBhvr additive="base">
                                        <p:cTn id="82" dur="500" fill="hold"/>
                                        <p:tgtEl>
                                          <p:spTgt spid="44046"/>
                                        </p:tgtEl>
                                        <p:attrNameLst>
                                          <p:attrName>ppt_y</p:attrName>
                                        </p:attrNameLst>
                                      </p:cBhvr>
                                      <p:tavLst>
                                        <p:tav tm="0">
                                          <p:val>
                                            <p:strVal val="0-#ppt_h/2"/>
                                          </p:val>
                                        </p:tav>
                                        <p:tav tm="100000">
                                          <p:val>
                                            <p:strVal val="#ppt_y"/>
                                          </p:val>
                                        </p:tav>
                                      </p:tavLst>
                                    </p:anim>
                                  </p:childTnLst>
                                </p:cTn>
                              </p:par>
                              <p:par>
                                <p:cTn id="83" presetID="2" presetClass="exit" presetSubtype="4" fill="hold" grpId="1" nodeType="withEffect">
                                  <p:stCondLst>
                                    <p:cond delay="0"/>
                                  </p:stCondLst>
                                  <p:childTnLst>
                                    <p:anim calcmode="lin" valueType="num">
                                      <p:cBhvr additive="base">
                                        <p:cTn id="84" dur="500"/>
                                        <p:tgtEl>
                                          <p:spTgt spid="44044"/>
                                        </p:tgtEl>
                                        <p:attrNameLst>
                                          <p:attrName>ppt_x</p:attrName>
                                        </p:attrNameLst>
                                      </p:cBhvr>
                                      <p:tavLst>
                                        <p:tav tm="0">
                                          <p:val>
                                            <p:strVal val="ppt_x"/>
                                          </p:val>
                                        </p:tav>
                                        <p:tav tm="100000">
                                          <p:val>
                                            <p:strVal val="ppt_x"/>
                                          </p:val>
                                        </p:tav>
                                      </p:tavLst>
                                    </p:anim>
                                    <p:anim calcmode="lin" valueType="num">
                                      <p:cBhvr additive="base">
                                        <p:cTn id="85" dur="500"/>
                                        <p:tgtEl>
                                          <p:spTgt spid="44044"/>
                                        </p:tgtEl>
                                        <p:attrNameLst>
                                          <p:attrName>ppt_y</p:attrName>
                                        </p:attrNameLst>
                                      </p:cBhvr>
                                      <p:tavLst>
                                        <p:tav tm="0">
                                          <p:val>
                                            <p:strVal val="ppt_y"/>
                                          </p:val>
                                        </p:tav>
                                        <p:tav tm="100000">
                                          <p:val>
                                            <p:strVal val="1+ppt_h/2"/>
                                          </p:val>
                                        </p:tav>
                                      </p:tavLst>
                                    </p:anim>
                                    <p:set>
                                      <p:cBhvr>
                                        <p:cTn id="86" dur="1" fill="hold">
                                          <p:stCondLst>
                                            <p:cond delay="499"/>
                                          </p:stCondLst>
                                        </p:cTn>
                                        <p:tgtEl>
                                          <p:spTgt spid="44044"/>
                                        </p:tgtEl>
                                        <p:attrNameLst>
                                          <p:attrName>style.visibility</p:attrName>
                                        </p:attrNameLst>
                                      </p:cBhvr>
                                      <p:to>
                                        <p:strVal val="hidden"/>
                                      </p:to>
                                    </p:set>
                                  </p:childTnLst>
                                </p:cTn>
                              </p:par>
                              <p:par>
                                <p:cTn id="87" presetID="2" presetClass="entr" presetSubtype="1" fill="hold" grpId="0" nodeType="withEffect">
                                  <p:stCondLst>
                                    <p:cond delay="0"/>
                                  </p:stCondLst>
                                  <p:childTnLst>
                                    <p:set>
                                      <p:cBhvr>
                                        <p:cTn id="88" dur="1" fill="hold">
                                          <p:stCondLst>
                                            <p:cond delay="0"/>
                                          </p:stCondLst>
                                        </p:cTn>
                                        <p:tgtEl>
                                          <p:spTgt spid="44058"/>
                                        </p:tgtEl>
                                        <p:attrNameLst>
                                          <p:attrName>style.visibility</p:attrName>
                                        </p:attrNameLst>
                                      </p:cBhvr>
                                      <p:to>
                                        <p:strVal val="visible"/>
                                      </p:to>
                                    </p:set>
                                    <p:anim calcmode="lin" valueType="num">
                                      <p:cBhvr additive="base">
                                        <p:cTn id="89" dur="500" fill="hold"/>
                                        <p:tgtEl>
                                          <p:spTgt spid="44058"/>
                                        </p:tgtEl>
                                        <p:attrNameLst>
                                          <p:attrName>ppt_x</p:attrName>
                                        </p:attrNameLst>
                                      </p:cBhvr>
                                      <p:tavLst>
                                        <p:tav tm="0">
                                          <p:val>
                                            <p:strVal val="#ppt_x"/>
                                          </p:val>
                                        </p:tav>
                                        <p:tav tm="100000">
                                          <p:val>
                                            <p:strVal val="#ppt_x"/>
                                          </p:val>
                                        </p:tav>
                                      </p:tavLst>
                                    </p:anim>
                                    <p:anim calcmode="lin" valueType="num">
                                      <p:cBhvr additive="base">
                                        <p:cTn id="90" dur="500" fill="hold"/>
                                        <p:tgtEl>
                                          <p:spTgt spid="44058"/>
                                        </p:tgtEl>
                                        <p:attrNameLst>
                                          <p:attrName>ppt_y</p:attrName>
                                        </p:attrNameLst>
                                      </p:cBhvr>
                                      <p:tavLst>
                                        <p:tav tm="0">
                                          <p:val>
                                            <p:strVal val="0-#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1" fill="hold" grpId="0" nodeType="clickEffect">
                                  <p:stCondLst>
                                    <p:cond delay="0"/>
                                  </p:stCondLst>
                                  <p:childTnLst>
                                    <p:set>
                                      <p:cBhvr>
                                        <p:cTn id="94" dur="1" fill="hold">
                                          <p:stCondLst>
                                            <p:cond delay="0"/>
                                          </p:stCondLst>
                                        </p:cTn>
                                        <p:tgtEl>
                                          <p:spTgt spid="44047"/>
                                        </p:tgtEl>
                                        <p:attrNameLst>
                                          <p:attrName>style.visibility</p:attrName>
                                        </p:attrNameLst>
                                      </p:cBhvr>
                                      <p:to>
                                        <p:strVal val="visible"/>
                                      </p:to>
                                    </p:set>
                                    <p:anim calcmode="lin" valueType="num">
                                      <p:cBhvr additive="base">
                                        <p:cTn id="95" dur="500" fill="hold"/>
                                        <p:tgtEl>
                                          <p:spTgt spid="44047"/>
                                        </p:tgtEl>
                                        <p:attrNameLst>
                                          <p:attrName>ppt_x</p:attrName>
                                        </p:attrNameLst>
                                      </p:cBhvr>
                                      <p:tavLst>
                                        <p:tav tm="0">
                                          <p:val>
                                            <p:strVal val="#ppt_x"/>
                                          </p:val>
                                        </p:tav>
                                        <p:tav tm="100000">
                                          <p:val>
                                            <p:strVal val="#ppt_x"/>
                                          </p:val>
                                        </p:tav>
                                      </p:tavLst>
                                    </p:anim>
                                    <p:anim calcmode="lin" valueType="num">
                                      <p:cBhvr additive="base">
                                        <p:cTn id="96" dur="500" fill="hold"/>
                                        <p:tgtEl>
                                          <p:spTgt spid="44047"/>
                                        </p:tgtEl>
                                        <p:attrNameLst>
                                          <p:attrName>ppt_y</p:attrName>
                                        </p:attrNameLst>
                                      </p:cBhvr>
                                      <p:tavLst>
                                        <p:tav tm="0">
                                          <p:val>
                                            <p:strVal val="0-#ppt_h/2"/>
                                          </p:val>
                                        </p:tav>
                                        <p:tav tm="100000">
                                          <p:val>
                                            <p:strVal val="#ppt_y"/>
                                          </p:val>
                                        </p:tav>
                                      </p:tavLst>
                                    </p:anim>
                                  </p:childTnLst>
                                </p:cTn>
                              </p:par>
                              <p:par>
                                <p:cTn id="97" presetID="2" presetClass="exit" presetSubtype="4" fill="hold" grpId="1" nodeType="withEffect">
                                  <p:stCondLst>
                                    <p:cond delay="0"/>
                                  </p:stCondLst>
                                  <p:childTnLst>
                                    <p:anim calcmode="lin" valueType="num">
                                      <p:cBhvr additive="base">
                                        <p:cTn id="98" dur="500"/>
                                        <p:tgtEl>
                                          <p:spTgt spid="44045"/>
                                        </p:tgtEl>
                                        <p:attrNameLst>
                                          <p:attrName>ppt_x</p:attrName>
                                        </p:attrNameLst>
                                      </p:cBhvr>
                                      <p:tavLst>
                                        <p:tav tm="0">
                                          <p:val>
                                            <p:strVal val="ppt_x"/>
                                          </p:val>
                                        </p:tav>
                                        <p:tav tm="100000">
                                          <p:val>
                                            <p:strVal val="ppt_x"/>
                                          </p:val>
                                        </p:tav>
                                      </p:tavLst>
                                    </p:anim>
                                    <p:anim calcmode="lin" valueType="num">
                                      <p:cBhvr additive="base">
                                        <p:cTn id="99" dur="500"/>
                                        <p:tgtEl>
                                          <p:spTgt spid="44045"/>
                                        </p:tgtEl>
                                        <p:attrNameLst>
                                          <p:attrName>ppt_y</p:attrName>
                                        </p:attrNameLst>
                                      </p:cBhvr>
                                      <p:tavLst>
                                        <p:tav tm="0">
                                          <p:val>
                                            <p:strVal val="ppt_y"/>
                                          </p:val>
                                        </p:tav>
                                        <p:tav tm="100000">
                                          <p:val>
                                            <p:strVal val="1+ppt_h/2"/>
                                          </p:val>
                                        </p:tav>
                                      </p:tavLst>
                                    </p:anim>
                                    <p:set>
                                      <p:cBhvr>
                                        <p:cTn id="100" dur="1" fill="hold">
                                          <p:stCondLst>
                                            <p:cond delay="499"/>
                                          </p:stCondLst>
                                        </p:cTn>
                                        <p:tgtEl>
                                          <p:spTgt spid="44045"/>
                                        </p:tgtEl>
                                        <p:attrNameLst>
                                          <p:attrName>style.visibility</p:attrName>
                                        </p:attrNameLst>
                                      </p:cBhvr>
                                      <p:to>
                                        <p:strVal val="hidden"/>
                                      </p:to>
                                    </p:set>
                                  </p:childTnLst>
                                </p:cTn>
                              </p:par>
                              <p:par>
                                <p:cTn id="101" presetID="2" presetClass="entr" presetSubtype="1" fill="hold" grpId="0" nodeType="withEffect">
                                  <p:stCondLst>
                                    <p:cond delay="0"/>
                                  </p:stCondLst>
                                  <p:childTnLst>
                                    <p:set>
                                      <p:cBhvr>
                                        <p:cTn id="102" dur="1" fill="hold">
                                          <p:stCondLst>
                                            <p:cond delay="0"/>
                                          </p:stCondLst>
                                        </p:cTn>
                                        <p:tgtEl>
                                          <p:spTgt spid="44059"/>
                                        </p:tgtEl>
                                        <p:attrNameLst>
                                          <p:attrName>style.visibility</p:attrName>
                                        </p:attrNameLst>
                                      </p:cBhvr>
                                      <p:to>
                                        <p:strVal val="visible"/>
                                      </p:to>
                                    </p:set>
                                    <p:anim calcmode="lin" valueType="num">
                                      <p:cBhvr additive="base">
                                        <p:cTn id="103" dur="500" fill="hold"/>
                                        <p:tgtEl>
                                          <p:spTgt spid="44059"/>
                                        </p:tgtEl>
                                        <p:attrNameLst>
                                          <p:attrName>ppt_x</p:attrName>
                                        </p:attrNameLst>
                                      </p:cBhvr>
                                      <p:tavLst>
                                        <p:tav tm="0">
                                          <p:val>
                                            <p:strVal val="#ppt_x"/>
                                          </p:val>
                                        </p:tav>
                                        <p:tav tm="100000">
                                          <p:val>
                                            <p:strVal val="#ppt_x"/>
                                          </p:val>
                                        </p:tav>
                                      </p:tavLst>
                                    </p:anim>
                                    <p:anim calcmode="lin" valueType="num">
                                      <p:cBhvr additive="base">
                                        <p:cTn id="104" dur="500" fill="hold"/>
                                        <p:tgtEl>
                                          <p:spTgt spid="44059"/>
                                        </p:tgtEl>
                                        <p:attrNameLst>
                                          <p:attrName>ppt_y</p:attrName>
                                        </p:attrNameLst>
                                      </p:cBhvr>
                                      <p:tavLst>
                                        <p:tav tm="0">
                                          <p:val>
                                            <p:strVal val="0-#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1" fill="hold" grpId="0" nodeType="clickEffect">
                                  <p:stCondLst>
                                    <p:cond delay="0"/>
                                  </p:stCondLst>
                                  <p:childTnLst>
                                    <p:set>
                                      <p:cBhvr>
                                        <p:cTn id="108" dur="1" fill="hold">
                                          <p:stCondLst>
                                            <p:cond delay="0"/>
                                          </p:stCondLst>
                                        </p:cTn>
                                        <p:tgtEl>
                                          <p:spTgt spid="44049"/>
                                        </p:tgtEl>
                                        <p:attrNameLst>
                                          <p:attrName>style.visibility</p:attrName>
                                        </p:attrNameLst>
                                      </p:cBhvr>
                                      <p:to>
                                        <p:strVal val="visible"/>
                                      </p:to>
                                    </p:set>
                                    <p:anim calcmode="lin" valueType="num">
                                      <p:cBhvr additive="base">
                                        <p:cTn id="109" dur="500" fill="hold"/>
                                        <p:tgtEl>
                                          <p:spTgt spid="44049"/>
                                        </p:tgtEl>
                                        <p:attrNameLst>
                                          <p:attrName>ppt_x</p:attrName>
                                        </p:attrNameLst>
                                      </p:cBhvr>
                                      <p:tavLst>
                                        <p:tav tm="0">
                                          <p:val>
                                            <p:strVal val="#ppt_x"/>
                                          </p:val>
                                        </p:tav>
                                        <p:tav tm="100000">
                                          <p:val>
                                            <p:strVal val="#ppt_x"/>
                                          </p:val>
                                        </p:tav>
                                      </p:tavLst>
                                    </p:anim>
                                    <p:anim calcmode="lin" valueType="num">
                                      <p:cBhvr additive="base">
                                        <p:cTn id="110" dur="500" fill="hold"/>
                                        <p:tgtEl>
                                          <p:spTgt spid="44049"/>
                                        </p:tgtEl>
                                        <p:attrNameLst>
                                          <p:attrName>ppt_y</p:attrName>
                                        </p:attrNameLst>
                                      </p:cBhvr>
                                      <p:tavLst>
                                        <p:tav tm="0">
                                          <p:val>
                                            <p:strVal val="0-#ppt_h/2"/>
                                          </p:val>
                                        </p:tav>
                                        <p:tav tm="100000">
                                          <p:val>
                                            <p:strVal val="#ppt_y"/>
                                          </p:val>
                                        </p:tav>
                                      </p:tavLst>
                                    </p:anim>
                                  </p:childTnLst>
                                </p:cTn>
                              </p:par>
                              <p:par>
                                <p:cTn id="111" presetID="2" presetClass="exit" presetSubtype="4" fill="hold" grpId="1" nodeType="withEffect">
                                  <p:stCondLst>
                                    <p:cond delay="0"/>
                                  </p:stCondLst>
                                  <p:childTnLst>
                                    <p:anim calcmode="lin" valueType="num">
                                      <p:cBhvr additive="base">
                                        <p:cTn id="112" dur="500"/>
                                        <p:tgtEl>
                                          <p:spTgt spid="44046"/>
                                        </p:tgtEl>
                                        <p:attrNameLst>
                                          <p:attrName>ppt_x</p:attrName>
                                        </p:attrNameLst>
                                      </p:cBhvr>
                                      <p:tavLst>
                                        <p:tav tm="0">
                                          <p:val>
                                            <p:strVal val="ppt_x"/>
                                          </p:val>
                                        </p:tav>
                                        <p:tav tm="100000">
                                          <p:val>
                                            <p:strVal val="ppt_x"/>
                                          </p:val>
                                        </p:tav>
                                      </p:tavLst>
                                    </p:anim>
                                    <p:anim calcmode="lin" valueType="num">
                                      <p:cBhvr additive="base">
                                        <p:cTn id="113" dur="500"/>
                                        <p:tgtEl>
                                          <p:spTgt spid="44046"/>
                                        </p:tgtEl>
                                        <p:attrNameLst>
                                          <p:attrName>ppt_y</p:attrName>
                                        </p:attrNameLst>
                                      </p:cBhvr>
                                      <p:tavLst>
                                        <p:tav tm="0">
                                          <p:val>
                                            <p:strVal val="ppt_y"/>
                                          </p:val>
                                        </p:tav>
                                        <p:tav tm="100000">
                                          <p:val>
                                            <p:strVal val="1+ppt_h/2"/>
                                          </p:val>
                                        </p:tav>
                                      </p:tavLst>
                                    </p:anim>
                                    <p:set>
                                      <p:cBhvr>
                                        <p:cTn id="114" dur="1" fill="hold">
                                          <p:stCondLst>
                                            <p:cond delay="499"/>
                                          </p:stCondLst>
                                        </p:cTn>
                                        <p:tgtEl>
                                          <p:spTgt spid="44046"/>
                                        </p:tgtEl>
                                        <p:attrNameLst>
                                          <p:attrName>style.visibility</p:attrName>
                                        </p:attrNameLst>
                                      </p:cBhvr>
                                      <p:to>
                                        <p:strVal val="hidden"/>
                                      </p:to>
                                    </p:set>
                                  </p:childTnLst>
                                </p:cTn>
                              </p:par>
                              <p:par>
                                <p:cTn id="115" presetID="2" presetClass="entr" presetSubtype="1" fill="hold" grpId="0" nodeType="withEffect">
                                  <p:stCondLst>
                                    <p:cond delay="0"/>
                                  </p:stCondLst>
                                  <p:childTnLst>
                                    <p:set>
                                      <p:cBhvr>
                                        <p:cTn id="116" dur="1" fill="hold">
                                          <p:stCondLst>
                                            <p:cond delay="0"/>
                                          </p:stCondLst>
                                        </p:cTn>
                                        <p:tgtEl>
                                          <p:spTgt spid="44054"/>
                                        </p:tgtEl>
                                        <p:attrNameLst>
                                          <p:attrName>style.visibility</p:attrName>
                                        </p:attrNameLst>
                                      </p:cBhvr>
                                      <p:to>
                                        <p:strVal val="visible"/>
                                      </p:to>
                                    </p:set>
                                    <p:anim calcmode="lin" valueType="num">
                                      <p:cBhvr additive="base">
                                        <p:cTn id="117" dur="500" fill="hold"/>
                                        <p:tgtEl>
                                          <p:spTgt spid="44054"/>
                                        </p:tgtEl>
                                        <p:attrNameLst>
                                          <p:attrName>ppt_x</p:attrName>
                                        </p:attrNameLst>
                                      </p:cBhvr>
                                      <p:tavLst>
                                        <p:tav tm="0">
                                          <p:val>
                                            <p:strVal val="#ppt_x"/>
                                          </p:val>
                                        </p:tav>
                                        <p:tav tm="100000">
                                          <p:val>
                                            <p:strVal val="#ppt_x"/>
                                          </p:val>
                                        </p:tav>
                                      </p:tavLst>
                                    </p:anim>
                                    <p:anim calcmode="lin" valueType="num">
                                      <p:cBhvr additive="base">
                                        <p:cTn id="118" dur="500" fill="hold"/>
                                        <p:tgtEl>
                                          <p:spTgt spid="44054"/>
                                        </p:tgtEl>
                                        <p:attrNameLst>
                                          <p:attrName>ppt_y</p:attrName>
                                        </p:attrNameLst>
                                      </p:cBhvr>
                                      <p:tavLst>
                                        <p:tav tm="0">
                                          <p:val>
                                            <p:strVal val="0-#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1" fill="hold" grpId="0" nodeType="clickEffect">
                                  <p:stCondLst>
                                    <p:cond delay="0"/>
                                  </p:stCondLst>
                                  <p:childTnLst>
                                    <p:set>
                                      <p:cBhvr>
                                        <p:cTn id="122" dur="1" fill="hold">
                                          <p:stCondLst>
                                            <p:cond delay="0"/>
                                          </p:stCondLst>
                                        </p:cTn>
                                        <p:tgtEl>
                                          <p:spTgt spid="44050"/>
                                        </p:tgtEl>
                                        <p:attrNameLst>
                                          <p:attrName>style.visibility</p:attrName>
                                        </p:attrNameLst>
                                      </p:cBhvr>
                                      <p:to>
                                        <p:strVal val="visible"/>
                                      </p:to>
                                    </p:set>
                                    <p:anim calcmode="lin" valueType="num">
                                      <p:cBhvr additive="base">
                                        <p:cTn id="123" dur="500" fill="hold"/>
                                        <p:tgtEl>
                                          <p:spTgt spid="44050"/>
                                        </p:tgtEl>
                                        <p:attrNameLst>
                                          <p:attrName>ppt_x</p:attrName>
                                        </p:attrNameLst>
                                      </p:cBhvr>
                                      <p:tavLst>
                                        <p:tav tm="0">
                                          <p:val>
                                            <p:strVal val="#ppt_x"/>
                                          </p:val>
                                        </p:tav>
                                        <p:tav tm="100000">
                                          <p:val>
                                            <p:strVal val="#ppt_x"/>
                                          </p:val>
                                        </p:tav>
                                      </p:tavLst>
                                    </p:anim>
                                    <p:anim calcmode="lin" valueType="num">
                                      <p:cBhvr additive="base">
                                        <p:cTn id="124" dur="500" fill="hold"/>
                                        <p:tgtEl>
                                          <p:spTgt spid="44050"/>
                                        </p:tgtEl>
                                        <p:attrNameLst>
                                          <p:attrName>ppt_y</p:attrName>
                                        </p:attrNameLst>
                                      </p:cBhvr>
                                      <p:tavLst>
                                        <p:tav tm="0">
                                          <p:val>
                                            <p:strVal val="0-#ppt_h/2"/>
                                          </p:val>
                                        </p:tav>
                                        <p:tav tm="100000">
                                          <p:val>
                                            <p:strVal val="#ppt_y"/>
                                          </p:val>
                                        </p:tav>
                                      </p:tavLst>
                                    </p:anim>
                                  </p:childTnLst>
                                </p:cTn>
                              </p:par>
                              <p:par>
                                <p:cTn id="125" presetID="2" presetClass="entr" presetSubtype="1" fill="hold" grpId="0" nodeType="withEffect">
                                  <p:stCondLst>
                                    <p:cond delay="0"/>
                                  </p:stCondLst>
                                  <p:childTnLst>
                                    <p:set>
                                      <p:cBhvr>
                                        <p:cTn id="126" dur="1" fill="hold">
                                          <p:stCondLst>
                                            <p:cond delay="0"/>
                                          </p:stCondLst>
                                        </p:cTn>
                                        <p:tgtEl>
                                          <p:spTgt spid="44052"/>
                                        </p:tgtEl>
                                        <p:attrNameLst>
                                          <p:attrName>style.visibility</p:attrName>
                                        </p:attrNameLst>
                                      </p:cBhvr>
                                      <p:to>
                                        <p:strVal val="visible"/>
                                      </p:to>
                                    </p:set>
                                    <p:anim calcmode="lin" valueType="num">
                                      <p:cBhvr additive="base">
                                        <p:cTn id="127" dur="500" fill="hold"/>
                                        <p:tgtEl>
                                          <p:spTgt spid="44052"/>
                                        </p:tgtEl>
                                        <p:attrNameLst>
                                          <p:attrName>ppt_x</p:attrName>
                                        </p:attrNameLst>
                                      </p:cBhvr>
                                      <p:tavLst>
                                        <p:tav tm="0">
                                          <p:val>
                                            <p:strVal val="#ppt_x"/>
                                          </p:val>
                                        </p:tav>
                                        <p:tav tm="100000">
                                          <p:val>
                                            <p:strVal val="#ppt_x"/>
                                          </p:val>
                                        </p:tav>
                                      </p:tavLst>
                                    </p:anim>
                                    <p:anim calcmode="lin" valueType="num">
                                      <p:cBhvr additive="base">
                                        <p:cTn id="128" dur="500" fill="hold"/>
                                        <p:tgtEl>
                                          <p:spTgt spid="44052"/>
                                        </p:tgtEl>
                                        <p:attrNameLst>
                                          <p:attrName>ppt_y</p:attrName>
                                        </p:attrNameLst>
                                      </p:cBhvr>
                                      <p:tavLst>
                                        <p:tav tm="0">
                                          <p:val>
                                            <p:strVal val="0-#ppt_h/2"/>
                                          </p:val>
                                        </p:tav>
                                        <p:tav tm="100000">
                                          <p:val>
                                            <p:strVal val="#ppt_y"/>
                                          </p:val>
                                        </p:tav>
                                      </p:tavLst>
                                    </p:anim>
                                  </p:childTnLst>
                                </p:cTn>
                              </p:par>
                              <p:par>
                                <p:cTn id="129" presetID="2" presetClass="exit" presetSubtype="4" fill="hold" grpId="1" nodeType="withEffect">
                                  <p:stCondLst>
                                    <p:cond delay="0"/>
                                  </p:stCondLst>
                                  <p:childTnLst>
                                    <p:anim calcmode="lin" valueType="num">
                                      <p:cBhvr additive="base">
                                        <p:cTn id="130" dur="500"/>
                                        <p:tgtEl>
                                          <p:spTgt spid="44047"/>
                                        </p:tgtEl>
                                        <p:attrNameLst>
                                          <p:attrName>ppt_x</p:attrName>
                                        </p:attrNameLst>
                                      </p:cBhvr>
                                      <p:tavLst>
                                        <p:tav tm="0">
                                          <p:val>
                                            <p:strVal val="ppt_x"/>
                                          </p:val>
                                        </p:tav>
                                        <p:tav tm="100000">
                                          <p:val>
                                            <p:strVal val="ppt_x"/>
                                          </p:val>
                                        </p:tav>
                                      </p:tavLst>
                                    </p:anim>
                                    <p:anim calcmode="lin" valueType="num">
                                      <p:cBhvr additive="base">
                                        <p:cTn id="131" dur="500"/>
                                        <p:tgtEl>
                                          <p:spTgt spid="44047"/>
                                        </p:tgtEl>
                                        <p:attrNameLst>
                                          <p:attrName>ppt_y</p:attrName>
                                        </p:attrNameLst>
                                      </p:cBhvr>
                                      <p:tavLst>
                                        <p:tav tm="0">
                                          <p:val>
                                            <p:strVal val="ppt_y"/>
                                          </p:val>
                                        </p:tav>
                                        <p:tav tm="100000">
                                          <p:val>
                                            <p:strVal val="1+ppt_h/2"/>
                                          </p:val>
                                        </p:tav>
                                      </p:tavLst>
                                    </p:anim>
                                    <p:set>
                                      <p:cBhvr>
                                        <p:cTn id="132" dur="1" fill="hold">
                                          <p:stCondLst>
                                            <p:cond delay="499"/>
                                          </p:stCondLst>
                                        </p:cTn>
                                        <p:tgtEl>
                                          <p:spTgt spid="44047"/>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2" presetClass="exit" presetSubtype="4" fill="hold" grpId="1" nodeType="clickEffect">
                                  <p:stCondLst>
                                    <p:cond delay="0"/>
                                  </p:stCondLst>
                                  <p:childTnLst>
                                    <p:anim calcmode="lin" valueType="num">
                                      <p:cBhvr additive="base">
                                        <p:cTn id="136" dur="500"/>
                                        <p:tgtEl>
                                          <p:spTgt spid="44049"/>
                                        </p:tgtEl>
                                        <p:attrNameLst>
                                          <p:attrName>ppt_x</p:attrName>
                                        </p:attrNameLst>
                                      </p:cBhvr>
                                      <p:tavLst>
                                        <p:tav tm="0">
                                          <p:val>
                                            <p:strVal val="ppt_x"/>
                                          </p:val>
                                        </p:tav>
                                        <p:tav tm="100000">
                                          <p:val>
                                            <p:strVal val="ppt_x"/>
                                          </p:val>
                                        </p:tav>
                                      </p:tavLst>
                                    </p:anim>
                                    <p:anim calcmode="lin" valueType="num">
                                      <p:cBhvr additive="base">
                                        <p:cTn id="137" dur="500"/>
                                        <p:tgtEl>
                                          <p:spTgt spid="44049"/>
                                        </p:tgtEl>
                                        <p:attrNameLst>
                                          <p:attrName>ppt_y</p:attrName>
                                        </p:attrNameLst>
                                      </p:cBhvr>
                                      <p:tavLst>
                                        <p:tav tm="0">
                                          <p:val>
                                            <p:strVal val="ppt_y"/>
                                          </p:val>
                                        </p:tav>
                                        <p:tav tm="100000">
                                          <p:val>
                                            <p:strVal val="1+ppt_h/2"/>
                                          </p:val>
                                        </p:tav>
                                      </p:tavLst>
                                    </p:anim>
                                    <p:set>
                                      <p:cBhvr>
                                        <p:cTn id="138" dur="1" fill="hold">
                                          <p:stCondLst>
                                            <p:cond delay="499"/>
                                          </p:stCondLst>
                                        </p:cTn>
                                        <p:tgtEl>
                                          <p:spTgt spid="44049"/>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2" presetClass="exit" presetSubtype="4" fill="hold" grpId="1" nodeType="clickEffect">
                                  <p:stCondLst>
                                    <p:cond delay="0"/>
                                  </p:stCondLst>
                                  <p:childTnLst>
                                    <p:anim calcmode="lin" valueType="num">
                                      <p:cBhvr additive="base">
                                        <p:cTn id="142" dur="500"/>
                                        <p:tgtEl>
                                          <p:spTgt spid="44050"/>
                                        </p:tgtEl>
                                        <p:attrNameLst>
                                          <p:attrName>ppt_x</p:attrName>
                                        </p:attrNameLst>
                                      </p:cBhvr>
                                      <p:tavLst>
                                        <p:tav tm="0">
                                          <p:val>
                                            <p:strVal val="ppt_x"/>
                                          </p:val>
                                        </p:tav>
                                        <p:tav tm="100000">
                                          <p:val>
                                            <p:strVal val="ppt_x"/>
                                          </p:val>
                                        </p:tav>
                                      </p:tavLst>
                                    </p:anim>
                                    <p:anim calcmode="lin" valueType="num">
                                      <p:cBhvr additive="base">
                                        <p:cTn id="143" dur="500"/>
                                        <p:tgtEl>
                                          <p:spTgt spid="44050"/>
                                        </p:tgtEl>
                                        <p:attrNameLst>
                                          <p:attrName>ppt_y</p:attrName>
                                        </p:attrNameLst>
                                      </p:cBhvr>
                                      <p:tavLst>
                                        <p:tav tm="0">
                                          <p:val>
                                            <p:strVal val="ppt_y"/>
                                          </p:val>
                                        </p:tav>
                                        <p:tav tm="100000">
                                          <p:val>
                                            <p:strVal val="1+ppt_h/2"/>
                                          </p:val>
                                        </p:tav>
                                      </p:tavLst>
                                    </p:anim>
                                    <p:set>
                                      <p:cBhvr>
                                        <p:cTn id="144" dur="1" fill="hold">
                                          <p:stCondLst>
                                            <p:cond delay="499"/>
                                          </p:stCondLst>
                                        </p:cTn>
                                        <p:tgtEl>
                                          <p:spTgt spid="44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p:bldP spid="44040" grpId="0"/>
      <p:bldP spid="44041" grpId="0" animBg="1"/>
      <p:bldP spid="44041" grpId="1" animBg="1"/>
      <p:bldP spid="44042" grpId="0" animBg="1"/>
      <p:bldP spid="44042" grpId="1" animBg="1"/>
      <p:bldP spid="44043" grpId="0" animBg="1"/>
      <p:bldP spid="44043" grpId="1" animBg="1"/>
      <p:bldP spid="44044" grpId="0" animBg="1"/>
      <p:bldP spid="44044" grpId="1" animBg="1"/>
      <p:bldP spid="44045" grpId="0" animBg="1"/>
      <p:bldP spid="44045" grpId="1" animBg="1"/>
      <p:bldP spid="44046" grpId="0" animBg="1"/>
      <p:bldP spid="44046" grpId="1" animBg="1"/>
      <p:bldP spid="44047" grpId="0" animBg="1"/>
      <p:bldP spid="44047" grpId="1" animBg="1"/>
      <p:bldP spid="44049" grpId="0" animBg="1"/>
      <p:bldP spid="44049" grpId="1" animBg="1"/>
      <p:bldP spid="44050" grpId="0" animBg="1"/>
      <p:bldP spid="44050" grpId="1" animBg="1"/>
      <p:bldP spid="44051" grpId="0" animBg="1"/>
      <p:bldP spid="44052" grpId="0" animBg="1"/>
      <p:bldP spid="44053" grpId="0" animBg="1"/>
      <p:bldP spid="44054" grpId="0" animBg="1"/>
      <p:bldP spid="44055" grpId="0" animBg="1"/>
      <p:bldP spid="44056" grpId="0" animBg="1"/>
      <p:bldP spid="44057" grpId="0" animBg="1"/>
      <p:bldP spid="44058" grpId="0" animBg="1"/>
      <p:bldP spid="4405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962025" y="0"/>
            <a:ext cx="8181975" cy="1376362"/>
          </a:xfrm>
        </p:spPr>
        <p:txBody>
          <a:bodyPr>
            <a:normAutofit fontScale="90000"/>
          </a:bodyPr>
          <a:lstStyle/>
          <a:p>
            <a:pPr eaLnBrk="1" hangingPunct="1"/>
            <a:r>
              <a:rPr lang="en-GB" u="sng" dirty="0" smtClean="0"/>
              <a:t>Synthesising the polypeptide (translation)</a:t>
            </a:r>
          </a:p>
        </p:txBody>
      </p:sp>
      <p:sp>
        <p:nvSpPr>
          <p:cNvPr id="21507" name="Rectangle 3"/>
          <p:cNvSpPr>
            <a:spLocks noGrp="1" noChangeArrowheads="1"/>
          </p:cNvSpPr>
          <p:nvPr>
            <p:ph type="body" idx="1"/>
          </p:nvPr>
        </p:nvSpPr>
        <p:spPr>
          <a:xfrm>
            <a:off x="611560" y="1268760"/>
            <a:ext cx="8229600" cy="5733256"/>
          </a:xfrm>
        </p:spPr>
        <p:txBody>
          <a:bodyPr/>
          <a:lstStyle/>
          <a:p>
            <a:pPr eaLnBrk="1" hangingPunct="1">
              <a:lnSpc>
                <a:spcPct val="80000"/>
              </a:lnSpc>
            </a:pPr>
            <a:r>
              <a:rPr lang="en-GB" sz="2600" dirty="0" smtClean="0"/>
              <a:t>mRNA attaches to the ribosome at the “start” </a:t>
            </a:r>
            <a:r>
              <a:rPr lang="en-GB" sz="2600" dirty="0" err="1" smtClean="0"/>
              <a:t>codon</a:t>
            </a:r>
            <a:r>
              <a:rPr lang="en-GB" sz="2600" dirty="0" smtClean="0"/>
              <a:t> – AUG.</a:t>
            </a:r>
          </a:p>
          <a:p>
            <a:pPr eaLnBrk="1" hangingPunct="1">
              <a:lnSpc>
                <a:spcPct val="80000"/>
              </a:lnSpc>
            </a:pPr>
            <a:r>
              <a:rPr lang="en-GB" sz="2600" dirty="0" err="1" smtClean="0"/>
              <a:t>tRNA</a:t>
            </a:r>
            <a:r>
              <a:rPr lang="en-GB" sz="2600" dirty="0" smtClean="0"/>
              <a:t> with a complementary </a:t>
            </a:r>
            <a:r>
              <a:rPr lang="en-GB" sz="2600" dirty="0" err="1" smtClean="0"/>
              <a:t>anticodon</a:t>
            </a:r>
            <a:r>
              <a:rPr lang="en-GB" sz="2600" dirty="0" smtClean="0"/>
              <a:t> attaches to the mRNA – UAC.</a:t>
            </a:r>
          </a:p>
          <a:p>
            <a:pPr eaLnBrk="1" hangingPunct="1">
              <a:lnSpc>
                <a:spcPct val="80000"/>
              </a:lnSpc>
            </a:pPr>
            <a:r>
              <a:rPr lang="en-GB" sz="2600" dirty="0" smtClean="0"/>
              <a:t>This </a:t>
            </a:r>
            <a:r>
              <a:rPr lang="en-GB" sz="2600" dirty="0" err="1" smtClean="0"/>
              <a:t>tRNA</a:t>
            </a:r>
            <a:r>
              <a:rPr lang="en-GB" sz="2600" dirty="0" smtClean="0"/>
              <a:t> is attached to an amino acid – </a:t>
            </a:r>
            <a:r>
              <a:rPr lang="en-GB" sz="2600" dirty="0" err="1" smtClean="0"/>
              <a:t>methionine</a:t>
            </a:r>
            <a:endParaRPr lang="en-GB" sz="2600" dirty="0" smtClean="0"/>
          </a:p>
          <a:p>
            <a:pPr eaLnBrk="1" hangingPunct="1">
              <a:lnSpc>
                <a:spcPct val="80000"/>
              </a:lnSpc>
            </a:pPr>
            <a:r>
              <a:rPr lang="en-GB" sz="2600" dirty="0" smtClean="0"/>
              <a:t>The ribosome moves along the mRNA bringing in 2 </a:t>
            </a:r>
            <a:r>
              <a:rPr lang="en-GB" sz="2600" dirty="0" err="1" smtClean="0"/>
              <a:t>tRNA</a:t>
            </a:r>
            <a:r>
              <a:rPr lang="en-GB" sz="2600" dirty="0" smtClean="0"/>
              <a:t> molecules at any one time.</a:t>
            </a:r>
          </a:p>
          <a:p>
            <a:pPr eaLnBrk="1" hangingPunct="1">
              <a:lnSpc>
                <a:spcPct val="80000"/>
              </a:lnSpc>
            </a:pPr>
            <a:r>
              <a:rPr lang="en-GB" sz="2600" dirty="0" smtClean="0"/>
              <a:t>An enzyme and ATP are used to join the amino acids with a peptide bond.</a:t>
            </a:r>
          </a:p>
          <a:p>
            <a:pPr eaLnBrk="1" hangingPunct="1">
              <a:lnSpc>
                <a:spcPct val="80000"/>
              </a:lnSpc>
            </a:pPr>
            <a:r>
              <a:rPr lang="en-GB" sz="2600" dirty="0" smtClean="0"/>
              <a:t>The first </a:t>
            </a:r>
            <a:r>
              <a:rPr lang="en-GB" sz="2600" dirty="0" err="1" smtClean="0"/>
              <a:t>tRNA</a:t>
            </a:r>
            <a:r>
              <a:rPr lang="en-GB" sz="2600" dirty="0" smtClean="0"/>
              <a:t> is released and can collect another amino acid.</a:t>
            </a:r>
          </a:p>
          <a:p>
            <a:pPr eaLnBrk="1" hangingPunct="1">
              <a:lnSpc>
                <a:spcPct val="80000"/>
              </a:lnSpc>
            </a:pPr>
            <a:r>
              <a:rPr lang="en-GB" sz="2600" dirty="0" smtClean="0"/>
              <a:t>The process is repeated until a “stop” </a:t>
            </a:r>
            <a:r>
              <a:rPr lang="en-GB" sz="2600" dirty="0" err="1" smtClean="0"/>
              <a:t>codon</a:t>
            </a:r>
            <a:r>
              <a:rPr lang="en-GB" sz="2600" dirty="0" smtClean="0"/>
              <a:t> is reached.</a:t>
            </a:r>
          </a:p>
          <a:p>
            <a:pPr eaLnBrk="1" hangingPunct="1">
              <a:lnSpc>
                <a:spcPct val="80000"/>
              </a:lnSpc>
            </a:pPr>
            <a:r>
              <a:rPr lang="en-GB" sz="2600" dirty="0" smtClean="0"/>
              <a:t>Many </a:t>
            </a:r>
            <a:r>
              <a:rPr lang="en-GB" sz="2600" dirty="0" err="1" smtClean="0"/>
              <a:t>ribosomes</a:t>
            </a:r>
            <a:r>
              <a:rPr lang="en-GB" sz="2600" dirty="0" smtClean="0"/>
              <a:t> can travel along the mRNA at the same time – </a:t>
            </a:r>
            <a:r>
              <a:rPr lang="en-GB" sz="2600" dirty="0" err="1" smtClean="0"/>
              <a:t>polysome</a:t>
            </a:r>
            <a:r>
              <a:rPr lang="en-GB" sz="260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9" descr="Translation"/>
          <p:cNvPicPr>
            <a:picLocks noChangeAspect="1" noChangeArrowheads="1"/>
          </p:cNvPicPr>
          <p:nvPr/>
        </p:nvPicPr>
        <p:blipFill>
          <a:blip r:embed="rId2" cstate="print"/>
          <a:srcRect/>
          <a:stretch>
            <a:fillRect/>
          </a:stretch>
        </p:blipFill>
        <p:spPr bwMode="auto">
          <a:xfrm>
            <a:off x="971550" y="0"/>
            <a:ext cx="487838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vert="horz" wrap="square" lIns="91440" tIns="45720" rIns="91440" bIns="45720" numCol="1" anchorCtr="0" compatLnSpc="1">
            <a:prstTxWarp prst="textNoShape">
              <a:avLst/>
            </a:prstTxWarp>
            <a:noAutofit/>
          </a:bodyPr>
          <a:lstStyle/>
          <a:p>
            <a:pPr algn="ctr" eaLnBrk="1" hangingPunct="1">
              <a:defRPr/>
            </a:pPr>
            <a:r>
              <a:rPr lang="en-GB" sz="2000" b="1" dirty="0" smtClean="0">
                <a:effectLst>
                  <a:outerShdw blurRad="38100" dist="38100" dir="2700000" algn="tl">
                    <a:srgbClr val="C0C0C0"/>
                  </a:outerShdw>
                </a:effectLst>
              </a:rPr>
              <a:t/>
            </a:r>
            <a:br>
              <a:rPr lang="en-GB" sz="2000" b="1" dirty="0" smtClean="0">
                <a:effectLst>
                  <a:outerShdw blurRad="38100" dist="38100" dir="2700000" algn="tl">
                    <a:srgbClr val="C0C0C0"/>
                  </a:outerShdw>
                </a:effectLst>
              </a:rPr>
            </a:br>
            <a:r>
              <a:rPr lang="en-GB" sz="2800" dirty="0" smtClean="0">
                <a:effectLst>
                  <a:outerShdw blurRad="38100" dist="38100" dir="2700000" algn="tl">
                    <a:srgbClr val="C0C0C0"/>
                  </a:outerShdw>
                </a:effectLst>
              </a:rPr>
              <a:t/>
            </a:r>
            <a:br>
              <a:rPr lang="en-GB" sz="2800" dirty="0" smtClean="0">
                <a:effectLst>
                  <a:outerShdw blurRad="38100" dist="38100" dir="2700000" algn="tl">
                    <a:srgbClr val="C0C0C0"/>
                  </a:outerShdw>
                </a:effectLst>
              </a:rPr>
            </a:br>
            <a:r>
              <a:rPr lang="en-GB" sz="2800" b="1" dirty="0" smtClean="0">
                <a:effectLst>
                  <a:outerShdw blurRad="38100" dist="38100" dir="2700000" algn="tl">
                    <a:srgbClr val="C0C0C0"/>
                  </a:outerShdw>
                </a:effectLst>
              </a:rPr>
              <a:t>CCCGGATATCCGTATGGAATACTCTCTTCT</a:t>
            </a:r>
            <a:r>
              <a:rPr lang="en-GB" sz="2800" dirty="0" smtClean="0">
                <a:effectLst>
                  <a:outerShdw blurRad="38100" dist="38100" dir="2700000" algn="tl">
                    <a:srgbClr val="C0C0C0"/>
                  </a:outerShdw>
                </a:effectLst>
              </a:rPr>
              <a:t/>
            </a:r>
            <a:br>
              <a:rPr lang="en-GB" sz="2800" dirty="0" smtClean="0">
                <a:effectLst>
                  <a:outerShdw blurRad="38100" dist="38100" dir="2700000" algn="tl">
                    <a:srgbClr val="C0C0C0"/>
                  </a:outerShdw>
                </a:effectLst>
              </a:rPr>
            </a:br>
            <a:r>
              <a:rPr lang="en-GB" sz="2800" b="1" dirty="0" smtClean="0">
                <a:effectLst>
                  <a:outerShdw blurRad="38100" dist="38100" dir="2700000" algn="tl">
                    <a:srgbClr val="C0C0C0"/>
                  </a:outerShdw>
                </a:effectLst>
              </a:rPr>
              <a:t> </a:t>
            </a:r>
            <a:r>
              <a:rPr lang="en-GB" sz="2800" dirty="0" smtClean="0">
                <a:effectLst>
                  <a:outerShdw blurRad="38100" dist="38100" dir="2700000" algn="tl">
                    <a:srgbClr val="C0C0C0"/>
                  </a:outerShdw>
                </a:effectLst>
              </a:rPr>
              <a:t/>
            </a:r>
            <a:br>
              <a:rPr lang="en-GB" sz="2800" dirty="0" smtClean="0">
                <a:effectLst>
                  <a:outerShdw blurRad="38100" dist="38100" dir="2700000" algn="tl">
                    <a:srgbClr val="C0C0C0"/>
                  </a:outerShdw>
                </a:effectLst>
              </a:rPr>
            </a:br>
            <a:endParaRPr lang="en-GB" sz="2800" dirty="0" smtClean="0">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1925" y="360363"/>
            <a:ext cx="7407275" cy="1471612"/>
          </a:xfrm>
        </p:spPr>
        <p:txBody>
          <a:bodyPr/>
          <a:lstStyle/>
          <a:p>
            <a:pPr eaLnBrk="1" fontAlgn="auto" hangingPunct="1">
              <a:spcAft>
                <a:spcPts val="0"/>
              </a:spcAft>
              <a:defRPr/>
            </a:pPr>
            <a:r>
              <a:rPr lang="en-GB" dirty="0">
                <a:solidFill>
                  <a:schemeClr val="tx2">
                    <a:satMod val="130000"/>
                  </a:schemeClr>
                </a:solidFill>
                <a:ea typeface="+mj-ea"/>
                <a:cs typeface="+mj-cs"/>
              </a:rPr>
              <a:t>DNA and the Genetic Code</a:t>
            </a:r>
          </a:p>
        </p:txBody>
      </p:sp>
      <p:sp>
        <p:nvSpPr>
          <p:cNvPr id="11267" name="Subtitle 2"/>
          <p:cNvSpPr>
            <a:spLocks noGrp="1"/>
          </p:cNvSpPr>
          <p:nvPr>
            <p:ph type="subTitle" idx="1"/>
          </p:nvPr>
        </p:nvSpPr>
        <p:spPr>
          <a:xfrm>
            <a:off x="1431925" y="1849438"/>
            <a:ext cx="7407275" cy="1752600"/>
          </a:xfrm>
        </p:spPr>
        <p:txBody>
          <a:bodyPr/>
          <a:lstStyle/>
          <a:p>
            <a:pPr marL="26988" eaLnBrk="1" hangingPunct="1"/>
            <a:r>
              <a:rPr lang="en-GB" smtClean="0">
                <a:solidFill>
                  <a:srgbClr val="320E04"/>
                </a:solidFill>
              </a:rPr>
              <a:t>What does the code actually do?</a:t>
            </a:r>
          </a:p>
        </p:txBody>
      </p:sp>
      <p:pic>
        <p:nvPicPr>
          <p:cNvPr id="11268" name="Picture 2" descr="http://www.freefever.com/animatedgifs/animated/dna8.gif"/>
          <p:cNvPicPr>
            <a:picLocks noChangeAspect="1" noChangeArrowheads="1" noCrop="1"/>
          </p:cNvPicPr>
          <p:nvPr/>
        </p:nvPicPr>
        <p:blipFill>
          <a:blip r:embed="rId2" cstate="print"/>
          <a:srcRect/>
          <a:stretch>
            <a:fillRect/>
          </a:stretch>
        </p:blipFill>
        <p:spPr bwMode="auto">
          <a:xfrm>
            <a:off x="1357313" y="0"/>
            <a:ext cx="857250" cy="1285875"/>
          </a:xfrm>
          <a:prstGeom prst="rect">
            <a:avLst/>
          </a:prstGeom>
          <a:noFill/>
          <a:ln w="9525">
            <a:noFill/>
            <a:miter lim="800000"/>
            <a:headEnd/>
            <a:tailEnd/>
          </a:ln>
        </p:spPr>
      </p:pic>
      <p:pic>
        <p:nvPicPr>
          <p:cNvPr id="11269" name="Picture 2" descr="http://www.freefever.com/animatedgifs/animated/dna8.gif"/>
          <p:cNvPicPr>
            <a:picLocks noChangeAspect="1" noChangeArrowheads="1" noCrop="1"/>
          </p:cNvPicPr>
          <p:nvPr/>
        </p:nvPicPr>
        <p:blipFill>
          <a:blip r:embed="rId2" cstate="print"/>
          <a:srcRect/>
          <a:stretch>
            <a:fillRect/>
          </a:stretch>
        </p:blipFill>
        <p:spPr bwMode="auto">
          <a:xfrm>
            <a:off x="7143750" y="0"/>
            <a:ext cx="857250" cy="1285875"/>
          </a:xfrm>
          <a:prstGeom prst="rect">
            <a:avLst/>
          </a:prstGeom>
          <a:noFill/>
          <a:ln w="9525">
            <a:noFill/>
            <a:miter lim="800000"/>
            <a:headEnd/>
            <a:tailEnd/>
          </a:ln>
        </p:spPr>
      </p:pic>
      <p:pic>
        <p:nvPicPr>
          <p:cNvPr id="11270" name="Picture 4" descr="http://www.northland.cc.mn.us/biology/AP2Online/Images/dna_using_microscope_hg_clr.gif"/>
          <p:cNvPicPr>
            <a:picLocks noChangeAspect="1" noChangeArrowheads="1" noCrop="1"/>
          </p:cNvPicPr>
          <p:nvPr/>
        </p:nvPicPr>
        <p:blipFill>
          <a:blip r:embed="rId3" cstate="print"/>
          <a:srcRect/>
          <a:stretch>
            <a:fillRect/>
          </a:stretch>
        </p:blipFill>
        <p:spPr bwMode="auto">
          <a:xfrm>
            <a:off x="2214563" y="1928813"/>
            <a:ext cx="3929062" cy="46926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35100" y="274638"/>
            <a:ext cx="7499350" cy="1143000"/>
          </a:xfrm>
        </p:spPr>
        <p:txBody>
          <a:bodyPr/>
          <a:lstStyle/>
          <a:p>
            <a:pPr eaLnBrk="1" fontAlgn="auto" hangingPunct="1">
              <a:spcAft>
                <a:spcPts val="0"/>
              </a:spcAft>
              <a:defRPr/>
            </a:pPr>
            <a:r>
              <a:rPr lang="en-GB" dirty="0">
                <a:solidFill>
                  <a:schemeClr val="tx2">
                    <a:satMod val="130000"/>
                  </a:schemeClr>
                </a:solidFill>
                <a:ea typeface="+mj-ea"/>
                <a:cs typeface="+mj-cs"/>
              </a:rPr>
              <a:t>Reminder of DNA Structure</a:t>
            </a:r>
          </a:p>
        </p:txBody>
      </p:sp>
      <p:sp>
        <p:nvSpPr>
          <p:cNvPr id="5" name="Content Placeholder 4"/>
          <p:cNvSpPr>
            <a:spLocks noGrp="1"/>
          </p:cNvSpPr>
          <p:nvPr>
            <p:ph sz="half" idx="1"/>
          </p:nvPr>
        </p:nvSpPr>
        <p:spPr>
          <a:xfrm>
            <a:off x="1435100" y="1524000"/>
            <a:ext cx="3657600" cy="4664075"/>
          </a:xfrm>
        </p:spPr>
        <p:txBody>
          <a:bodyPr/>
          <a:lstStyle/>
          <a:p>
            <a:pPr eaLnBrk="1" hangingPunct="1"/>
            <a:r>
              <a:rPr lang="en-GB" sz="2600" smtClean="0"/>
              <a:t>Double-helix shape</a:t>
            </a:r>
          </a:p>
          <a:p>
            <a:pPr eaLnBrk="1" hangingPunct="1"/>
            <a:r>
              <a:rPr lang="en-GB" sz="2600" smtClean="0"/>
              <a:t>Sugar-phosphate backbone</a:t>
            </a:r>
          </a:p>
          <a:p>
            <a:pPr eaLnBrk="1" hangingPunct="1"/>
            <a:r>
              <a:rPr lang="en-GB" sz="2600" smtClean="0"/>
              <a:t>Bases form the ‘rungs’ of the ladder</a:t>
            </a:r>
          </a:p>
          <a:p>
            <a:pPr eaLnBrk="1" hangingPunct="1"/>
            <a:r>
              <a:rPr lang="en-GB" sz="2600" smtClean="0"/>
              <a:t>A, T, C and G</a:t>
            </a:r>
          </a:p>
          <a:p>
            <a:pPr eaLnBrk="1" hangingPunct="1"/>
            <a:r>
              <a:rPr lang="en-GB" sz="2600" smtClean="0"/>
              <a:t>A always pairs opposite T</a:t>
            </a:r>
          </a:p>
          <a:p>
            <a:pPr eaLnBrk="1" hangingPunct="1"/>
            <a:r>
              <a:rPr lang="en-GB" sz="2600" smtClean="0"/>
              <a:t>C always pairs opposite G</a:t>
            </a:r>
          </a:p>
        </p:txBody>
      </p:sp>
      <p:pic>
        <p:nvPicPr>
          <p:cNvPr id="12292" name="Content Placeholder 6" descr="dna-colored.gif"/>
          <p:cNvPicPr>
            <a:picLocks noGrp="1" noChangeAspect="1"/>
          </p:cNvPicPr>
          <p:nvPr>
            <p:ph sz="half" idx="2"/>
          </p:nvPr>
        </p:nvPicPr>
        <p:blipFill>
          <a:blip r:embed="rId2" cstate="print"/>
          <a:srcRect/>
          <a:stretch>
            <a:fillRect/>
          </a:stretch>
        </p:blipFill>
        <p:spPr>
          <a:xfrm>
            <a:off x="5419725" y="1524000"/>
            <a:ext cx="3371850" cy="4664075"/>
          </a:xfrm>
        </p:spPr>
      </p:pic>
      <p:sp>
        <p:nvSpPr>
          <p:cNvPr id="12293" name="TextBox 5"/>
          <p:cNvSpPr txBox="1">
            <a:spLocks noChangeArrowheads="1"/>
          </p:cNvSpPr>
          <p:nvPr/>
        </p:nvSpPr>
        <p:spPr bwMode="auto">
          <a:xfrm>
            <a:off x="127000" y="6705600"/>
            <a:ext cx="8890000" cy="215900"/>
          </a:xfrm>
          <a:prstGeom prst="rect">
            <a:avLst/>
          </a:prstGeom>
          <a:solidFill>
            <a:srgbClr val="000000">
              <a:alpha val="0"/>
            </a:srgbClr>
          </a:solidFill>
          <a:ln w="9525">
            <a:noFill/>
            <a:miter lim="800000"/>
            <a:headEnd/>
            <a:tailEnd/>
          </a:ln>
        </p:spPr>
        <p:txBody>
          <a:bodyPr>
            <a:spAutoFit/>
          </a:bodyPr>
          <a:lstStyle/>
          <a:p>
            <a:r>
              <a:rPr lang="en-GB" sz="800">
                <a:solidFill>
                  <a:srgbClr val="000000"/>
                </a:solidFill>
              </a:rPr>
              <a:t>© Teachable and Henry Cordy-McKenna. Some rights reserved. http://teachable.net/res.asp?r=3150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olecule%20%20%20Protein%20VNA.jpg"/>
          <p:cNvPicPr>
            <a:picLocks noGrp="1" noChangeAspect="1"/>
          </p:cNvPicPr>
          <p:nvPr>
            <p:ph sz="half" idx="2"/>
          </p:nvPr>
        </p:nvPicPr>
        <p:blipFill>
          <a:blip r:embed="rId2" cstate="print"/>
          <a:srcRect/>
          <a:stretch>
            <a:fillRect/>
          </a:stretch>
        </p:blipFill>
        <p:spPr>
          <a:xfrm>
            <a:off x="2500313" y="2500313"/>
            <a:ext cx="4643437" cy="4357687"/>
          </a:xfrm>
        </p:spPr>
      </p:pic>
      <p:sp>
        <p:nvSpPr>
          <p:cNvPr id="2" name="Title 1"/>
          <p:cNvSpPr>
            <a:spLocks noGrp="1"/>
          </p:cNvSpPr>
          <p:nvPr>
            <p:ph type="title"/>
          </p:nvPr>
        </p:nvSpPr>
        <p:spPr>
          <a:xfrm>
            <a:off x="1435100" y="274638"/>
            <a:ext cx="7499350" cy="1143000"/>
          </a:xfrm>
        </p:spPr>
        <p:txBody>
          <a:bodyPr/>
          <a:lstStyle/>
          <a:p>
            <a:pPr eaLnBrk="1" fontAlgn="auto" hangingPunct="1">
              <a:spcAft>
                <a:spcPts val="0"/>
              </a:spcAft>
              <a:defRPr/>
            </a:pPr>
            <a:r>
              <a:rPr lang="en-GB" dirty="0">
                <a:solidFill>
                  <a:schemeClr val="tx2">
                    <a:satMod val="130000"/>
                  </a:schemeClr>
                </a:solidFill>
                <a:ea typeface="+mj-ea"/>
                <a:cs typeface="+mj-cs"/>
              </a:rPr>
              <a:t>DNA Helps Make Proteins</a:t>
            </a:r>
          </a:p>
        </p:txBody>
      </p:sp>
      <p:sp>
        <p:nvSpPr>
          <p:cNvPr id="3" name="Content Placeholder 2"/>
          <p:cNvSpPr>
            <a:spLocks noGrp="1"/>
          </p:cNvSpPr>
          <p:nvPr>
            <p:ph sz="half" idx="1"/>
          </p:nvPr>
        </p:nvSpPr>
        <p:spPr>
          <a:xfrm>
            <a:off x="1435100" y="1524000"/>
            <a:ext cx="7423150" cy="1547813"/>
          </a:xfrm>
        </p:spPr>
        <p:txBody>
          <a:bodyPr/>
          <a:lstStyle/>
          <a:p>
            <a:pPr eaLnBrk="1" hangingPunct="1"/>
            <a:r>
              <a:rPr lang="en-GB" smtClean="0"/>
              <a:t>Proteins are complicated molecules made up from many amino acids joined together in a specific sequence</a:t>
            </a:r>
          </a:p>
        </p:txBody>
      </p:sp>
      <p:sp>
        <p:nvSpPr>
          <p:cNvPr id="13317" name="TextBox 5"/>
          <p:cNvSpPr txBox="1">
            <a:spLocks noChangeArrowheads="1"/>
          </p:cNvSpPr>
          <p:nvPr/>
        </p:nvSpPr>
        <p:spPr bwMode="auto">
          <a:xfrm>
            <a:off x="127000" y="6705600"/>
            <a:ext cx="8890000" cy="215900"/>
          </a:xfrm>
          <a:prstGeom prst="rect">
            <a:avLst/>
          </a:prstGeom>
          <a:solidFill>
            <a:srgbClr val="000000">
              <a:alpha val="0"/>
            </a:srgbClr>
          </a:solidFill>
          <a:ln w="9525">
            <a:noFill/>
            <a:miter lim="800000"/>
            <a:headEnd/>
            <a:tailEnd/>
          </a:ln>
        </p:spPr>
        <p:txBody>
          <a:bodyPr>
            <a:spAutoFit/>
          </a:bodyPr>
          <a:lstStyle/>
          <a:p>
            <a:r>
              <a:rPr lang="en-GB" sz="800">
                <a:solidFill>
                  <a:srgbClr val="000000"/>
                </a:solidFill>
              </a:rPr>
              <a:t>© Teachable and Henry Cordy-McKenna. Some rights reserved. http://teachable.net/res.asp?r=3150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3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3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3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1143000"/>
          </a:xfrm>
        </p:spPr>
        <p:txBody>
          <a:bodyPr/>
          <a:lstStyle/>
          <a:p>
            <a:pPr eaLnBrk="1" fontAlgn="auto" hangingPunct="1">
              <a:spcAft>
                <a:spcPts val="0"/>
              </a:spcAft>
              <a:defRPr/>
            </a:pPr>
            <a:r>
              <a:rPr lang="en-GB" dirty="0">
                <a:solidFill>
                  <a:schemeClr val="tx2">
                    <a:satMod val="130000"/>
                  </a:schemeClr>
                </a:solidFill>
                <a:ea typeface="+mj-ea"/>
                <a:cs typeface="+mj-cs"/>
              </a:rPr>
              <a:t>Why do we need Proteins?</a:t>
            </a:r>
          </a:p>
        </p:txBody>
      </p:sp>
      <p:pic>
        <p:nvPicPr>
          <p:cNvPr id="7" name="Picture 6" descr="_41503866_skin416_bbc.jpg"/>
          <p:cNvPicPr>
            <a:picLocks noChangeAspect="1"/>
          </p:cNvPicPr>
          <p:nvPr/>
        </p:nvPicPr>
        <p:blipFill>
          <a:blip r:embed="rId2" cstate="print"/>
          <a:srcRect/>
          <a:stretch>
            <a:fillRect/>
          </a:stretch>
        </p:blipFill>
        <p:spPr bwMode="auto">
          <a:xfrm>
            <a:off x="1214438" y="1285875"/>
            <a:ext cx="3071812" cy="2214563"/>
          </a:xfrm>
          <a:prstGeom prst="rect">
            <a:avLst/>
          </a:prstGeom>
          <a:noFill/>
          <a:ln w="9525">
            <a:noFill/>
            <a:miter lim="800000"/>
            <a:headEnd/>
            <a:tailEnd/>
          </a:ln>
        </p:spPr>
      </p:pic>
      <p:pic>
        <p:nvPicPr>
          <p:cNvPr id="10" name="Picture 9" descr="bodybuilder.jpg"/>
          <p:cNvPicPr>
            <a:picLocks noChangeAspect="1"/>
          </p:cNvPicPr>
          <p:nvPr/>
        </p:nvPicPr>
        <p:blipFill>
          <a:blip r:embed="rId3" cstate="print"/>
          <a:srcRect/>
          <a:stretch>
            <a:fillRect/>
          </a:stretch>
        </p:blipFill>
        <p:spPr bwMode="auto">
          <a:xfrm>
            <a:off x="4572000" y="1285875"/>
            <a:ext cx="2290763" cy="2214563"/>
          </a:xfrm>
          <a:prstGeom prst="rect">
            <a:avLst/>
          </a:prstGeom>
          <a:noFill/>
          <a:ln w="9525">
            <a:noFill/>
            <a:miter lim="800000"/>
            <a:headEnd/>
            <a:tailEnd/>
          </a:ln>
        </p:spPr>
      </p:pic>
      <p:pic>
        <p:nvPicPr>
          <p:cNvPr id="11" name="Picture 10" descr="Katmandu-Man-Long-Hair.jpg"/>
          <p:cNvPicPr>
            <a:picLocks noChangeAspect="1"/>
          </p:cNvPicPr>
          <p:nvPr/>
        </p:nvPicPr>
        <p:blipFill>
          <a:blip r:embed="rId4" cstate="print"/>
          <a:srcRect/>
          <a:stretch>
            <a:fillRect/>
          </a:stretch>
        </p:blipFill>
        <p:spPr bwMode="auto">
          <a:xfrm>
            <a:off x="7143750" y="1285875"/>
            <a:ext cx="1527175" cy="2214563"/>
          </a:xfrm>
          <a:prstGeom prst="rect">
            <a:avLst/>
          </a:prstGeom>
          <a:noFill/>
          <a:ln w="9525">
            <a:noFill/>
            <a:miter lim="800000"/>
            <a:headEnd/>
            <a:tailEnd/>
          </a:ln>
        </p:spPr>
      </p:pic>
      <p:pic>
        <p:nvPicPr>
          <p:cNvPr id="12" name="Picture 11" descr="body-organs.jpg"/>
          <p:cNvPicPr>
            <a:picLocks noChangeAspect="1"/>
          </p:cNvPicPr>
          <p:nvPr/>
        </p:nvPicPr>
        <p:blipFill>
          <a:blip r:embed="rId5" cstate="print"/>
          <a:srcRect/>
          <a:stretch>
            <a:fillRect/>
          </a:stretch>
        </p:blipFill>
        <p:spPr bwMode="auto">
          <a:xfrm>
            <a:off x="1214438" y="4071938"/>
            <a:ext cx="1658937" cy="2214562"/>
          </a:xfrm>
          <a:prstGeom prst="rect">
            <a:avLst/>
          </a:prstGeom>
          <a:noFill/>
          <a:ln w="9525">
            <a:noFill/>
            <a:miter lim="800000"/>
            <a:headEnd/>
            <a:tailEnd/>
          </a:ln>
        </p:spPr>
      </p:pic>
      <p:pic>
        <p:nvPicPr>
          <p:cNvPr id="13" name="Picture 12" descr="image002.jpg"/>
          <p:cNvPicPr>
            <a:picLocks noChangeAspect="1"/>
          </p:cNvPicPr>
          <p:nvPr/>
        </p:nvPicPr>
        <p:blipFill>
          <a:blip r:embed="rId6" cstate="print"/>
          <a:srcRect/>
          <a:stretch>
            <a:fillRect/>
          </a:stretch>
        </p:blipFill>
        <p:spPr bwMode="auto">
          <a:xfrm>
            <a:off x="3071813" y="4071938"/>
            <a:ext cx="5662612" cy="2266950"/>
          </a:xfrm>
          <a:prstGeom prst="rect">
            <a:avLst/>
          </a:prstGeom>
          <a:noFill/>
          <a:ln w="9525">
            <a:noFill/>
            <a:miter lim="800000"/>
            <a:headEnd/>
            <a:tailEnd/>
          </a:ln>
        </p:spPr>
      </p:pic>
      <p:sp>
        <p:nvSpPr>
          <p:cNvPr id="14" name="TextBox 13"/>
          <p:cNvSpPr txBox="1">
            <a:spLocks noChangeArrowheads="1"/>
          </p:cNvSpPr>
          <p:nvPr/>
        </p:nvSpPr>
        <p:spPr bwMode="auto">
          <a:xfrm>
            <a:off x="2286000" y="3500438"/>
            <a:ext cx="928688" cy="369887"/>
          </a:xfrm>
          <a:prstGeom prst="rect">
            <a:avLst/>
          </a:prstGeom>
          <a:noFill/>
          <a:ln w="9525">
            <a:noFill/>
            <a:miter lim="800000"/>
            <a:headEnd/>
            <a:tailEnd/>
          </a:ln>
        </p:spPr>
        <p:txBody>
          <a:bodyPr>
            <a:spAutoFit/>
          </a:bodyPr>
          <a:lstStyle/>
          <a:p>
            <a:pPr algn="ctr"/>
            <a:r>
              <a:rPr lang="en-GB">
                <a:latin typeface="Gill Sans MT" charset="0"/>
              </a:rPr>
              <a:t>Skin</a:t>
            </a:r>
          </a:p>
        </p:txBody>
      </p:sp>
      <p:sp>
        <p:nvSpPr>
          <p:cNvPr id="15" name="TextBox 14"/>
          <p:cNvSpPr txBox="1">
            <a:spLocks noChangeArrowheads="1"/>
          </p:cNvSpPr>
          <p:nvPr/>
        </p:nvSpPr>
        <p:spPr bwMode="auto">
          <a:xfrm>
            <a:off x="5286375" y="3500438"/>
            <a:ext cx="928688" cy="369887"/>
          </a:xfrm>
          <a:prstGeom prst="rect">
            <a:avLst/>
          </a:prstGeom>
          <a:noFill/>
          <a:ln w="9525">
            <a:noFill/>
            <a:miter lim="800000"/>
            <a:headEnd/>
            <a:tailEnd/>
          </a:ln>
        </p:spPr>
        <p:txBody>
          <a:bodyPr>
            <a:spAutoFit/>
          </a:bodyPr>
          <a:lstStyle/>
          <a:p>
            <a:pPr algn="ctr"/>
            <a:r>
              <a:rPr lang="en-GB">
                <a:latin typeface="Gill Sans MT" charset="0"/>
              </a:rPr>
              <a:t>Muscles</a:t>
            </a:r>
          </a:p>
        </p:txBody>
      </p:sp>
      <p:sp>
        <p:nvSpPr>
          <p:cNvPr id="16" name="TextBox 15"/>
          <p:cNvSpPr txBox="1">
            <a:spLocks noChangeArrowheads="1"/>
          </p:cNvSpPr>
          <p:nvPr/>
        </p:nvSpPr>
        <p:spPr bwMode="auto">
          <a:xfrm>
            <a:off x="7429500" y="3500438"/>
            <a:ext cx="928688" cy="369887"/>
          </a:xfrm>
          <a:prstGeom prst="rect">
            <a:avLst/>
          </a:prstGeom>
          <a:noFill/>
          <a:ln w="9525">
            <a:noFill/>
            <a:miter lim="800000"/>
            <a:headEnd/>
            <a:tailEnd/>
          </a:ln>
        </p:spPr>
        <p:txBody>
          <a:bodyPr>
            <a:spAutoFit/>
          </a:bodyPr>
          <a:lstStyle/>
          <a:p>
            <a:pPr algn="ctr"/>
            <a:r>
              <a:rPr lang="en-GB">
                <a:latin typeface="Gill Sans MT" charset="0"/>
              </a:rPr>
              <a:t>Hair</a:t>
            </a:r>
          </a:p>
        </p:txBody>
      </p:sp>
      <p:sp>
        <p:nvSpPr>
          <p:cNvPr id="17" name="TextBox 16"/>
          <p:cNvSpPr txBox="1">
            <a:spLocks noChangeArrowheads="1"/>
          </p:cNvSpPr>
          <p:nvPr/>
        </p:nvSpPr>
        <p:spPr bwMode="auto">
          <a:xfrm>
            <a:off x="3571875" y="6286500"/>
            <a:ext cx="4714875" cy="369888"/>
          </a:xfrm>
          <a:prstGeom prst="rect">
            <a:avLst/>
          </a:prstGeom>
          <a:noFill/>
          <a:ln w="9525">
            <a:noFill/>
            <a:miter lim="800000"/>
            <a:headEnd/>
            <a:tailEnd/>
          </a:ln>
        </p:spPr>
        <p:txBody>
          <a:bodyPr>
            <a:spAutoFit/>
          </a:bodyPr>
          <a:lstStyle/>
          <a:p>
            <a:pPr algn="ctr"/>
            <a:r>
              <a:rPr lang="en-GB">
                <a:latin typeface="Gill Sans MT" charset="0"/>
              </a:rPr>
              <a:t>Enzymes to speed up reactions inside cells</a:t>
            </a:r>
          </a:p>
        </p:txBody>
      </p:sp>
      <p:sp>
        <p:nvSpPr>
          <p:cNvPr id="18" name="TextBox 17"/>
          <p:cNvSpPr txBox="1">
            <a:spLocks noChangeArrowheads="1"/>
          </p:cNvSpPr>
          <p:nvPr/>
        </p:nvSpPr>
        <p:spPr bwMode="auto">
          <a:xfrm>
            <a:off x="1214438" y="6286500"/>
            <a:ext cx="1643062" cy="369888"/>
          </a:xfrm>
          <a:prstGeom prst="rect">
            <a:avLst/>
          </a:prstGeom>
          <a:noFill/>
          <a:ln w="9525">
            <a:noFill/>
            <a:miter lim="800000"/>
            <a:headEnd/>
            <a:tailEnd/>
          </a:ln>
        </p:spPr>
        <p:txBody>
          <a:bodyPr>
            <a:spAutoFit/>
          </a:bodyPr>
          <a:lstStyle/>
          <a:p>
            <a:pPr algn="ctr"/>
            <a:r>
              <a:rPr lang="en-GB">
                <a:latin typeface="Gill Sans MT" charset="0"/>
              </a:rPr>
              <a:t>Body organs</a:t>
            </a:r>
          </a:p>
        </p:txBody>
      </p:sp>
      <p:sp>
        <p:nvSpPr>
          <p:cNvPr id="14349" name="TextBox 18"/>
          <p:cNvSpPr txBox="1">
            <a:spLocks noChangeArrowheads="1"/>
          </p:cNvSpPr>
          <p:nvPr/>
        </p:nvSpPr>
        <p:spPr bwMode="auto">
          <a:xfrm>
            <a:off x="127000" y="6705600"/>
            <a:ext cx="8890000" cy="215900"/>
          </a:xfrm>
          <a:prstGeom prst="rect">
            <a:avLst/>
          </a:prstGeom>
          <a:solidFill>
            <a:srgbClr val="000000">
              <a:alpha val="0"/>
            </a:srgbClr>
          </a:solidFill>
          <a:ln w="9525">
            <a:noFill/>
            <a:miter lim="800000"/>
            <a:headEnd/>
            <a:tailEnd/>
          </a:ln>
        </p:spPr>
        <p:txBody>
          <a:bodyPr>
            <a:spAutoFit/>
          </a:bodyPr>
          <a:lstStyle/>
          <a:p>
            <a:r>
              <a:rPr lang="en-GB" sz="800">
                <a:solidFill>
                  <a:srgbClr val="000000"/>
                </a:solidFill>
              </a:rPr>
              <a:t>© Teachable and Henry Cordy-McKenna. Some rights reserved. http://teachable.net/res.asp?r=3150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Effect transition="in" filter="fade">
                                      <p:cBhvr>
                                        <p:cTn id="15" dur="1000"/>
                                        <p:tgtEl>
                                          <p:spTgt spid="10"/>
                                        </p:tgtEl>
                                      </p:cBhvr>
                                    </p:animEffect>
                                  </p:childTnLst>
                                </p:cTn>
                              </p:par>
                            </p:childTnLst>
                          </p:cTn>
                        </p:par>
                        <p:par>
                          <p:cTn id="16" fill="hold">
                            <p:stCondLst>
                              <p:cond delay="2000"/>
                            </p:stCondLst>
                            <p:childTnLst>
                              <p:par>
                                <p:cTn id="17" presetID="53"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Effect transition="in" filter="fade">
                                      <p:cBhvr>
                                        <p:cTn id="21" dur="1000"/>
                                        <p:tgtEl>
                                          <p:spTgt spid="11"/>
                                        </p:tgtEl>
                                      </p:cBhvr>
                                    </p:animEffect>
                                  </p:childTnLst>
                                </p:cTn>
                              </p:par>
                            </p:childTnLst>
                          </p:cTn>
                        </p:par>
                        <p:par>
                          <p:cTn id="22" fill="hold">
                            <p:stCondLst>
                              <p:cond delay="3000"/>
                            </p:stCondLst>
                            <p:childTnLst>
                              <p:par>
                                <p:cTn id="23" presetID="53"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Effect transition="in" filter="fade">
                                      <p:cBhvr>
                                        <p:cTn id="27" dur="1000"/>
                                        <p:tgtEl>
                                          <p:spTgt spid="12"/>
                                        </p:tgtEl>
                                      </p:cBhvr>
                                    </p:animEffect>
                                  </p:childTnLst>
                                </p:cTn>
                              </p:par>
                            </p:childTnLst>
                          </p:cTn>
                        </p:par>
                        <p:par>
                          <p:cTn id="28" fill="hold">
                            <p:stCondLst>
                              <p:cond delay="4000"/>
                            </p:stCondLst>
                            <p:childTnLst>
                              <p:par>
                                <p:cTn id="29" presetID="53"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Effect transition="in" filter="fade">
                                      <p:cBhvr>
                                        <p:cTn id="33" dur="1000"/>
                                        <p:tgtEl>
                                          <p:spTgt spid="13"/>
                                        </p:tgtEl>
                                      </p:cBhvr>
                                    </p:animEffect>
                                  </p:childTnLst>
                                </p:cTn>
                              </p:par>
                            </p:childTnLst>
                          </p:cTn>
                        </p:par>
                        <p:par>
                          <p:cTn id="34" fill="hold">
                            <p:stCondLst>
                              <p:cond delay="5000"/>
                            </p:stCondLst>
                            <p:childTnLst>
                              <p:par>
                                <p:cTn id="35" presetID="53"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Effect transition="in" filter="fade">
                                      <p:cBhvr>
                                        <p:cTn id="39" dur="1000"/>
                                        <p:tgtEl>
                                          <p:spTgt spid="14"/>
                                        </p:tgtEl>
                                      </p:cBhvr>
                                    </p:animEffect>
                                  </p:childTnLst>
                                </p:cTn>
                              </p:par>
                            </p:childTnLst>
                          </p:cTn>
                        </p:par>
                        <p:par>
                          <p:cTn id="40" fill="hold">
                            <p:stCondLst>
                              <p:cond delay="6000"/>
                            </p:stCondLst>
                            <p:childTnLst>
                              <p:par>
                                <p:cTn id="41" presetID="53"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Effect transition="in" filter="fade">
                                      <p:cBhvr>
                                        <p:cTn id="45" dur="1000"/>
                                        <p:tgtEl>
                                          <p:spTgt spid="15"/>
                                        </p:tgtEl>
                                      </p:cBhvr>
                                    </p:animEffect>
                                  </p:childTnLst>
                                </p:cTn>
                              </p:par>
                            </p:childTnLst>
                          </p:cTn>
                        </p:par>
                        <p:par>
                          <p:cTn id="46" fill="hold">
                            <p:stCondLst>
                              <p:cond delay="7000"/>
                            </p:stCondLst>
                            <p:childTnLst>
                              <p:par>
                                <p:cTn id="47" presetID="53"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1000" fill="hold"/>
                                        <p:tgtEl>
                                          <p:spTgt spid="16"/>
                                        </p:tgtEl>
                                        <p:attrNameLst>
                                          <p:attrName>ppt_w</p:attrName>
                                        </p:attrNameLst>
                                      </p:cBhvr>
                                      <p:tavLst>
                                        <p:tav tm="0">
                                          <p:val>
                                            <p:fltVal val="0"/>
                                          </p:val>
                                        </p:tav>
                                        <p:tav tm="100000">
                                          <p:val>
                                            <p:strVal val="#ppt_w"/>
                                          </p:val>
                                        </p:tav>
                                      </p:tavLst>
                                    </p:anim>
                                    <p:anim calcmode="lin" valueType="num">
                                      <p:cBhvr>
                                        <p:cTn id="50" dur="1000" fill="hold"/>
                                        <p:tgtEl>
                                          <p:spTgt spid="16"/>
                                        </p:tgtEl>
                                        <p:attrNameLst>
                                          <p:attrName>ppt_h</p:attrName>
                                        </p:attrNameLst>
                                      </p:cBhvr>
                                      <p:tavLst>
                                        <p:tav tm="0">
                                          <p:val>
                                            <p:fltVal val="0"/>
                                          </p:val>
                                        </p:tav>
                                        <p:tav tm="100000">
                                          <p:val>
                                            <p:strVal val="#ppt_h"/>
                                          </p:val>
                                        </p:tav>
                                      </p:tavLst>
                                    </p:anim>
                                    <p:animEffect transition="in" filter="fade">
                                      <p:cBhvr>
                                        <p:cTn id="51" dur="1000"/>
                                        <p:tgtEl>
                                          <p:spTgt spid="16"/>
                                        </p:tgtEl>
                                      </p:cBhvr>
                                    </p:animEffect>
                                  </p:childTnLst>
                                </p:cTn>
                              </p:par>
                            </p:childTnLst>
                          </p:cTn>
                        </p:par>
                        <p:par>
                          <p:cTn id="52" fill="hold">
                            <p:stCondLst>
                              <p:cond delay="8000"/>
                            </p:stCondLst>
                            <p:childTnLst>
                              <p:par>
                                <p:cTn id="53" presetID="53" presetClass="entr" presetSubtype="0"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1000" fill="hold"/>
                                        <p:tgtEl>
                                          <p:spTgt spid="18"/>
                                        </p:tgtEl>
                                        <p:attrNameLst>
                                          <p:attrName>ppt_w</p:attrName>
                                        </p:attrNameLst>
                                      </p:cBhvr>
                                      <p:tavLst>
                                        <p:tav tm="0">
                                          <p:val>
                                            <p:fltVal val="0"/>
                                          </p:val>
                                        </p:tav>
                                        <p:tav tm="100000">
                                          <p:val>
                                            <p:strVal val="#ppt_w"/>
                                          </p:val>
                                        </p:tav>
                                      </p:tavLst>
                                    </p:anim>
                                    <p:anim calcmode="lin" valueType="num">
                                      <p:cBhvr>
                                        <p:cTn id="56" dur="1000" fill="hold"/>
                                        <p:tgtEl>
                                          <p:spTgt spid="18"/>
                                        </p:tgtEl>
                                        <p:attrNameLst>
                                          <p:attrName>ppt_h</p:attrName>
                                        </p:attrNameLst>
                                      </p:cBhvr>
                                      <p:tavLst>
                                        <p:tav tm="0">
                                          <p:val>
                                            <p:fltVal val="0"/>
                                          </p:val>
                                        </p:tav>
                                        <p:tav tm="100000">
                                          <p:val>
                                            <p:strVal val="#ppt_h"/>
                                          </p:val>
                                        </p:tav>
                                      </p:tavLst>
                                    </p:anim>
                                    <p:animEffect transition="in" filter="fade">
                                      <p:cBhvr>
                                        <p:cTn id="57" dur="1000"/>
                                        <p:tgtEl>
                                          <p:spTgt spid="18"/>
                                        </p:tgtEl>
                                      </p:cBhvr>
                                    </p:animEffect>
                                  </p:childTnLst>
                                </p:cTn>
                              </p:par>
                            </p:childTnLst>
                          </p:cTn>
                        </p:par>
                        <p:par>
                          <p:cTn id="58" fill="hold">
                            <p:stCondLst>
                              <p:cond delay="9000"/>
                            </p:stCondLst>
                            <p:childTnLst>
                              <p:par>
                                <p:cTn id="59" presetID="53" presetClass="entr" presetSubtype="0"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1000" fill="hold"/>
                                        <p:tgtEl>
                                          <p:spTgt spid="17"/>
                                        </p:tgtEl>
                                        <p:attrNameLst>
                                          <p:attrName>ppt_w</p:attrName>
                                        </p:attrNameLst>
                                      </p:cBhvr>
                                      <p:tavLst>
                                        <p:tav tm="0">
                                          <p:val>
                                            <p:fltVal val="0"/>
                                          </p:val>
                                        </p:tav>
                                        <p:tav tm="100000">
                                          <p:val>
                                            <p:strVal val="#ppt_w"/>
                                          </p:val>
                                        </p:tav>
                                      </p:tavLst>
                                    </p:anim>
                                    <p:anim calcmode="lin" valueType="num">
                                      <p:cBhvr>
                                        <p:cTn id="62" dur="1000" fill="hold"/>
                                        <p:tgtEl>
                                          <p:spTgt spid="17"/>
                                        </p:tgtEl>
                                        <p:attrNameLst>
                                          <p:attrName>ppt_h</p:attrName>
                                        </p:attrNameLst>
                                      </p:cBhvr>
                                      <p:tavLst>
                                        <p:tav tm="0">
                                          <p:val>
                                            <p:fltVal val="0"/>
                                          </p:val>
                                        </p:tav>
                                        <p:tav tm="100000">
                                          <p:val>
                                            <p:strVal val="#ppt_h"/>
                                          </p:val>
                                        </p:tav>
                                      </p:tavLst>
                                    </p:anim>
                                    <p:animEffect transition="in" filter="fade">
                                      <p:cBhvr>
                                        <p:cTn id="6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a:solidFill>
                  <a:schemeClr val="tx2">
                    <a:satMod val="130000"/>
                  </a:schemeClr>
                </a:solidFill>
                <a:ea typeface="+mj-ea"/>
                <a:cs typeface="+mj-cs"/>
              </a:rPr>
              <a:t>Base Triplet Codes</a:t>
            </a:r>
          </a:p>
        </p:txBody>
      </p:sp>
      <p:sp>
        <p:nvSpPr>
          <p:cNvPr id="3" name="Content Placeholder 2"/>
          <p:cNvSpPr>
            <a:spLocks noGrp="1"/>
          </p:cNvSpPr>
          <p:nvPr>
            <p:ph idx="1"/>
          </p:nvPr>
        </p:nvSpPr>
        <p:spPr>
          <a:xfrm>
            <a:off x="1143000" y="1447800"/>
            <a:ext cx="8001000" cy="4800600"/>
          </a:xfrm>
        </p:spPr>
        <p:txBody>
          <a:bodyPr/>
          <a:lstStyle/>
          <a:p>
            <a:pPr eaLnBrk="1" hangingPunct="1"/>
            <a:r>
              <a:rPr lang="en-GB" smtClean="0"/>
              <a:t>One DNA strand is known as the CODING STRAND</a:t>
            </a:r>
          </a:p>
          <a:p>
            <a:pPr eaLnBrk="1" hangingPunct="1"/>
            <a:r>
              <a:rPr lang="en-GB" smtClean="0"/>
              <a:t>The SEQUENCE of the BASES provides the code to make AMINO ACIDS</a:t>
            </a:r>
          </a:p>
          <a:p>
            <a:pPr eaLnBrk="1" hangingPunct="1"/>
            <a:r>
              <a:rPr lang="en-GB" smtClean="0"/>
              <a:t>Three bases code for ONE amino acid</a:t>
            </a:r>
          </a:p>
          <a:p>
            <a:pPr eaLnBrk="1" hangingPunct="1"/>
            <a:r>
              <a:rPr lang="en-GB" smtClean="0"/>
              <a:t>This is called a TRIPLET CODE  e.g. ATA    GGC    CAC     CTA     TTA     GAC</a:t>
            </a:r>
          </a:p>
          <a:p>
            <a:pPr eaLnBrk="1" hangingPunct="1"/>
            <a:r>
              <a:rPr lang="en-GB" smtClean="0"/>
              <a:t>The amino acids join up to make a PROTEIN</a:t>
            </a:r>
          </a:p>
        </p:txBody>
      </p:sp>
      <p:sp>
        <p:nvSpPr>
          <p:cNvPr id="15364" name="TextBox 3"/>
          <p:cNvSpPr txBox="1">
            <a:spLocks noChangeArrowheads="1"/>
          </p:cNvSpPr>
          <p:nvPr/>
        </p:nvSpPr>
        <p:spPr bwMode="auto">
          <a:xfrm>
            <a:off x="127000" y="6705600"/>
            <a:ext cx="8890000" cy="215900"/>
          </a:xfrm>
          <a:prstGeom prst="rect">
            <a:avLst/>
          </a:prstGeom>
          <a:solidFill>
            <a:srgbClr val="000000">
              <a:alpha val="0"/>
            </a:srgbClr>
          </a:solidFill>
          <a:ln w="9525">
            <a:noFill/>
            <a:miter lim="800000"/>
            <a:headEnd/>
            <a:tailEnd/>
          </a:ln>
        </p:spPr>
        <p:txBody>
          <a:bodyPr>
            <a:spAutoFit/>
          </a:bodyPr>
          <a:lstStyle/>
          <a:p>
            <a:r>
              <a:rPr lang="en-GB" sz="800">
                <a:solidFill>
                  <a:srgbClr val="000000"/>
                </a:solidFill>
              </a:rPr>
              <a:t>© Teachable and Henry Cordy-McKenna. Some rights reserved. http://teachable.net/res.asp?r=3150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1143000"/>
          </a:xfrm>
        </p:spPr>
        <p:txBody>
          <a:bodyPr/>
          <a:lstStyle/>
          <a:p>
            <a:pPr eaLnBrk="1" fontAlgn="auto" hangingPunct="1">
              <a:spcAft>
                <a:spcPts val="0"/>
              </a:spcAft>
              <a:defRPr/>
            </a:pPr>
            <a:endParaRPr lang="en-GB" dirty="0">
              <a:solidFill>
                <a:schemeClr val="tx2">
                  <a:satMod val="130000"/>
                </a:schemeClr>
              </a:solidFill>
              <a:ea typeface="+mj-ea"/>
              <a:cs typeface="+mj-cs"/>
            </a:endParaRPr>
          </a:p>
        </p:txBody>
      </p:sp>
      <p:pic>
        <p:nvPicPr>
          <p:cNvPr id="16387" name="Content Placeholder 4" descr="DNA-to-codon.gif"/>
          <p:cNvPicPr>
            <a:picLocks noGrp="1" noChangeAspect="1"/>
          </p:cNvPicPr>
          <p:nvPr>
            <p:ph sz="half" idx="2"/>
          </p:nvPr>
        </p:nvPicPr>
        <p:blipFill>
          <a:blip r:embed="rId2" cstate="print"/>
          <a:srcRect/>
          <a:stretch>
            <a:fillRect/>
          </a:stretch>
        </p:blipFill>
        <p:spPr>
          <a:xfrm>
            <a:off x="0" y="0"/>
            <a:ext cx="9174163" cy="6858000"/>
          </a:xfrm>
        </p:spPr>
      </p:pic>
      <p:sp>
        <p:nvSpPr>
          <p:cNvPr id="16388" name="TextBox 3"/>
          <p:cNvSpPr txBox="1">
            <a:spLocks noChangeArrowheads="1"/>
          </p:cNvSpPr>
          <p:nvPr/>
        </p:nvSpPr>
        <p:spPr bwMode="auto">
          <a:xfrm>
            <a:off x="127000" y="6705600"/>
            <a:ext cx="8890000" cy="215900"/>
          </a:xfrm>
          <a:prstGeom prst="rect">
            <a:avLst/>
          </a:prstGeom>
          <a:solidFill>
            <a:srgbClr val="000000">
              <a:alpha val="0"/>
            </a:srgbClr>
          </a:solidFill>
          <a:ln w="9525">
            <a:noFill/>
            <a:miter lim="800000"/>
            <a:headEnd/>
            <a:tailEnd/>
          </a:ln>
        </p:spPr>
        <p:txBody>
          <a:bodyPr>
            <a:spAutoFit/>
          </a:bodyPr>
          <a:lstStyle/>
          <a:p>
            <a:r>
              <a:rPr lang="en-GB" sz="800">
                <a:solidFill>
                  <a:srgbClr val="000000"/>
                </a:solidFill>
              </a:rPr>
              <a:t>© Teachable and Henry Cordy-McKenna. Some rights reserved. http://teachable.net/res.asp?r=3150</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b="1" smtClean="0"/>
              <a:t>Two theories existed...</a:t>
            </a:r>
            <a:endParaRPr lang="en-GB" smtClean="0"/>
          </a:p>
        </p:txBody>
      </p:sp>
      <p:sp>
        <p:nvSpPr>
          <p:cNvPr id="3" name="Content Placeholder 2"/>
          <p:cNvSpPr>
            <a:spLocks noGrp="1"/>
          </p:cNvSpPr>
          <p:nvPr>
            <p:ph idx="1"/>
          </p:nvPr>
        </p:nvSpPr>
        <p:spPr>
          <a:xfrm>
            <a:off x="539552" y="1196752"/>
            <a:ext cx="8229600" cy="4829175"/>
          </a:xfrm>
        </p:spPr>
        <p:txBody>
          <a:bodyPr>
            <a:normAutofit fontScale="85000" lnSpcReduction="20000"/>
          </a:bodyPr>
          <a:lstStyle/>
          <a:p>
            <a:pPr marL="274320" indent="-274320" fontAlgn="auto">
              <a:spcAft>
                <a:spcPts val="0"/>
              </a:spcAft>
              <a:buClr>
                <a:schemeClr val="accent3"/>
              </a:buClr>
              <a:buFont typeface="Wingdings 2"/>
              <a:buNone/>
              <a:defRPr/>
            </a:pPr>
            <a:r>
              <a:rPr lang="en-GB" b="1" dirty="0" smtClean="0"/>
              <a:t>Conservative Hypothesis</a:t>
            </a:r>
          </a:p>
          <a:p>
            <a:pPr marL="274320" indent="-274320" fontAlgn="auto">
              <a:spcAft>
                <a:spcPts val="0"/>
              </a:spcAft>
              <a:buClr>
                <a:schemeClr val="accent3"/>
              </a:buClr>
              <a:buFont typeface="Wingdings 2"/>
              <a:buChar char=""/>
              <a:defRPr/>
            </a:pPr>
            <a:r>
              <a:rPr lang="en-GB" dirty="0" smtClean="0"/>
              <a:t>The complete parent DNA molecule acts as a template for the new daughter molecule, which is assembled from new nucleotides. The parent molecule is unchanged.</a:t>
            </a:r>
          </a:p>
          <a:p>
            <a:pPr marL="274320" indent="-274320" fontAlgn="auto">
              <a:spcAft>
                <a:spcPts val="0"/>
              </a:spcAft>
              <a:buClr>
                <a:schemeClr val="accent3"/>
              </a:buClr>
              <a:buFont typeface="Wingdings 2"/>
              <a:buChar char=""/>
              <a:defRPr/>
            </a:pPr>
            <a:endParaRPr lang="en-GB" dirty="0" smtClean="0"/>
          </a:p>
          <a:p>
            <a:pPr marL="274320" indent="-274320" fontAlgn="auto">
              <a:spcAft>
                <a:spcPts val="0"/>
              </a:spcAft>
              <a:buClr>
                <a:schemeClr val="accent3"/>
              </a:buClr>
              <a:buFont typeface="Wingdings 2"/>
              <a:buNone/>
              <a:defRPr/>
            </a:pPr>
            <a:r>
              <a:rPr lang="en-GB" b="1" dirty="0" smtClean="0"/>
              <a:t>Semi-conservative Hypothesis</a:t>
            </a:r>
          </a:p>
          <a:p>
            <a:pPr marL="274320" indent="-274320" fontAlgn="auto">
              <a:spcAft>
                <a:spcPts val="0"/>
              </a:spcAft>
              <a:buClr>
                <a:schemeClr val="accent3"/>
              </a:buClr>
              <a:buFont typeface="Wingdings 2"/>
              <a:buChar char=""/>
              <a:defRPr/>
            </a:pPr>
            <a:r>
              <a:rPr lang="en-GB" dirty="0" smtClean="0"/>
              <a:t>The parent DNA molecule separates into its two component strands, each of which acts as a template for the formation of a new complementary strand. The two daughter molecules therefore contain half the parent DNA and half new DNA (</a:t>
            </a:r>
            <a:r>
              <a:rPr lang="en-GB" b="1" dirty="0" smtClean="0"/>
              <a:t>semi-conservative</a:t>
            </a:r>
            <a:r>
              <a:rPr lang="en-GB" dirty="0" smtClean="0"/>
              <a:t> hypothesis).</a:t>
            </a:r>
          </a:p>
          <a:p>
            <a:pPr marL="274320" indent="-274320" fontAlgn="auto">
              <a:spcAft>
                <a:spcPts val="0"/>
              </a:spcAft>
              <a:buClr>
                <a:schemeClr val="accent3"/>
              </a:buClr>
              <a:buFont typeface="Wingdings 2"/>
              <a:buChar char=""/>
              <a:defRPr/>
            </a:pPr>
            <a:endParaRPr lang="en-GB" dirty="0"/>
          </a:p>
        </p:txBody>
      </p:sp>
    </p:spTree>
    <p:extLst>
      <p:ext uri="{BB962C8B-B14F-4D97-AF65-F5344CB8AC3E}">
        <p14:creationId xmlns:p14="http://schemas.microsoft.com/office/powerpoint/2010/main" val="25209540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a:solidFill>
                  <a:schemeClr val="tx2">
                    <a:satMod val="130000"/>
                  </a:schemeClr>
                </a:solidFill>
                <a:ea typeface="+mj-ea"/>
                <a:cs typeface="+mj-cs"/>
              </a:rPr>
              <a:t>Challenge Time!</a:t>
            </a:r>
          </a:p>
        </p:txBody>
      </p:sp>
      <p:sp>
        <p:nvSpPr>
          <p:cNvPr id="3" name="Content Placeholder 2"/>
          <p:cNvSpPr>
            <a:spLocks noGrp="1"/>
          </p:cNvSpPr>
          <p:nvPr>
            <p:ph idx="1"/>
          </p:nvPr>
        </p:nvSpPr>
        <p:spPr>
          <a:xfrm>
            <a:off x="1214438" y="1357313"/>
            <a:ext cx="7715250" cy="5286375"/>
          </a:xfrm>
        </p:spPr>
        <p:txBody>
          <a:bodyPr/>
          <a:lstStyle/>
          <a:p>
            <a:pPr eaLnBrk="1" hangingPunct="1">
              <a:lnSpc>
                <a:spcPct val="80000"/>
              </a:lnSpc>
            </a:pPr>
            <a:r>
              <a:rPr lang="en-GB" sz="3000" smtClean="0"/>
              <a:t>On the next slide you will see lots of triplet codes</a:t>
            </a:r>
          </a:p>
          <a:p>
            <a:pPr eaLnBrk="1" hangingPunct="1">
              <a:lnSpc>
                <a:spcPct val="80000"/>
              </a:lnSpc>
            </a:pPr>
            <a:r>
              <a:rPr lang="en-GB" sz="3000" smtClean="0"/>
              <a:t>Each triplet codes for an amino acid (one of the molymod balls) or the type of bond needed</a:t>
            </a:r>
          </a:p>
          <a:p>
            <a:pPr eaLnBrk="1" hangingPunct="1">
              <a:lnSpc>
                <a:spcPct val="80000"/>
              </a:lnSpc>
            </a:pPr>
            <a:r>
              <a:rPr lang="en-GB" sz="3000" smtClean="0"/>
              <a:t>I have a DNA code sequence on my desk</a:t>
            </a:r>
          </a:p>
          <a:p>
            <a:pPr eaLnBrk="1" hangingPunct="1">
              <a:lnSpc>
                <a:spcPct val="80000"/>
              </a:lnSpc>
            </a:pPr>
            <a:r>
              <a:rPr lang="en-GB" sz="3000" smtClean="0"/>
              <a:t>Send one person from your team to run up and find the first triplet code, then grab the right amino acid or bond and run back to tag the next person in your team</a:t>
            </a:r>
          </a:p>
          <a:p>
            <a:pPr eaLnBrk="1" hangingPunct="1">
              <a:lnSpc>
                <a:spcPct val="80000"/>
              </a:lnSpc>
            </a:pPr>
            <a:r>
              <a:rPr lang="en-GB" sz="3000" smtClean="0"/>
              <a:t>The first team to join up all the amino acids to make the correct protein is the winner!</a:t>
            </a:r>
          </a:p>
        </p:txBody>
      </p:sp>
      <p:sp>
        <p:nvSpPr>
          <p:cNvPr id="17412" name="TextBox 3"/>
          <p:cNvSpPr txBox="1">
            <a:spLocks noChangeArrowheads="1"/>
          </p:cNvSpPr>
          <p:nvPr/>
        </p:nvSpPr>
        <p:spPr bwMode="auto">
          <a:xfrm>
            <a:off x="127000" y="6705600"/>
            <a:ext cx="8890000" cy="215900"/>
          </a:xfrm>
          <a:prstGeom prst="rect">
            <a:avLst/>
          </a:prstGeom>
          <a:solidFill>
            <a:srgbClr val="000000">
              <a:alpha val="0"/>
            </a:srgbClr>
          </a:solidFill>
          <a:ln w="9525">
            <a:noFill/>
            <a:miter lim="800000"/>
            <a:headEnd/>
            <a:tailEnd/>
          </a:ln>
        </p:spPr>
        <p:txBody>
          <a:bodyPr>
            <a:spAutoFit/>
          </a:bodyPr>
          <a:lstStyle/>
          <a:p>
            <a:r>
              <a:rPr lang="en-GB" sz="800">
                <a:solidFill>
                  <a:srgbClr val="000000"/>
                </a:solidFill>
              </a:rPr>
              <a:t>© Teachable and Henry Cordy-McKenna. Some rights reserved. http://teachable.net/res.asp?r=3150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214438" y="357188"/>
          <a:ext cx="7715250" cy="6070600"/>
        </p:xfrm>
        <a:graphic>
          <a:graphicData uri="http://schemas.openxmlformats.org/drawingml/2006/table">
            <a:tbl>
              <a:tblPr/>
              <a:tblGrid>
                <a:gridCol w="2049462"/>
                <a:gridCol w="5665788"/>
              </a:tblGrid>
              <a:tr h="7588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FFFFFF"/>
                          </a:solidFill>
                          <a:effectLst/>
                          <a:latin typeface="Gill Sans MT" charset="0"/>
                          <a:cs typeface="Arial" charset="0"/>
                        </a:rPr>
                        <a:t>Triplet Code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FFFFFF"/>
                          </a:solidFill>
                          <a:effectLst/>
                          <a:latin typeface="Gill Sans MT" charset="0"/>
                          <a:cs typeface="Arial" charset="0"/>
                        </a:rPr>
                        <a:t>Codes for </a:t>
                      </a:r>
                      <a:r>
                        <a:rPr kumimoji="0" lang="en-GB" sz="1800" b="1" i="0" u="none" strike="noStrike" cap="none" normalizeH="0" baseline="0" dirty="0" err="1" smtClean="0">
                          <a:ln>
                            <a:noFill/>
                          </a:ln>
                          <a:solidFill>
                            <a:srgbClr val="FFFFFF"/>
                          </a:solidFill>
                          <a:effectLst/>
                          <a:latin typeface="Gill Sans MT" charset="0"/>
                          <a:cs typeface="Arial" charset="0"/>
                        </a:rPr>
                        <a:t>molymod</a:t>
                      </a:r>
                      <a:r>
                        <a:rPr kumimoji="0" lang="en-GB" sz="1800" b="1" i="0" u="none" strike="noStrike" cap="none" normalizeH="0" baseline="0" dirty="0" smtClean="0">
                          <a:ln>
                            <a:noFill/>
                          </a:ln>
                          <a:solidFill>
                            <a:srgbClr val="FFFFFF"/>
                          </a:solidFill>
                          <a:effectLst/>
                          <a:latin typeface="Gill Sans MT" charset="0"/>
                          <a:cs typeface="Arial"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7588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rgbClr val="000000"/>
                          </a:solidFill>
                          <a:effectLst/>
                          <a:latin typeface="Gill Sans MT" charset="0"/>
                          <a:cs typeface="Arial" charset="0"/>
                        </a:rPr>
                        <a:t>CCC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rgbClr val="000000"/>
                          </a:solidFill>
                          <a:effectLst/>
                          <a:latin typeface="Gill Sans MT" charset="0"/>
                          <a:cs typeface="Arial" charset="0"/>
                        </a:rPr>
                        <a:t>White amino acid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r>
              <a:tr h="7588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rgbClr val="000000"/>
                          </a:solidFill>
                          <a:effectLst/>
                          <a:latin typeface="Gill Sans MT" charset="0"/>
                          <a:cs typeface="Arial" charset="0"/>
                        </a:rPr>
                        <a:t>TCT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rgbClr val="000000"/>
                          </a:solidFill>
                          <a:effectLst/>
                          <a:latin typeface="Gill Sans MT" charset="0"/>
                          <a:cs typeface="Arial" charset="0"/>
                        </a:rPr>
                        <a:t>Green amino acid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r>
              <a:tr h="7588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rgbClr val="000000"/>
                          </a:solidFill>
                          <a:effectLst/>
                          <a:latin typeface="Gill Sans MT" charset="0"/>
                          <a:cs typeface="Arial" charset="0"/>
                        </a:rPr>
                        <a:t>TAT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000000"/>
                          </a:solidFill>
                          <a:effectLst/>
                          <a:latin typeface="Gill Sans MT" charset="0"/>
                          <a:cs typeface="Arial" charset="0"/>
                        </a:rPr>
                        <a:t>Red amino acid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r>
              <a:tr h="7588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rgbClr val="000000"/>
                          </a:solidFill>
                          <a:effectLst/>
                          <a:latin typeface="Gill Sans MT" charset="0"/>
                          <a:cs typeface="Arial" charset="0"/>
                        </a:rPr>
                        <a:t>ATA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rgbClr val="000000"/>
                          </a:solidFill>
                          <a:effectLst/>
                          <a:latin typeface="Gill Sans MT" charset="0"/>
                          <a:cs typeface="Arial" charset="0"/>
                        </a:rPr>
                        <a:t>Yellow amino acid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r>
              <a:tr h="7588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rgbClr val="000000"/>
                          </a:solidFill>
                          <a:effectLst/>
                          <a:latin typeface="Gill Sans MT" charset="0"/>
                          <a:cs typeface="Arial" charset="0"/>
                        </a:rPr>
                        <a:t>CCG</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000000"/>
                          </a:solidFill>
                          <a:effectLst/>
                          <a:latin typeface="Gill Sans MT" charset="0"/>
                          <a:cs typeface="Arial" charset="0"/>
                        </a:rPr>
                        <a:t>White amino acid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r>
              <a:tr h="7588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rgbClr val="000000"/>
                          </a:solidFill>
                          <a:effectLst/>
                          <a:latin typeface="Gill Sans MT" charset="0"/>
                          <a:cs typeface="Arial" charset="0"/>
                        </a:rPr>
                        <a:t>GGA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000000"/>
                          </a:solidFill>
                          <a:effectLst/>
                          <a:latin typeface="Gill Sans MT" charset="0"/>
                          <a:cs typeface="Arial" charset="0"/>
                        </a:rPr>
                        <a:t>Blue amino acid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r>
              <a:tr h="7588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rgbClr val="000000"/>
                          </a:solidFill>
                          <a:effectLst/>
                          <a:latin typeface="Gill Sans MT" charset="0"/>
                          <a:cs typeface="Arial" charset="0"/>
                        </a:rPr>
                        <a:t>CTC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000000"/>
                          </a:solidFill>
                          <a:effectLst/>
                          <a:latin typeface="Gill Sans MT" charset="0"/>
                          <a:cs typeface="Arial" charset="0"/>
                        </a:rPr>
                        <a:t>Brown amino acid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r>
            </a:tbl>
          </a:graphicData>
        </a:graphic>
      </p:graphicFrame>
      <p:sp>
        <p:nvSpPr>
          <p:cNvPr id="18463" name="TextBox 2"/>
          <p:cNvSpPr txBox="1">
            <a:spLocks noChangeArrowheads="1"/>
          </p:cNvSpPr>
          <p:nvPr/>
        </p:nvSpPr>
        <p:spPr bwMode="auto">
          <a:xfrm>
            <a:off x="127000" y="6705600"/>
            <a:ext cx="8890000" cy="215900"/>
          </a:xfrm>
          <a:prstGeom prst="rect">
            <a:avLst/>
          </a:prstGeom>
          <a:solidFill>
            <a:srgbClr val="000000">
              <a:alpha val="0"/>
            </a:srgbClr>
          </a:solidFill>
          <a:ln w="9525">
            <a:noFill/>
            <a:miter lim="800000"/>
            <a:headEnd/>
            <a:tailEnd/>
          </a:ln>
        </p:spPr>
        <p:txBody>
          <a:bodyPr>
            <a:spAutoFit/>
          </a:bodyPr>
          <a:lstStyle/>
          <a:p>
            <a:r>
              <a:rPr lang="en-GB" sz="800">
                <a:solidFill>
                  <a:srgbClr val="000000"/>
                </a:solidFill>
              </a:rPr>
              <a:t>© Teachable and Henry Cordy-McKenna. Some rights reserved. http://teachable.net/res.asp?r=3150</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Decode the Christmas message!</a:t>
            </a:r>
            <a:endParaRPr lang="en-GB" dirty="0"/>
          </a:p>
        </p:txBody>
      </p:sp>
      <p:sp>
        <p:nvSpPr>
          <p:cNvPr id="4" name="Date Placeholder 3"/>
          <p:cNvSpPr>
            <a:spLocks noGrp="1"/>
          </p:cNvSpPr>
          <p:nvPr>
            <p:ph type="dt" sz="half" idx="10"/>
          </p:nvPr>
        </p:nvSpPr>
        <p:spPr/>
        <p:txBody>
          <a:bodyPr/>
          <a:lstStyle/>
          <a:p>
            <a:fld id="{4F5DC394-0CA4-47AE-9E0D-A72019AEE523}" type="datetime1">
              <a:rPr lang="en-GB" smtClean="0"/>
              <a:pPr/>
              <a:t>15/10/2015</a:t>
            </a:fld>
            <a:endParaRPr lang="en-GB"/>
          </a:p>
        </p:txBody>
      </p:sp>
      <p:sp>
        <p:nvSpPr>
          <p:cNvPr id="5" name="Footer Placeholder 4"/>
          <p:cNvSpPr>
            <a:spLocks noGrp="1"/>
          </p:cNvSpPr>
          <p:nvPr>
            <p:ph type="ftr" sz="quarter" idx="11"/>
          </p:nvPr>
        </p:nvSpPr>
        <p:spPr/>
        <p:txBody>
          <a:bodyPr/>
          <a:lstStyle/>
          <a:p>
            <a:r>
              <a:rPr lang="en-GB" smtClean="0"/>
              <a:t>Mr A Lovat </a:t>
            </a:r>
            <a:endParaRPr lang="en-GB"/>
          </a:p>
        </p:txBody>
      </p:sp>
      <p:sp>
        <p:nvSpPr>
          <p:cNvPr id="6" name="Slide Number Placeholder 5"/>
          <p:cNvSpPr>
            <a:spLocks noGrp="1"/>
          </p:cNvSpPr>
          <p:nvPr>
            <p:ph type="sldNum" sz="quarter" idx="12"/>
          </p:nvPr>
        </p:nvSpPr>
        <p:spPr/>
        <p:txBody>
          <a:bodyPr/>
          <a:lstStyle/>
          <a:p>
            <a:fld id="{4C189E12-4EBC-49B6-AD2A-A00411212FCA}" type="slidenum">
              <a:rPr lang="en-GB" smtClean="0"/>
              <a:pPr/>
              <a:t>52</a:t>
            </a:fld>
            <a:endParaRPr lang="en-GB"/>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85000" lnSpcReduction="10000"/>
          </a:bodyPr>
          <a:lstStyle/>
          <a:p>
            <a:r>
              <a:rPr lang="en-GB" dirty="0" smtClean="0"/>
              <a:t>In January 2008, researchers at the J. Craig Venter Institute announced that they had constructed the entire genome of a small bacterium from scratch, thus creating the first example of synthetic life. To distinguish the man-made genome from the natural one, the scientists inserted “watermarks” into the DNA sequence. These sequences were decoded to their one letter amino acid abbreviations and revealed five watermarks commemorating those who had worked on the project: VENTERINSTITVTE, CRAIGVENTER, HAMSMITH, CINDIANDCLYDE, GLASSANDCLYDE</a:t>
            </a:r>
            <a:endParaRPr lang="en-GB" dirty="0"/>
          </a:p>
        </p:txBody>
      </p:sp>
      <p:sp>
        <p:nvSpPr>
          <p:cNvPr id="4" name="Date Placeholder 3"/>
          <p:cNvSpPr>
            <a:spLocks noGrp="1"/>
          </p:cNvSpPr>
          <p:nvPr>
            <p:ph type="dt" sz="half" idx="10"/>
          </p:nvPr>
        </p:nvSpPr>
        <p:spPr/>
        <p:txBody>
          <a:bodyPr/>
          <a:lstStyle/>
          <a:p>
            <a:fld id="{4F5DC394-0CA4-47AE-9E0D-A72019AEE523}" type="datetime1">
              <a:rPr lang="en-GB" smtClean="0"/>
              <a:pPr/>
              <a:t>15/10/2015</a:t>
            </a:fld>
            <a:endParaRPr lang="en-GB"/>
          </a:p>
        </p:txBody>
      </p:sp>
      <p:sp>
        <p:nvSpPr>
          <p:cNvPr id="5" name="Footer Placeholder 4"/>
          <p:cNvSpPr>
            <a:spLocks noGrp="1"/>
          </p:cNvSpPr>
          <p:nvPr>
            <p:ph type="ftr" sz="quarter" idx="11"/>
          </p:nvPr>
        </p:nvSpPr>
        <p:spPr/>
        <p:txBody>
          <a:bodyPr/>
          <a:lstStyle/>
          <a:p>
            <a:r>
              <a:rPr lang="en-GB" smtClean="0"/>
              <a:t>Mr A Lovat </a:t>
            </a:r>
            <a:endParaRPr lang="en-GB"/>
          </a:p>
        </p:txBody>
      </p:sp>
      <p:sp>
        <p:nvSpPr>
          <p:cNvPr id="6" name="Slide Number Placeholder 5"/>
          <p:cNvSpPr>
            <a:spLocks noGrp="1"/>
          </p:cNvSpPr>
          <p:nvPr>
            <p:ph type="sldNum" sz="quarter" idx="12"/>
          </p:nvPr>
        </p:nvSpPr>
        <p:spPr/>
        <p:txBody>
          <a:bodyPr/>
          <a:lstStyle/>
          <a:p>
            <a:fld id="{4C189E12-4EBC-49B6-AD2A-A00411212FCA}" type="slidenum">
              <a:rPr lang="en-GB" smtClean="0"/>
              <a:pPr/>
              <a:t>53</a:t>
            </a:fld>
            <a:endParaRPr lang="en-GB"/>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GB" u="sng" smtClean="0"/>
              <a:t>Translation Animation</a:t>
            </a:r>
          </a:p>
        </p:txBody>
      </p:sp>
      <p:sp>
        <p:nvSpPr>
          <p:cNvPr id="23555" name="Rectangle 3"/>
          <p:cNvSpPr>
            <a:spLocks noGrp="1" noChangeArrowheads="1"/>
          </p:cNvSpPr>
          <p:nvPr>
            <p:ph type="body" idx="1"/>
          </p:nvPr>
        </p:nvSpPr>
        <p:spPr/>
        <p:txBody>
          <a:bodyPr/>
          <a:lstStyle/>
          <a:p>
            <a:pPr eaLnBrk="1" hangingPunct="1">
              <a:buFont typeface="Wingdings" pitchFamily="2" charset="2"/>
              <a:buNone/>
            </a:pPr>
            <a:r>
              <a:rPr lang="en-GB" smtClean="0">
                <a:hlinkClick r:id="rId2"/>
              </a:rPr>
              <a:t>http://www.johnkyrk.com/DNAtranslation.html</a:t>
            </a:r>
            <a:endParaRPr lang="en-GB" smtClean="0"/>
          </a:p>
          <a:p>
            <a:pPr eaLnBrk="1" hangingPunct="1">
              <a:buFont typeface="Wingdings" pitchFamily="2" charset="2"/>
              <a:buNone/>
            </a:pPr>
            <a:endParaRPr lang="en-GB" smtClean="0"/>
          </a:p>
          <a:p>
            <a:pPr eaLnBrk="1" hangingPunct="1">
              <a:buFont typeface="Wingdings" pitchFamily="2" charset="2"/>
              <a:buNone/>
            </a:pPr>
            <a:r>
              <a:rPr lang="en-GB" smtClean="0">
                <a:hlinkClick r:id="rId3"/>
              </a:rPr>
              <a:t>http://highered.mcgraw-hill.com/olcweb/cgi/pluginpop.cgi?it=swf::525::530::/sites/dl/free/0072464631/291136/protein_synthesis.swf::protein_synthesis.swf</a:t>
            </a:r>
            <a:endParaRPr lang="en-GB" smtClean="0"/>
          </a:p>
          <a:p>
            <a:pPr eaLnBrk="1" hangingPunct="1">
              <a:buFont typeface="Wingdings" pitchFamily="2" charset="2"/>
              <a:buNone/>
            </a:pPr>
            <a:endParaRPr lang="en-GB" smtClean="0"/>
          </a:p>
          <a:p>
            <a:pPr eaLnBrk="1" hangingPunct="1">
              <a:buFont typeface="Wingdings" pitchFamily="2" charset="2"/>
              <a:buNone/>
            </a:pPr>
            <a:endParaRPr lang="en-GB" smtClean="0"/>
          </a:p>
          <a:p>
            <a:pPr eaLnBrk="1" hangingPunct="1">
              <a:buFont typeface="Wingdings" pitchFamily="2" charset="2"/>
              <a:buNone/>
            </a:pPr>
            <a:endParaRPr lang="en-GB"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a:off x="2555776" y="3861048"/>
            <a:ext cx="3071834" cy="264320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Isosceles Triangle 4"/>
          <p:cNvSpPr/>
          <p:nvPr/>
        </p:nvSpPr>
        <p:spPr>
          <a:xfrm>
            <a:off x="5796136" y="3717032"/>
            <a:ext cx="3143272" cy="28575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Isosceles Triangle 6"/>
          <p:cNvSpPr/>
          <p:nvPr/>
        </p:nvSpPr>
        <p:spPr>
          <a:xfrm>
            <a:off x="4211960" y="476672"/>
            <a:ext cx="3214710" cy="307183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rot="10800000">
            <a:off x="6143604" y="404664"/>
            <a:ext cx="3000396" cy="278608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p:cNvSpPr/>
          <p:nvPr/>
        </p:nvSpPr>
        <p:spPr>
          <a:xfrm rot="10800000">
            <a:off x="539552" y="3284984"/>
            <a:ext cx="3357586" cy="314327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Isosceles Triangle 11"/>
          <p:cNvSpPr/>
          <p:nvPr/>
        </p:nvSpPr>
        <p:spPr>
          <a:xfrm rot="10800000">
            <a:off x="2483768" y="332656"/>
            <a:ext cx="3143272" cy="307183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3484470" y="6075626"/>
            <a:ext cx="1214446" cy="369332"/>
          </a:xfrm>
          <a:prstGeom prst="rect">
            <a:avLst/>
          </a:prstGeom>
          <a:noFill/>
        </p:spPr>
        <p:txBody>
          <a:bodyPr wrap="square" rtlCol="0">
            <a:spAutoFit/>
          </a:bodyPr>
          <a:lstStyle/>
          <a:p>
            <a:r>
              <a:rPr lang="en-GB" dirty="0" smtClean="0"/>
              <a:t>Ribosome</a:t>
            </a:r>
            <a:endParaRPr lang="en-GB" dirty="0"/>
          </a:p>
        </p:txBody>
      </p:sp>
      <p:sp>
        <p:nvSpPr>
          <p:cNvPr id="14" name="TextBox 13"/>
          <p:cNvSpPr txBox="1"/>
          <p:nvPr/>
        </p:nvSpPr>
        <p:spPr>
          <a:xfrm rot="10800000">
            <a:off x="2698082" y="332656"/>
            <a:ext cx="2357454" cy="646331"/>
          </a:xfrm>
          <a:prstGeom prst="rect">
            <a:avLst/>
          </a:prstGeom>
          <a:noFill/>
        </p:spPr>
        <p:txBody>
          <a:bodyPr wrap="square" rtlCol="0">
            <a:spAutoFit/>
          </a:bodyPr>
          <a:lstStyle/>
          <a:p>
            <a:r>
              <a:rPr lang="en-GB" dirty="0" smtClean="0"/>
              <a:t>Where translation takes place</a:t>
            </a:r>
            <a:endParaRPr lang="en-GB" dirty="0"/>
          </a:p>
        </p:txBody>
      </p:sp>
      <p:sp>
        <p:nvSpPr>
          <p:cNvPr id="15" name="TextBox 14"/>
          <p:cNvSpPr txBox="1"/>
          <p:nvPr/>
        </p:nvSpPr>
        <p:spPr>
          <a:xfrm rot="3779650">
            <a:off x="768595" y="4654543"/>
            <a:ext cx="1857388" cy="369332"/>
          </a:xfrm>
          <a:prstGeom prst="rect">
            <a:avLst/>
          </a:prstGeom>
          <a:noFill/>
        </p:spPr>
        <p:txBody>
          <a:bodyPr wrap="square" rtlCol="0">
            <a:spAutoFit/>
          </a:bodyPr>
          <a:lstStyle/>
          <a:p>
            <a:r>
              <a:rPr lang="en-GB" dirty="0" smtClean="0"/>
              <a:t>Transcription</a:t>
            </a:r>
            <a:endParaRPr lang="en-GB" dirty="0"/>
          </a:p>
        </p:txBody>
      </p:sp>
      <p:sp>
        <p:nvSpPr>
          <p:cNvPr id="16" name="TextBox 15"/>
          <p:cNvSpPr txBox="1"/>
          <p:nvPr/>
        </p:nvSpPr>
        <p:spPr>
          <a:xfrm rot="14675469">
            <a:off x="5142731" y="1815892"/>
            <a:ext cx="2266560" cy="646331"/>
          </a:xfrm>
          <a:prstGeom prst="rect">
            <a:avLst/>
          </a:prstGeom>
          <a:noFill/>
        </p:spPr>
        <p:txBody>
          <a:bodyPr wrap="square" rtlCol="0">
            <a:spAutoFit/>
          </a:bodyPr>
          <a:lstStyle/>
          <a:p>
            <a:r>
              <a:rPr lang="en-GB" dirty="0" smtClean="0"/>
              <a:t>Making pre-mRNA from a DNA template</a:t>
            </a:r>
            <a:endParaRPr lang="en-GB" dirty="0"/>
          </a:p>
        </p:txBody>
      </p:sp>
      <p:sp>
        <p:nvSpPr>
          <p:cNvPr id="17" name="TextBox 16"/>
          <p:cNvSpPr txBox="1"/>
          <p:nvPr/>
        </p:nvSpPr>
        <p:spPr>
          <a:xfrm rot="7056126">
            <a:off x="4201295" y="2280263"/>
            <a:ext cx="1714512" cy="369332"/>
          </a:xfrm>
          <a:prstGeom prst="rect">
            <a:avLst/>
          </a:prstGeom>
          <a:noFill/>
        </p:spPr>
        <p:txBody>
          <a:bodyPr wrap="square" rtlCol="0">
            <a:spAutoFit/>
          </a:bodyPr>
          <a:lstStyle/>
          <a:p>
            <a:r>
              <a:rPr lang="en-GB" dirty="0" err="1" smtClean="0"/>
              <a:t>tRNA</a:t>
            </a:r>
            <a:endParaRPr lang="en-GB" dirty="0"/>
          </a:p>
        </p:txBody>
      </p:sp>
      <p:sp>
        <p:nvSpPr>
          <p:cNvPr id="18" name="TextBox 17"/>
          <p:cNvSpPr txBox="1"/>
          <p:nvPr/>
        </p:nvSpPr>
        <p:spPr>
          <a:xfrm rot="17998942">
            <a:off x="3198986" y="1458509"/>
            <a:ext cx="2901772" cy="523220"/>
          </a:xfrm>
          <a:prstGeom prst="rect">
            <a:avLst/>
          </a:prstGeom>
          <a:noFill/>
        </p:spPr>
        <p:txBody>
          <a:bodyPr wrap="square" rtlCol="0">
            <a:spAutoFit/>
          </a:bodyPr>
          <a:lstStyle/>
          <a:p>
            <a:r>
              <a:rPr lang="en-GB" sz="1400" dirty="0" smtClean="0"/>
              <a:t>Single strand of RNA folded into a clover shape</a:t>
            </a:r>
            <a:endParaRPr lang="en-GB" sz="1400" dirty="0"/>
          </a:p>
        </p:txBody>
      </p:sp>
      <p:sp>
        <p:nvSpPr>
          <p:cNvPr id="19" name="TextBox 18"/>
          <p:cNvSpPr txBox="1"/>
          <p:nvPr/>
        </p:nvSpPr>
        <p:spPr>
          <a:xfrm>
            <a:off x="6510516" y="6074486"/>
            <a:ext cx="1994782" cy="369332"/>
          </a:xfrm>
          <a:prstGeom prst="rect">
            <a:avLst/>
          </a:prstGeom>
          <a:noFill/>
        </p:spPr>
        <p:txBody>
          <a:bodyPr wrap="square" rtlCol="0">
            <a:spAutoFit/>
          </a:bodyPr>
          <a:lstStyle/>
          <a:p>
            <a:r>
              <a:rPr lang="en-GB" dirty="0" smtClean="0"/>
              <a:t>RNA polymerase</a:t>
            </a:r>
            <a:endParaRPr lang="en-GB" dirty="0"/>
          </a:p>
        </p:txBody>
      </p:sp>
      <p:sp>
        <p:nvSpPr>
          <p:cNvPr id="20" name="TextBox 19"/>
          <p:cNvSpPr txBox="1"/>
          <p:nvPr/>
        </p:nvSpPr>
        <p:spPr>
          <a:xfrm rot="14364329">
            <a:off x="3705007" y="5110538"/>
            <a:ext cx="1785950" cy="369332"/>
          </a:xfrm>
          <a:prstGeom prst="rect">
            <a:avLst/>
          </a:prstGeom>
          <a:noFill/>
        </p:spPr>
        <p:txBody>
          <a:bodyPr wrap="square" rtlCol="0">
            <a:spAutoFit/>
          </a:bodyPr>
          <a:lstStyle/>
          <a:p>
            <a:r>
              <a:rPr lang="en-GB" dirty="0" smtClean="0"/>
              <a:t>DNA </a:t>
            </a:r>
            <a:r>
              <a:rPr lang="en-GB" dirty="0" err="1" smtClean="0"/>
              <a:t>helicase</a:t>
            </a:r>
            <a:endParaRPr lang="en-GB" dirty="0"/>
          </a:p>
        </p:txBody>
      </p:sp>
      <p:sp>
        <p:nvSpPr>
          <p:cNvPr id="21" name="TextBox 20"/>
          <p:cNvSpPr txBox="1"/>
          <p:nvPr/>
        </p:nvSpPr>
        <p:spPr>
          <a:xfrm rot="3519087">
            <a:off x="5897047" y="1775625"/>
            <a:ext cx="3071802" cy="646331"/>
          </a:xfrm>
          <a:prstGeom prst="rect">
            <a:avLst/>
          </a:prstGeom>
          <a:noFill/>
        </p:spPr>
        <p:txBody>
          <a:bodyPr wrap="square" rtlCol="0">
            <a:spAutoFit/>
          </a:bodyPr>
          <a:lstStyle/>
          <a:p>
            <a:r>
              <a:rPr lang="en-GB" dirty="0" smtClean="0"/>
              <a:t>Enzyme that breaks </a:t>
            </a:r>
          </a:p>
          <a:p>
            <a:r>
              <a:rPr lang="en-GB" dirty="0" smtClean="0"/>
              <a:t>hydrogen bonds</a:t>
            </a:r>
            <a:endParaRPr lang="en-GB" dirty="0"/>
          </a:p>
        </p:txBody>
      </p:sp>
      <p:sp>
        <p:nvSpPr>
          <p:cNvPr id="22" name="TextBox 21"/>
          <p:cNvSpPr txBox="1"/>
          <p:nvPr/>
        </p:nvSpPr>
        <p:spPr>
          <a:xfrm rot="10800000">
            <a:off x="396676" y="3284984"/>
            <a:ext cx="3143240" cy="830997"/>
          </a:xfrm>
          <a:prstGeom prst="rect">
            <a:avLst/>
          </a:prstGeom>
          <a:noFill/>
        </p:spPr>
        <p:txBody>
          <a:bodyPr wrap="square" rtlCol="0">
            <a:spAutoFit/>
          </a:bodyPr>
          <a:lstStyle/>
          <a:p>
            <a:r>
              <a:rPr lang="en-GB" sz="1600" dirty="0" smtClean="0"/>
              <a:t>Enzyme that joins the free nucleotides together to build mRNA</a:t>
            </a:r>
            <a:endParaRPr lang="en-GB" sz="1600" dirty="0"/>
          </a:p>
        </p:txBody>
      </p:sp>
      <p:sp>
        <p:nvSpPr>
          <p:cNvPr id="23" name="TextBox 22"/>
          <p:cNvSpPr txBox="1"/>
          <p:nvPr/>
        </p:nvSpPr>
        <p:spPr>
          <a:xfrm rot="17984753">
            <a:off x="7677572" y="1078667"/>
            <a:ext cx="1357322" cy="369332"/>
          </a:xfrm>
          <a:prstGeom prst="rect">
            <a:avLst/>
          </a:prstGeom>
          <a:noFill/>
        </p:spPr>
        <p:txBody>
          <a:bodyPr wrap="square" rtlCol="0">
            <a:spAutoFit/>
          </a:bodyPr>
          <a:lstStyle/>
          <a:p>
            <a:r>
              <a:rPr lang="en-GB" dirty="0" smtClean="0"/>
              <a:t>splicing</a:t>
            </a:r>
            <a:endParaRPr lang="en-GB" dirty="0"/>
          </a:p>
        </p:txBody>
      </p:sp>
      <p:sp>
        <p:nvSpPr>
          <p:cNvPr id="24" name="TextBox 23"/>
          <p:cNvSpPr txBox="1"/>
          <p:nvPr/>
        </p:nvSpPr>
        <p:spPr>
          <a:xfrm rot="7009742">
            <a:off x="5892964" y="4932262"/>
            <a:ext cx="2000264" cy="646331"/>
          </a:xfrm>
          <a:prstGeom prst="rect">
            <a:avLst/>
          </a:prstGeom>
          <a:noFill/>
        </p:spPr>
        <p:txBody>
          <a:bodyPr wrap="square" rtlCol="0">
            <a:spAutoFit/>
          </a:bodyPr>
          <a:lstStyle/>
          <a:p>
            <a:r>
              <a:rPr lang="en-GB" dirty="0" smtClean="0"/>
              <a:t>Removal of non-coding </a:t>
            </a:r>
            <a:r>
              <a:rPr lang="en-GB" dirty="0" err="1" smtClean="0"/>
              <a:t>intron</a:t>
            </a:r>
            <a:endParaRPr lang="en-GB" dirty="0"/>
          </a:p>
        </p:txBody>
      </p:sp>
      <p:sp>
        <p:nvSpPr>
          <p:cNvPr id="25" name="TextBox 24"/>
          <p:cNvSpPr txBox="1"/>
          <p:nvPr/>
        </p:nvSpPr>
        <p:spPr>
          <a:xfrm rot="14614070">
            <a:off x="7325930" y="5067128"/>
            <a:ext cx="1214446" cy="369332"/>
          </a:xfrm>
          <a:prstGeom prst="rect">
            <a:avLst/>
          </a:prstGeom>
          <a:noFill/>
        </p:spPr>
        <p:txBody>
          <a:bodyPr wrap="square" rtlCol="0">
            <a:spAutoFit/>
          </a:bodyPr>
          <a:lstStyle/>
          <a:p>
            <a:r>
              <a:rPr lang="en-GB" dirty="0" smtClean="0"/>
              <a:t>translation</a:t>
            </a:r>
            <a:endParaRPr lang="en-GB" dirty="0"/>
          </a:p>
        </p:txBody>
      </p:sp>
      <p:sp>
        <p:nvSpPr>
          <p:cNvPr id="26" name="TextBox 25"/>
          <p:cNvSpPr txBox="1"/>
          <p:nvPr/>
        </p:nvSpPr>
        <p:spPr>
          <a:xfrm rot="17871540">
            <a:off x="2411191" y="4420064"/>
            <a:ext cx="1071570" cy="369332"/>
          </a:xfrm>
          <a:prstGeom prst="rect">
            <a:avLst/>
          </a:prstGeom>
          <a:noFill/>
        </p:spPr>
        <p:txBody>
          <a:bodyPr wrap="square" rtlCol="0">
            <a:spAutoFit/>
          </a:bodyPr>
          <a:lstStyle/>
          <a:p>
            <a:r>
              <a:rPr lang="en-GB" dirty="0" smtClean="0"/>
              <a:t>DNA</a:t>
            </a:r>
            <a:endParaRPr lang="en-GB" dirty="0"/>
          </a:p>
        </p:txBody>
      </p:sp>
      <p:sp>
        <p:nvSpPr>
          <p:cNvPr id="27" name="TextBox 26"/>
          <p:cNvSpPr txBox="1"/>
          <p:nvPr/>
        </p:nvSpPr>
        <p:spPr>
          <a:xfrm>
            <a:off x="5140654" y="3048440"/>
            <a:ext cx="642942" cy="369332"/>
          </a:xfrm>
          <a:prstGeom prst="rect">
            <a:avLst/>
          </a:prstGeom>
          <a:noFill/>
        </p:spPr>
        <p:txBody>
          <a:bodyPr wrap="square" rtlCol="0">
            <a:spAutoFit/>
          </a:bodyPr>
          <a:lstStyle/>
          <a:p>
            <a:r>
              <a:rPr lang="en-GB" dirty="0" smtClean="0"/>
              <a:t>RNA</a:t>
            </a:r>
            <a:endParaRPr lang="en-GB" dirty="0"/>
          </a:p>
        </p:txBody>
      </p:sp>
      <p:sp>
        <p:nvSpPr>
          <p:cNvPr id="28" name="TextBox 27"/>
          <p:cNvSpPr txBox="1"/>
          <p:nvPr/>
        </p:nvSpPr>
        <p:spPr>
          <a:xfrm rot="7062755">
            <a:off x="3186693" y="5174244"/>
            <a:ext cx="928694" cy="369332"/>
          </a:xfrm>
          <a:prstGeom prst="rect">
            <a:avLst/>
          </a:prstGeom>
          <a:noFill/>
        </p:spPr>
        <p:txBody>
          <a:bodyPr wrap="square" rtlCol="0">
            <a:spAutoFit/>
          </a:bodyPr>
          <a:lstStyle/>
          <a:p>
            <a:r>
              <a:rPr lang="en-GB" dirty="0" smtClean="0"/>
              <a:t>ATGC</a:t>
            </a:r>
            <a:endParaRPr lang="en-GB" dirty="0"/>
          </a:p>
        </p:txBody>
      </p:sp>
      <p:sp>
        <p:nvSpPr>
          <p:cNvPr id="29" name="TextBox 28"/>
          <p:cNvSpPr txBox="1"/>
          <p:nvPr/>
        </p:nvSpPr>
        <p:spPr>
          <a:xfrm rot="3759148">
            <a:off x="2971142" y="1410267"/>
            <a:ext cx="1071570" cy="369332"/>
          </a:xfrm>
          <a:prstGeom prst="rect">
            <a:avLst/>
          </a:prstGeom>
          <a:noFill/>
        </p:spPr>
        <p:txBody>
          <a:bodyPr wrap="square" rtlCol="0">
            <a:spAutoFit/>
          </a:bodyPr>
          <a:lstStyle/>
          <a:p>
            <a:r>
              <a:rPr lang="en-GB" dirty="0" smtClean="0"/>
              <a:t>AUGC</a:t>
            </a:r>
            <a:endParaRPr lang="en-GB"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a:off x="571472" y="571480"/>
            <a:ext cx="3071834" cy="264320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Isosceles Triangle 4"/>
          <p:cNvSpPr/>
          <p:nvPr/>
        </p:nvSpPr>
        <p:spPr>
          <a:xfrm>
            <a:off x="3857620" y="428604"/>
            <a:ext cx="3143272" cy="28575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Isosceles Triangle 6"/>
          <p:cNvSpPr/>
          <p:nvPr/>
        </p:nvSpPr>
        <p:spPr>
          <a:xfrm>
            <a:off x="2143108" y="3286124"/>
            <a:ext cx="3214710" cy="307183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rot="10800000">
            <a:off x="2285984" y="428604"/>
            <a:ext cx="3000396" cy="278608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p:cNvSpPr/>
          <p:nvPr/>
        </p:nvSpPr>
        <p:spPr>
          <a:xfrm rot="10800000">
            <a:off x="3786182" y="3286124"/>
            <a:ext cx="3357586" cy="314327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Isosceles Triangle 11"/>
          <p:cNvSpPr/>
          <p:nvPr/>
        </p:nvSpPr>
        <p:spPr>
          <a:xfrm rot="10800000">
            <a:off x="500034" y="3286124"/>
            <a:ext cx="3143272" cy="307183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1500166" y="2786058"/>
            <a:ext cx="1214446" cy="369332"/>
          </a:xfrm>
          <a:prstGeom prst="rect">
            <a:avLst/>
          </a:prstGeom>
          <a:noFill/>
        </p:spPr>
        <p:txBody>
          <a:bodyPr wrap="square" rtlCol="0">
            <a:spAutoFit/>
          </a:bodyPr>
          <a:lstStyle/>
          <a:p>
            <a:r>
              <a:rPr lang="en-GB" dirty="0" smtClean="0"/>
              <a:t>Ribosome</a:t>
            </a:r>
            <a:endParaRPr lang="en-GB" dirty="0"/>
          </a:p>
        </p:txBody>
      </p:sp>
      <p:sp>
        <p:nvSpPr>
          <p:cNvPr id="14" name="TextBox 13"/>
          <p:cNvSpPr txBox="1"/>
          <p:nvPr/>
        </p:nvSpPr>
        <p:spPr>
          <a:xfrm rot="10800000">
            <a:off x="714348" y="3286124"/>
            <a:ext cx="2357454" cy="646331"/>
          </a:xfrm>
          <a:prstGeom prst="rect">
            <a:avLst/>
          </a:prstGeom>
          <a:noFill/>
        </p:spPr>
        <p:txBody>
          <a:bodyPr wrap="square" rtlCol="0">
            <a:spAutoFit/>
          </a:bodyPr>
          <a:lstStyle/>
          <a:p>
            <a:r>
              <a:rPr lang="en-GB" dirty="0" smtClean="0"/>
              <a:t>Where translation takes place</a:t>
            </a:r>
            <a:endParaRPr lang="en-GB" dirty="0"/>
          </a:p>
        </p:txBody>
      </p:sp>
      <p:sp>
        <p:nvSpPr>
          <p:cNvPr id="15" name="TextBox 14"/>
          <p:cNvSpPr txBox="1"/>
          <p:nvPr/>
        </p:nvSpPr>
        <p:spPr>
          <a:xfrm rot="3779650">
            <a:off x="4015225" y="4655683"/>
            <a:ext cx="1857388" cy="369332"/>
          </a:xfrm>
          <a:prstGeom prst="rect">
            <a:avLst/>
          </a:prstGeom>
          <a:noFill/>
        </p:spPr>
        <p:txBody>
          <a:bodyPr wrap="square" rtlCol="0">
            <a:spAutoFit/>
          </a:bodyPr>
          <a:lstStyle/>
          <a:p>
            <a:r>
              <a:rPr lang="en-GB" dirty="0" smtClean="0"/>
              <a:t>Transcription</a:t>
            </a:r>
            <a:endParaRPr lang="en-GB" dirty="0"/>
          </a:p>
        </p:txBody>
      </p:sp>
      <p:sp>
        <p:nvSpPr>
          <p:cNvPr id="16" name="TextBox 15"/>
          <p:cNvSpPr txBox="1"/>
          <p:nvPr/>
        </p:nvSpPr>
        <p:spPr>
          <a:xfrm rot="14675469">
            <a:off x="3073879" y="4625344"/>
            <a:ext cx="2266560" cy="646331"/>
          </a:xfrm>
          <a:prstGeom prst="rect">
            <a:avLst/>
          </a:prstGeom>
          <a:noFill/>
        </p:spPr>
        <p:txBody>
          <a:bodyPr wrap="square" rtlCol="0">
            <a:spAutoFit/>
          </a:bodyPr>
          <a:lstStyle/>
          <a:p>
            <a:r>
              <a:rPr lang="en-GB" dirty="0" smtClean="0"/>
              <a:t>Making pre-mRNA from a DNA template</a:t>
            </a:r>
            <a:endParaRPr lang="en-GB" dirty="0"/>
          </a:p>
        </p:txBody>
      </p:sp>
      <p:sp>
        <p:nvSpPr>
          <p:cNvPr id="17" name="TextBox 16"/>
          <p:cNvSpPr txBox="1"/>
          <p:nvPr/>
        </p:nvSpPr>
        <p:spPr>
          <a:xfrm rot="7056126">
            <a:off x="2132443" y="5089715"/>
            <a:ext cx="1714512" cy="369332"/>
          </a:xfrm>
          <a:prstGeom prst="rect">
            <a:avLst/>
          </a:prstGeom>
          <a:noFill/>
        </p:spPr>
        <p:txBody>
          <a:bodyPr wrap="square" rtlCol="0">
            <a:spAutoFit/>
          </a:bodyPr>
          <a:lstStyle/>
          <a:p>
            <a:r>
              <a:rPr lang="en-GB" dirty="0" err="1" smtClean="0"/>
              <a:t>tRNA</a:t>
            </a:r>
            <a:endParaRPr lang="en-GB" dirty="0"/>
          </a:p>
        </p:txBody>
      </p:sp>
      <p:sp>
        <p:nvSpPr>
          <p:cNvPr id="18" name="TextBox 17"/>
          <p:cNvSpPr txBox="1"/>
          <p:nvPr/>
        </p:nvSpPr>
        <p:spPr>
          <a:xfrm rot="17998942">
            <a:off x="1215252" y="4411977"/>
            <a:ext cx="2901772" cy="523220"/>
          </a:xfrm>
          <a:prstGeom prst="rect">
            <a:avLst/>
          </a:prstGeom>
          <a:noFill/>
        </p:spPr>
        <p:txBody>
          <a:bodyPr wrap="square" rtlCol="0">
            <a:spAutoFit/>
          </a:bodyPr>
          <a:lstStyle/>
          <a:p>
            <a:r>
              <a:rPr lang="en-GB" sz="1400" dirty="0" smtClean="0"/>
              <a:t>Single strand of RNA folded into a clover shape</a:t>
            </a:r>
            <a:endParaRPr lang="en-GB" sz="1400" dirty="0"/>
          </a:p>
        </p:txBody>
      </p:sp>
      <p:sp>
        <p:nvSpPr>
          <p:cNvPr id="19" name="TextBox 18"/>
          <p:cNvSpPr txBox="1"/>
          <p:nvPr/>
        </p:nvSpPr>
        <p:spPr>
          <a:xfrm>
            <a:off x="4572000" y="2786058"/>
            <a:ext cx="1994782" cy="369332"/>
          </a:xfrm>
          <a:prstGeom prst="rect">
            <a:avLst/>
          </a:prstGeom>
          <a:noFill/>
        </p:spPr>
        <p:txBody>
          <a:bodyPr wrap="square" rtlCol="0">
            <a:spAutoFit/>
          </a:bodyPr>
          <a:lstStyle/>
          <a:p>
            <a:r>
              <a:rPr lang="en-GB" dirty="0" smtClean="0"/>
              <a:t>RNA polymerase</a:t>
            </a:r>
            <a:endParaRPr lang="en-GB" dirty="0"/>
          </a:p>
        </p:txBody>
      </p:sp>
      <p:sp>
        <p:nvSpPr>
          <p:cNvPr id="20" name="TextBox 19"/>
          <p:cNvSpPr txBox="1"/>
          <p:nvPr/>
        </p:nvSpPr>
        <p:spPr>
          <a:xfrm rot="14364329">
            <a:off x="1720703" y="1820970"/>
            <a:ext cx="1785950" cy="369332"/>
          </a:xfrm>
          <a:prstGeom prst="rect">
            <a:avLst/>
          </a:prstGeom>
          <a:noFill/>
        </p:spPr>
        <p:txBody>
          <a:bodyPr wrap="square" rtlCol="0">
            <a:spAutoFit/>
          </a:bodyPr>
          <a:lstStyle/>
          <a:p>
            <a:r>
              <a:rPr lang="en-GB" dirty="0" smtClean="0"/>
              <a:t>DNA </a:t>
            </a:r>
            <a:r>
              <a:rPr lang="en-GB" dirty="0" err="1" smtClean="0"/>
              <a:t>helicase</a:t>
            </a:r>
            <a:endParaRPr lang="en-GB" dirty="0"/>
          </a:p>
        </p:txBody>
      </p:sp>
      <p:sp>
        <p:nvSpPr>
          <p:cNvPr id="21" name="TextBox 20"/>
          <p:cNvSpPr txBox="1"/>
          <p:nvPr/>
        </p:nvSpPr>
        <p:spPr>
          <a:xfrm rot="3519087">
            <a:off x="2039427" y="1799565"/>
            <a:ext cx="3071802" cy="646331"/>
          </a:xfrm>
          <a:prstGeom prst="rect">
            <a:avLst/>
          </a:prstGeom>
          <a:noFill/>
        </p:spPr>
        <p:txBody>
          <a:bodyPr wrap="square" rtlCol="0">
            <a:spAutoFit/>
          </a:bodyPr>
          <a:lstStyle/>
          <a:p>
            <a:r>
              <a:rPr lang="en-GB" dirty="0" smtClean="0"/>
              <a:t>Enzyme that breaks </a:t>
            </a:r>
          </a:p>
          <a:p>
            <a:r>
              <a:rPr lang="en-GB" dirty="0" smtClean="0"/>
              <a:t>hydrogen bonds</a:t>
            </a:r>
            <a:endParaRPr lang="en-GB" dirty="0"/>
          </a:p>
        </p:txBody>
      </p:sp>
      <p:sp>
        <p:nvSpPr>
          <p:cNvPr id="22" name="TextBox 21"/>
          <p:cNvSpPr txBox="1"/>
          <p:nvPr/>
        </p:nvSpPr>
        <p:spPr>
          <a:xfrm rot="10800000">
            <a:off x="3643306" y="3286124"/>
            <a:ext cx="3143240" cy="830997"/>
          </a:xfrm>
          <a:prstGeom prst="rect">
            <a:avLst/>
          </a:prstGeom>
          <a:noFill/>
        </p:spPr>
        <p:txBody>
          <a:bodyPr wrap="square" rtlCol="0">
            <a:spAutoFit/>
          </a:bodyPr>
          <a:lstStyle/>
          <a:p>
            <a:r>
              <a:rPr lang="en-GB" sz="1600" dirty="0" smtClean="0"/>
              <a:t>Enzyme that joins the free nucleotides together to build mRNA</a:t>
            </a:r>
            <a:endParaRPr lang="en-GB" sz="1600" dirty="0"/>
          </a:p>
        </p:txBody>
      </p:sp>
      <p:sp>
        <p:nvSpPr>
          <p:cNvPr id="23" name="TextBox 22"/>
          <p:cNvSpPr txBox="1"/>
          <p:nvPr/>
        </p:nvSpPr>
        <p:spPr>
          <a:xfrm rot="17984753">
            <a:off x="3819952" y="1102607"/>
            <a:ext cx="1357322" cy="369332"/>
          </a:xfrm>
          <a:prstGeom prst="rect">
            <a:avLst/>
          </a:prstGeom>
          <a:noFill/>
        </p:spPr>
        <p:txBody>
          <a:bodyPr wrap="square" rtlCol="0">
            <a:spAutoFit/>
          </a:bodyPr>
          <a:lstStyle/>
          <a:p>
            <a:r>
              <a:rPr lang="en-GB" dirty="0" smtClean="0"/>
              <a:t>splicing</a:t>
            </a:r>
            <a:endParaRPr lang="en-GB" dirty="0"/>
          </a:p>
        </p:txBody>
      </p:sp>
      <p:sp>
        <p:nvSpPr>
          <p:cNvPr id="24" name="TextBox 23"/>
          <p:cNvSpPr txBox="1"/>
          <p:nvPr/>
        </p:nvSpPr>
        <p:spPr>
          <a:xfrm rot="7009742">
            <a:off x="3954448" y="1643834"/>
            <a:ext cx="2000264" cy="646331"/>
          </a:xfrm>
          <a:prstGeom prst="rect">
            <a:avLst/>
          </a:prstGeom>
          <a:noFill/>
        </p:spPr>
        <p:txBody>
          <a:bodyPr wrap="square" rtlCol="0">
            <a:spAutoFit/>
          </a:bodyPr>
          <a:lstStyle/>
          <a:p>
            <a:r>
              <a:rPr lang="en-GB" dirty="0" smtClean="0"/>
              <a:t>Removal of non-coding </a:t>
            </a:r>
            <a:r>
              <a:rPr lang="en-GB" dirty="0" err="1" smtClean="0"/>
              <a:t>intron</a:t>
            </a:r>
            <a:endParaRPr lang="en-GB" dirty="0"/>
          </a:p>
        </p:txBody>
      </p:sp>
      <p:sp>
        <p:nvSpPr>
          <p:cNvPr id="25" name="TextBox 24"/>
          <p:cNvSpPr txBox="1"/>
          <p:nvPr/>
        </p:nvSpPr>
        <p:spPr>
          <a:xfrm rot="14614070">
            <a:off x="5387414" y="1778700"/>
            <a:ext cx="1214446" cy="369332"/>
          </a:xfrm>
          <a:prstGeom prst="rect">
            <a:avLst/>
          </a:prstGeom>
          <a:noFill/>
        </p:spPr>
        <p:txBody>
          <a:bodyPr wrap="square" rtlCol="0">
            <a:spAutoFit/>
          </a:bodyPr>
          <a:lstStyle/>
          <a:p>
            <a:r>
              <a:rPr lang="en-GB" dirty="0" smtClean="0"/>
              <a:t>translation</a:t>
            </a:r>
            <a:endParaRPr lang="en-GB" dirty="0"/>
          </a:p>
        </p:txBody>
      </p:sp>
      <p:sp>
        <p:nvSpPr>
          <p:cNvPr id="26" name="TextBox 25"/>
          <p:cNvSpPr txBox="1"/>
          <p:nvPr/>
        </p:nvSpPr>
        <p:spPr>
          <a:xfrm rot="17871540">
            <a:off x="5657821" y="4421204"/>
            <a:ext cx="1071570" cy="369332"/>
          </a:xfrm>
          <a:prstGeom prst="rect">
            <a:avLst/>
          </a:prstGeom>
          <a:noFill/>
        </p:spPr>
        <p:txBody>
          <a:bodyPr wrap="square" rtlCol="0">
            <a:spAutoFit/>
          </a:bodyPr>
          <a:lstStyle/>
          <a:p>
            <a:r>
              <a:rPr lang="en-GB" dirty="0" smtClean="0"/>
              <a:t>DNA</a:t>
            </a:r>
            <a:endParaRPr lang="en-GB" dirty="0"/>
          </a:p>
        </p:txBody>
      </p:sp>
      <p:sp>
        <p:nvSpPr>
          <p:cNvPr id="27" name="TextBox 26"/>
          <p:cNvSpPr txBox="1"/>
          <p:nvPr/>
        </p:nvSpPr>
        <p:spPr>
          <a:xfrm>
            <a:off x="3071802" y="5857892"/>
            <a:ext cx="642942" cy="369332"/>
          </a:xfrm>
          <a:prstGeom prst="rect">
            <a:avLst/>
          </a:prstGeom>
          <a:noFill/>
        </p:spPr>
        <p:txBody>
          <a:bodyPr wrap="square" rtlCol="0">
            <a:spAutoFit/>
          </a:bodyPr>
          <a:lstStyle/>
          <a:p>
            <a:r>
              <a:rPr lang="en-GB" dirty="0" smtClean="0"/>
              <a:t>RNA</a:t>
            </a:r>
            <a:endParaRPr lang="en-GB" dirty="0"/>
          </a:p>
        </p:txBody>
      </p:sp>
      <p:sp>
        <p:nvSpPr>
          <p:cNvPr id="28" name="TextBox 27"/>
          <p:cNvSpPr txBox="1"/>
          <p:nvPr/>
        </p:nvSpPr>
        <p:spPr>
          <a:xfrm rot="7062755">
            <a:off x="1202389" y="1884676"/>
            <a:ext cx="928694" cy="369332"/>
          </a:xfrm>
          <a:prstGeom prst="rect">
            <a:avLst/>
          </a:prstGeom>
          <a:noFill/>
        </p:spPr>
        <p:txBody>
          <a:bodyPr wrap="square" rtlCol="0">
            <a:spAutoFit/>
          </a:bodyPr>
          <a:lstStyle/>
          <a:p>
            <a:r>
              <a:rPr lang="en-GB" dirty="0" smtClean="0"/>
              <a:t>ATGC</a:t>
            </a:r>
            <a:endParaRPr lang="en-GB" dirty="0"/>
          </a:p>
        </p:txBody>
      </p:sp>
      <p:sp>
        <p:nvSpPr>
          <p:cNvPr id="29" name="TextBox 28"/>
          <p:cNvSpPr txBox="1"/>
          <p:nvPr/>
        </p:nvSpPr>
        <p:spPr>
          <a:xfrm rot="3759148">
            <a:off x="987408" y="4363735"/>
            <a:ext cx="1071570" cy="369332"/>
          </a:xfrm>
          <a:prstGeom prst="rect">
            <a:avLst/>
          </a:prstGeom>
          <a:noFill/>
        </p:spPr>
        <p:txBody>
          <a:bodyPr wrap="square" rtlCol="0">
            <a:spAutoFit/>
          </a:bodyPr>
          <a:lstStyle/>
          <a:p>
            <a:r>
              <a:rPr lang="en-GB" dirty="0" smtClean="0"/>
              <a:t>AUGC</a:t>
            </a:r>
            <a:endParaRPr lang="en-GB"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 should be able to…</a:t>
            </a:r>
            <a:endParaRPr lang="en-GB" dirty="0"/>
          </a:p>
        </p:txBody>
      </p:sp>
      <p:sp>
        <p:nvSpPr>
          <p:cNvPr id="3" name="Content Placeholder 2"/>
          <p:cNvSpPr>
            <a:spLocks noGrp="1"/>
          </p:cNvSpPr>
          <p:nvPr>
            <p:ph idx="1"/>
          </p:nvPr>
        </p:nvSpPr>
        <p:spPr>
          <a:xfrm>
            <a:off x="251520" y="1196752"/>
            <a:ext cx="8686800" cy="5328592"/>
          </a:xfrm>
        </p:spPr>
        <p:txBody>
          <a:bodyPr>
            <a:normAutofit fontScale="70000" lnSpcReduction="20000"/>
          </a:bodyPr>
          <a:lstStyle/>
          <a:p>
            <a:r>
              <a:rPr lang="en-GB" dirty="0" smtClean="0"/>
              <a:t>7.4.1 Explain that each </a:t>
            </a:r>
            <a:r>
              <a:rPr lang="en-GB" dirty="0" err="1" smtClean="0"/>
              <a:t>tRNA</a:t>
            </a:r>
            <a:r>
              <a:rPr lang="en-GB" dirty="0" smtClean="0"/>
              <a:t> molecule is recognized by a </a:t>
            </a:r>
            <a:r>
              <a:rPr lang="en-GB" dirty="0" err="1" smtClean="0"/>
              <a:t>tRNA</a:t>
            </a:r>
            <a:r>
              <a:rPr lang="en-GB" dirty="0" smtClean="0"/>
              <a:t>-activating enzyme that binds a specific amino acid to the </a:t>
            </a:r>
            <a:r>
              <a:rPr lang="en-GB" dirty="0" err="1" smtClean="0"/>
              <a:t>tRNA</a:t>
            </a:r>
            <a:r>
              <a:rPr lang="en-GB" dirty="0" smtClean="0"/>
              <a:t>, using ATP for energy.</a:t>
            </a:r>
          </a:p>
          <a:p>
            <a:r>
              <a:rPr lang="en-GB" dirty="0" smtClean="0"/>
              <a:t>7.4.2 Outline the structure of </a:t>
            </a:r>
            <a:r>
              <a:rPr lang="en-GB" dirty="0" err="1" smtClean="0"/>
              <a:t>ribosomes</a:t>
            </a:r>
            <a:r>
              <a:rPr lang="en-GB" dirty="0" smtClean="0"/>
              <a:t>, including protein and RNA composition, large and small subunits, three </a:t>
            </a:r>
            <a:r>
              <a:rPr lang="en-GB" dirty="0" err="1" smtClean="0"/>
              <a:t>tRNA</a:t>
            </a:r>
            <a:r>
              <a:rPr lang="en-GB" dirty="0" smtClean="0"/>
              <a:t> binding sites and mRNA binding sites.</a:t>
            </a:r>
          </a:p>
          <a:p>
            <a:r>
              <a:rPr lang="en-GB" dirty="0" smtClean="0"/>
              <a:t>7.4.3 State that translation consists of initiation, elongation, translocation and termination.</a:t>
            </a:r>
          </a:p>
          <a:p>
            <a:r>
              <a:rPr lang="en-GB" dirty="0" smtClean="0"/>
              <a:t>7.4.4 State that translation occurs in a direction.</a:t>
            </a:r>
          </a:p>
          <a:p>
            <a:r>
              <a:rPr lang="en-GB" dirty="0" smtClean="0"/>
              <a:t>7.4.5 Draw and label a diagram showing the structure of a peptide bond between two amino acids.</a:t>
            </a:r>
          </a:p>
          <a:p>
            <a:r>
              <a:rPr lang="en-GB" dirty="0" smtClean="0"/>
              <a:t>7.4.6 Explain the process of translation, including </a:t>
            </a:r>
            <a:r>
              <a:rPr lang="en-GB" dirty="0" err="1" smtClean="0"/>
              <a:t>ribosomes</a:t>
            </a:r>
            <a:r>
              <a:rPr lang="en-GB" dirty="0" smtClean="0"/>
              <a:t>, </a:t>
            </a:r>
            <a:r>
              <a:rPr lang="en-GB" dirty="0" err="1" smtClean="0"/>
              <a:t>polysomes</a:t>
            </a:r>
            <a:r>
              <a:rPr lang="en-GB" dirty="0" smtClean="0"/>
              <a:t>, start </a:t>
            </a:r>
            <a:r>
              <a:rPr lang="en-GB" dirty="0" err="1" smtClean="0"/>
              <a:t>codons</a:t>
            </a:r>
            <a:r>
              <a:rPr lang="en-GB" dirty="0" smtClean="0"/>
              <a:t> and stop </a:t>
            </a:r>
            <a:r>
              <a:rPr lang="en-GB" dirty="0" err="1" smtClean="0"/>
              <a:t>codons</a:t>
            </a:r>
            <a:r>
              <a:rPr lang="en-GB" dirty="0" smtClean="0"/>
              <a:t>.</a:t>
            </a:r>
          </a:p>
          <a:p>
            <a:r>
              <a:rPr lang="en-GB" dirty="0" smtClean="0"/>
              <a:t>7.4.7 State that free </a:t>
            </a:r>
            <a:r>
              <a:rPr lang="en-GB" dirty="0" err="1" smtClean="0"/>
              <a:t>ribosomes</a:t>
            </a:r>
            <a:r>
              <a:rPr lang="en-GB" dirty="0" smtClean="0"/>
              <a:t> synthesize proteins for use primarily within the cell, and that bound </a:t>
            </a:r>
            <a:r>
              <a:rPr lang="en-GB" dirty="0" err="1" smtClean="0"/>
              <a:t>ribosomes</a:t>
            </a:r>
            <a:r>
              <a:rPr lang="en-GB" dirty="0" smtClean="0"/>
              <a:t> synthesize proteins primarily for secretion or for </a:t>
            </a:r>
            <a:r>
              <a:rPr lang="en-GB" dirty="0" err="1" smtClean="0"/>
              <a:t>lysosomes</a:t>
            </a:r>
            <a:r>
              <a:rPr lang="en-GB" dirty="0" smtClean="0"/>
              <a:t>.</a:t>
            </a:r>
            <a:endParaRPr lang="en-GB"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a:xfrm>
            <a:off x="1763688" y="1052736"/>
            <a:ext cx="6336704" cy="1143000"/>
          </a:xfrm>
        </p:spPr>
        <p:txBody>
          <a:bodyPr/>
          <a:lstStyle/>
          <a:p>
            <a:pPr eaLnBrk="1" hangingPunct="1">
              <a:defRPr/>
            </a:pPr>
            <a:r>
              <a:rPr lang="en-GB" sz="4800" b="1" dirty="0" smtClean="0">
                <a:latin typeface="Papyrus" pitchFamily="66" charset="0"/>
              </a:rPr>
              <a:t>TASK </a:t>
            </a:r>
          </a:p>
        </p:txBody>
      </p:sp>
      <p:sp>
        <p:nvSpPr>
          <p:cNvPr id="28675" name="Content Placeholder 2"/>
          <p:cNvSpPr>
            <a:spLocks/>
          </p:cNvSpPr>
          <p:nvPr/>
        </p:nvSpPr>
        <p:spPr bwMode="auto">
          <a:xfrm>
            <a:off x="468313" y="2565400"/>
            <a:ext cx="8075612" cy="1612900"/>
          </a:xfrm>
          <a:prstGeom prst="rect">
            <a:avLst/>
          </a:prstGeom>
          <a:noFill/>
          <a:ln w="9525">
            <a:noFill/>
            <a:miter lim="800000"/>
            <a:headEnd/>
            <a:tailEnd/>
          </a:ln>
        </p:spPr>
        <p:txBody>
          <a:bodyPr/>
          <a:lstStyle/>
          <a:p>
            <a:pPr marL="342900" indent="-342900">
              <a:spcBef>
                <a:spcPct val="20000"/>
              </a:spcBef>
              <a:buFont typeface="Arial" charset="0"/>
              <a:buNone/>
            </a:pPr>
            <a:r>
              <a:rPr lang="en-GB" sz="2800">
                <a:latin typeface="Arial Unicode MS" pitchFamily="34" charset="-128"/>
                <a:ea typeface="Arial Unicode MS" pitchFamily="34" charset="-128"/>
                <a:cs typeface="Arial Unicode MS" pitchFamily="34" charset="-128"/>
              </a:rPr>
              <a:t> </a:t>
            </a:r>
          </a:p>
          <a:p>
            <a:pPr marL="342900" indent="-342900">
              <a:spcBef>
                <a:spcPct val="20000"/>
              </a:spcBef>
              <a:buFont typeface="Arial" charset="0"/>
              <a:buNone/>
            </a:pPr>
            <a:endParaRPr lang="en-GB" sz="2800">
              <a:latin typeface="Arial Unicode MS" pitchFamily="34" charset="-128"/>
              <a:ea typeface="Arial Unicode MS" pitchFamily="34" charset="-128"/>
              <a:cs typeface="Arial Unicode MS" pitchFamily="34" charset="-128"/>
            </a:endParaRPr>
          </a:p>
          <a:p>
            <a:pPr marL="342900" indent="-342900">
              <a:spcBef>
                <a:spcPct val="20000"/>
              </a:spcBef>
              <a:buFont typeface="Arial" charset="0"/>
              <a:buNone/>
            </a:pPr>
            <a:endParaRPr lang="en-GB" sz="2800">
              <a:latin typeface="Arial Unicode MS" pitchFamily="34" charset="-128"/>
              <a:ea typeface="Arial Unicode MS" pitchFamily="34" charset="-128"/>
              <a:cs typeface="Arial Unicode MS" pitchFamily="34" charset="-128"/>
            </a:endParaRPr>
          </a:p>
        </p:txBody>
      </p:sp>
      <p:sp>
        <p:nvSpPr>
          <p:cNvPr id="48132" name="Content Placeholder 2"/>
          <p:cNvSpPr>
            <a:spLocks/>
          </p:cNvSpPr>
          <p:nvPr/>
        </p:nvSpPr>
        <p:spPr bwMode="auto">
          <a:xfrm>
            <a:off x="1295450" y="2636912"/>
            <a:ext cx="7848550" cy="3887787"/>
          </a:xfrm>
          <a:prstGeom prst="rect">
            <a:avLst/>
          </a:prstGeom>
          <a:noFill/>
          <a:ln w="9525">
            <a:noFill/>
            <a:miter lim="800000"/>
            <a:headEnd/>
            <a:tailEnd/>
          </a:ln>
        </p:spPr>
        <p:txBody>
          <a:bodyPr/>
          <a:lstStyle/>
          <a:p>
            <a:pPr marL="342900" indent="-342900">
              <a:spcBef>
                <a:spcPct val="20000"/>
              </a:spcBef>
              <a:buFont typeface="Arial" charset="0"/>
              <a:buNone/>
            </a:pPr>
            <a:r>
              <a:rPr lang="en-GB" sz="2800" dirty="0">
                <a:latin typeface="Arial Unicode MS" pitchFamily="34" charset="-128"/>
                <a:ea typeface="Arial Unicode MS" pitchFamily="34" charset="-128"/>
                <a:cs typeface="Arial Unicode MS" pitchFamily="34" charset="-128"/>
              </a:rPr>
              <a:t>Create a model of either </a:t>
            </a:r>
          </a:p>
          <a:p>
            <a:pPr marL="342900" indent="-342900" algn="ctr">
              <a:spcBef>
                <a:spcPct val="20000"/>
              </a:spcBef>
              <a:buFont typeface="Arial" charset="0"/>
              <a:buNone/>
            </a:pPr>
            <a:r>
              <a:rPr lang="en-GB" sz="2800" dirty="0">
                <a:latin typeface="Arial Unicode MS" pitchFamily="34" charset="-128"/>
                <a:ea typeface="Arial Unicode MS" pitchFamily="34" charset="-128"/>
                <a:cs typeface="Arial Unicode MS" pitchFamily="34" charset="-128"/>
              </a:rPr>
              <a:t>TRANSLATION or TRANSCRIPTION</a:t>
            </a:r>
          </a:p>
          <a:p>
            <a:pPr marL="342900" indent="-342900">
              <a:spcBef>
                <a:spcPct val="20000"/>
              </a:spcBef>
              <a:buFont typeface="Arial" charset="0"/>
              <a:buNone/>
            </a:pPr>
            <a:endParaRPr lang="en-GB" sz="2800" dirty="0">
              <a:latin typeface="Arial Unicode MS" pitchFamily="34" charset="-128"/>
              <a:ea typeface="Arial Unicode MS" pitchFamily="34" charset="-128"/>
              <a:cs typeface="Arial Unicode MS" pitchFamily="34" charset="-128"/>
            </a:endParaRPr>
          </a:p>
          <a:p>
            <a:pPr marL="342900" indent="-342900">
              <a:spcBef>
                <a:spcPct val="20000"/>
              </a:spcBef>
              <a:buFont typeface="Arial" charset="0"/>
              <a:buNone/>
            </a:pPr>
            <a:r>
              <a:rPr lang="en-GB" sz="2400" dirty="0" smtClean="0">
                <a:latin typeface="Arial Unicode MS" pitchFamily="34" charset="-128"/>
                <a:ea typeface="Arial Unicode MS" pitchFamily="34" charset="-128"/>
                <a:cs typeface="Arial Unicode MS" pitchFamily="34" charset="-128"/>
              </a:rPr>
              <a:t>Using </a:t>
            </a:r>
            <a:r>
              <a:rPr lang="en-GB" sz="2400" dirty="0" err="1" smtClean="0">
                <a:latin typeface="Arial Unicode MS" pitchFamily="34" charset="-128"/>
                <a:ea typeface="Arial Unicode MS" pitchFamily="34" charset="-128"/>
                <a:cs typeface="Arial Unicode MS" pitchFamily="34" charset="-128"/>
              </a:rPr>
              <a:t>plasticine</a:t>
            </a:r>
            <a:r>
              <a:rPr lang="en-GB" sz="2400" dirty="0" smtClean="0">
                <a:latin typeface="Arial Unicode MS" pitchFamily="34" charset="-128"/>
                <a:ea typeface="Arial Unicode MS" pitchFamily="34" charset="-128"/>
                <a:cs typeface="Arial Unicode MS" pitchFamily="34" charset="-128"/>
              </a:rPr>
              <a:t> models</a:t>
            </a:r>
            <a:endParaRPr lang="en-GB" sz="2400" dirty="0">
              <a:latin typeface="Arial Unicode MS" pitchFamily="34" charset="-128"/>
              <a:ea typeface="Arial Unicode MS" pitchFamily="34" charset="-128"/>
              <a:cs typeface="Arial Unicode MS" pitchFamily="34" charset="-128"/>
            </a:endParaRPr>
          </a:p>
          <a:p>
            <a:pPr marL="342900" indent="-342900">
              <a:spcBef>
                <a:spcPct val="20000"/>
              </a:spcBef>
              <a:buFont typeface="Arial" charset="0"/>
              <a:buNone/>
            </a:pPr>
            <a:endParaRPr lang="en-GB" sz="2800" dirty="0">
              <a:latin typeface="Arial Unicode MS" pitchFamily="34" charset="-128"/>
              <a:ea typeface="Arial Unicode MS" pitchFamily="34" charset="-128"/>
              <a:cs typeface="Arial Unicode MS" pitchFamily="34" charset="-128"/>
            </a:endParaRPr>
          </a:p>
          <a:p>
            <a:pPr marL="342900" indent="-342900">
              <a:spcBef>
                <a:spcPct val="20000"/>
              </a:spcBef>
              <a:buFont typeface="Arial" charset="0"/>
              <a:buNone/>
            </a:pPr>
            <a:endParaRPr lang="en-GB" sz="2800" dirty="0">
              <a:latin typeface="Arial Unicode MS" pitchFamily="34" charset="-128"/>
              <a:ea typeface="Arial Unicode MS" pitchFamily="34" charset="-128"/>
              <a:cs typeface="Arial Unicode MS" pitchFamily="34" charset="-128"/>
            </a:endParaRPr>
          </a:p>
          <a:p>
            <a:pPr marL="342900" indent="-342900">
              <a:spcBef>
                <a:spcPct val="20000"/>
              </a:spcBef>
              <a:buFont typeface="Arial" charset="0"/>
              <a:buNone/>
            </a:pPr>
            <a:endParaRPr lang="en-GB" sz="2800" dirty="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55563" y="46038"/>
            <a:ext cx="8978900" cy="6424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smtClean="0"/>
              <a:t>2 models</a:t>
            </a:r>
          </a:p>
        </p:txBody>
      </p:sp>
      <p:pic>
        <p:nvPicPr>
          <p:cNvPr id="16387" name="Picture 2"/>
          <p:cNvPicPr>
            <a:picLocks noGrp="1" noChangeAspect="1" noChangeArrowheads="1"/>
          </p:cNvPicPr>
          <p:nvPr>
            <p:ph idx="1"/>
          </p:nvPr>
        </p:nvPicPr>
        <p:blipFill>
          <a:blip r:embed="rId2" cstate="print"/>
          <a:srcRect/>
          <a:stretch>
            <a:fillRect/>
          </a:stretch>
        </p:blipFill>
        <p:spPr>
          <a:xfrm>
            <a:off x="1885950" y="2043113"/>
            <a:ext cx="5372100" cy="4171950"/>
          </a:xfrm>
          <a:noFill/>
        </p:spPr>
      </p:pic>
    </p:spTree>
    <p:extLst>
      <p:ext uri="{BB962C8B-B14F-4D97-AF65-F5344CB8AC3E}">
        <p14:creationId xmlns:p14="http://schemas.microsoft.com/office/powerpoint/2010/main" val="946838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57150" y="57150"/>
            <a:ext cx="8977313" cy="647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9525" y="46038"/>
            <a:ext cx="9067800" cy="6526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26988" y="46038"/>
            <a:ext cx="9117012" cy="6573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36513" y="36513"/>
            <a:ext cx="9037637" cy="6345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19050" y="26988"/>
            <a:ext cx="8991600" cy="642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92075" y="73025"/>
            <a:ext cx="8978900" cy="6473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152400" y="152400"/>
            <a:ext cx="8867775" cy="6324600"/>
          </a:xfrm>
          <a:prstGeom prst="rect">
            <a:avLst/>
          </a:prstGeom>
          <a:noFill/>
          <a:ln w="9525">
            <a:noFill/>
            <a:miter lim="800000"/>
            <a:headEnd/>
            <a:tailEnd/>
          </a:ln>
        </p:spPr>
      </p:pic>
      <p:sp>
        <p:nvSpPr>
          <p:cNvPr id="4" name="TextBox 3"/>
          <p:cNvSpPr txBox="1"/>
          <p:nvPr/>
        </p:nvSpPr>
        <p:spPr>
          <a:xfrm>
            <a:off x="3851920" y="2132856"/>
            <a:ext cx="1656184" cy="1754326"/>
          </a:xfrm>
          <a:prstGeom prst="rect">
            <a:avLst/>
          </a:prstGeom>
          <a:noFill/>
        </p:spPr>
        <p:txBody>
          <a:bodyPr wrap="square" rtlCol="0">
            <a:spAutoFit/>
          </a:bodyPr>
          <a:lstStyle/>
          <a:p>
            <a:r>
              <a:rPr lang="en-GB" dirty="0" smtClean="0">
                <a:hlinkClick r:id="rId3"/>
              </a:rPr>
              <a:t>http://www.youtube.com/watch?v=vtW3dMZLrtE&amp;feature=relmfu</a:t>
            </a:r>
            <a:endParaRPr lang="en-GB" dirty="0" smtClean="0"/>
          </a:p>
          <a:p>
            <a:endParaRPr lang="en-GB"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76200" y="152400"/>
            <a:ext cx="8953500"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33338" y="85725"/>
            <a:ext cx="9001125"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36513" y="46038"/>
            <a:ext cx="9050337" cy="6345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hlinkClick r:id="rId2"/>
              </a:rPr>
              <a:t>http://www.learnerstv.com/animation/biology/con20ani.swf</a:t>
            </a:r>
            <a:r>
              <a:rPr lang="en-GB" dirty="0" smtClean="0"/>
              <a:t> </a:t>
            </a:r>
            <a:endParaRPr lang="en-GB" dirty="0"/>
          </a:p>
        </p:txBody>
      </p:sp>
    </p:spTree>
    <p:extLst>
      <p:ext uri="{BB962C8B-B14F-4D97-AF65-F5344CB8AC3E}">
        <p14:creationId xmlns:p14="http://schemas.microsoft.com/office/powerpoint/2010/main" val="134379299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152400" y="111125"/>
            <a:ext cx="8788400" cy="636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9525" y="46038"/>
            <a:ext cx="9109075" cy="6510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GB" dirty="0" smtClean="0"/>
              <a:t>DNA helicase unzips the 2 strands</a:t>
            </a:r>
            <a:endParaRPr lang="en-GB" dirty="0"/>
          </a:p>
        </p:txBody>
      </p:sp>
      <p:sp>
        <p:nvSpPr>
          <p:cNvPr id="9219" name="TextBox 5"/>
          <p:cNvSpPr txBox="1">
            <a:spLocks noChangeArrowheads="1"/>
          </p:cNvSpPr>
          <p:nvPr/>
        </p:nvSpPr>
        <p:spPr bwMode="auto">
          <a:xfrm>
            <a:off x="1643063" y="5572125"/>
            <a:ext cx="7072312" cy="369888"/>
          </a:xfrm>
          <a:prstGeom prst="rect">
            <a:avLst/>
          </a:prstGeom>
          <a:noFill/>
          <a:ln w="9525">
            <a:noFill/>
            <a:miter lim="800000"/>
            <a:headEnd/>
            <a:tailEnd/>
          </a:ln>
        </p:spPr>
        <p:txBody>
          <a:bodyPr>
            <a:spAutoFit/>
          </a:bodyPr>
          <a:lstStyle/>
          <a:p>
            <a:r>
              <a:rPr lang="en-GB">
                <a:latin typeface="Constantia" pitchFamily="18" charset="0"/>
              </a:rPr>
              <a:t>The enzymes breaks the hydrogen bonds holding the base pairs together. </a:t>
            </a:r>
          </a:p>
        </p:txBody>
      </p:sp>
      <p:pic>
        <p:nvPicPr>
          <p:cNvPr id="9220" name="Picture 39" descr="baseGraphics"/>
          <p:cNvPicPr>
            <a:picLocks noChangeAspect="1" noChangeArrowheads="1"/>
          </p:cNvPicPr>
          <p:nvPr/>
        </p:nvPicPr>
        <p:blipFill>
          <a:blip r:embed="rId2" cstate="print"/>
          <a:srcRect r="51540"/>
          <a:stretch>
            <a:fillRect/>
          </a:stretch>
        </p:blipFill>
        <p:spPr bwMode="auto">
          <a:xfrm>
            <a:off x="0" y="1357313"/>
            <a:ext cx="2425700" cy="3519487"/>
          </a:xfrm>
          <a:prstGeom prst="rect">
            <a:avLst/>
          </a:prstGeom>
          <a:noFill/>
          <a:ln w="9525">
            <a:noFill/>
            <a:miter lim="800000"/>
            <a:headEnd/>
            <a:tailEnd/>
          </a:ln>
        </p:spPr>
      </p:pic>
      <p:pic>
        <p:nvPicPr>
          <p:cNvPr id="9221" name="Picture 40" descr="baseGraphics"/>
          <p:cNvPicPr>
            <a:picLocks noChangeAspect="1" noChangeArrowheads="1"/>
          </p:cNvPicPr>
          <p:nvPr/>
        </p:nvPicPr>
        <p:blipFill>
          <a:blip r:embed="rId2" cstate="print"/>
          <a:srcRect l="48103"/>
          <a:stretch>
            <a:fillRect/>
          </a:stretch>
        </p:blipFill>
        <p:spPr bwMode="auto">
          <a:xfrm>
            <a:off x="3000375" y="1357313"/>
            <a:ext cx="2595563" cy="3519487"/>
          </a:xfrm>
          <a:prstGeom prst="rect">
            <a:avLst/>
          </a:prstGeom>
          <a:noFill/>
          <a:ln w="9525">
            <a:noFill/>
            <a:miter lim="800000"/>
            <a:headEnd/>
            <a:tailEnd/>
          </a:ln>
        </p:spPr>
      </p:pic>
      <p:pic>
        <p:nvPicPr>
          <p:cNvPr id="9222" name="Picture 42" descr="Picture1"/>
          <p:cNvPicPr>
            <a:picLocks noChangeAspect="1" noChangeArrowheads="1"/>
          </p:cNvPicPr>
          <p:nvPr/>
        </p:nvPicPr>
        <p:blipFill>
          <a:blip r:embed="rId3" cstate="print"/>
          <a:srcRect/>
          <a:stretch>
            <a:fillRect/>
          </a:stretch>
        </p:blipFill>
        <p:spPr bwMode="auto">
          <a:xfrm>
            <a:off x="2500313" y="2786063"/>
            <a:ext cx="477837" cy="511175"/>
          </a:xfrm>
          <a:prstGeom prst="rect">
            <a:avLst/>
          </a:prstGeom>
          <a:noFill/>
          <a:ln w="9525">
            <a:noFill/>
            <a:miter lim="800000"/>
            <a:headEnd/>
            <a:tailEnd/>
          </a:ln>
        </p:spPr>
      </p:pic>
      <p:pic>
        <p:nvPicPr>
          <p:cNvPr id="9223" name="Picture 32" descr="NEW_rightLadder"/>
          <p:cNvPicPr>
            <a:picLocks noChangeAspect="1" noChangeArrowheads="1"/>
          </p:cNvPicPr>
          <p:nvPr/>
        </p:nvPicPr>
        <p:blipFill>
          <a:blip r:embed="rId4" cstate="print"/>
          <a:srcRect t="8498" b="8498"/>
          <a:stretch>
            <a:fillRect/>
          </a:stretch>
        </p:blipFill>
        <p:spPr bwMode="auto">
          <a:xfrm>
            <a:off x="7429500" y="1785938"/>
            <a:ext cx="1714500" cy="2903537"/>
          </a:xfrm>
          <a:prstGeom prst="rect">
            <a:avLst/>
          </a:prstGeom>
          <a:noFill/>
          <a:ln w="9525">
            <a:noFill/>
            <a:miter lim="800000"/>
            <a:headEnd/>
            <a:tailEnd/>
          </a:ln>
        </p:spPr>
      </p:pic>
      <p:pic>
        <p:nvPicPr>
          <p:cNvPr id="9224" name="Picture 30" descr="NEW_leftladder"/>
          <p:cNvPicPr>
            <a:picLocks noChangeAspect="1" noChangeArrowheads="1"/>
          </p:cNvPicPr>
          <p:nvPr/>
        </p:nvPicPr>
        <p:blipFill>
          <a:blip r:embed="rId5" cstate="print"/>
          <a:srcRect t="6425" b="7228"/>
          <a:stretch>
            <a:fillRect/>
          </a:stretch>
        </p:blipFill>
        <p:spPr bwMode="auto">
          <a:xfrm>
            <a:off x="6143625" y="1785938"/>
            <a:ext cx="1570038" cy="2905125"/>
          </a:xfrm>
          <a:prstGeom prst="rect">
            <a:avLst/>
          </a:prstGeom>
          <a:noFill/>
          <a:ln w="9525">
            <a:noFill/>
            <a:miter lim="800000"/>
            <a:headEnd/>
            <a:tailEnd/>
          </a:ln>
        </p:spPr>
      </p:pic>
      <p:pic>
        <p:nvPicPr>
          <p:cNvPr id="9225" name="Picture 42" descr="Picture1"/>
          <p:cNvPicPr>
            <a:picLocks noChangeAspect="1" noChangeArrowheads="1"/>
          </p:cNvPicPr>
          <p:nvPr/>
        </p:nvPicPr>
        <p:blipFill>
          <a:blip r:embed="rId3" cstate="print"/>
          <a:srcRect/>
          <a:stretch>
            <a:fillRect/>
          </a:stretch>
        </p:blipFill>
        <p:spPr bwMode="auto">
          <a:xfrm>
            <a:off x="5500688" y="2786063"/>
            <a:ext cx="477837" cy="511175"/>
          </a:xfrm>
          <a:prstGeom prst="rect">
            <a:avLst/>
          </a:prstGeom>
          <a:noFill/>
          <a:ln w="9525">
            <a:noFill/>
            <a:miter lim="800000"/>
            <a:headEnd/>
            <a:tailEnd/>
          </a:ln>
        </p:spPr>
      </p:pic>
    </p:spTree>
    <p:extLst>
      <p:ext uri="{BB962C8B-B14F-4D97-AF65-F5344CB8AC3E}">
        <p14:creationId xmlns:p14="http://schemas.microsoft.com/office/powerpoint/2010/main" val="38562063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704850"/>
            <a:ext cx="8229600" cy="1143000"/>
          </a:xfrm>
        </p:spPr>
        <p:txBody>
          <a:bodyPr/>
          <a:lstStyle/>
          <a:p>
            <a:r>
              <a:rPr lang="en-GB" smtClean="0"/>
              <a:t>Free Nucleotides Bind</a:t>
            </a:r>
          </a:p>
        </p:txBody>
      </p:sp>
      <p:sp>
        <p:nvSpPr>
          <p:cNvPr id="10243" name="Text Placeholder 25"/>
          <p:cNvSpPr>
            <a:spLocks noGrp="1"/>
          </p:cNvSpPr>
          <p:nvPr>
            <p:ph type="body" idx="1"/>
          </p:nvPr>
        </p:nvSpPr>
        <p:spPr>
          <a:xfrm>
            <a:off x="457200" y="1855788"/>
            <a:ext cx="4040188" cy="658812"/>
          </a:xfrm>
        </p:spPr>
        <p:txBody>
          <a:bodyPr/>
          <a:lstStyle/>
          <a:p>
            <a:r>
              <a:rPr lang="en-GB" smtClean="0"/>
              <a:t>Complementary base pairing</a:t>
            </a:r>
          </a:p>
        </p:txBody>
      </p:sp>
      <p:sp>
        <p:nvSpPr>
          <p:cNvPr id="10244" name="Content Placeholder 26"/>
          <p:cNvSpPr>
            <a:spLocks noGrp="1"/>
          </p:cNvSpPr>
          <p:nvPr>
            <p:ph sz="quarter" idx="2"/>
          </p:nvPr>
        </p:nvSpPr>
        <p:spPr>
          <a:xfrm>
            <a:off x="457200" y="2514600"/>
            <a:ext cx="4040188" cy="3846513"/>
          </a:xfrm>
        </p:spPr>
        <p:txBody>
          <a:bodyPr/>
          <a:lstStyle/>
          <a:p>
            <a:r>
              <a:rPr lang="en-GB" smtClean="0"/>
              <a:t>DNA helicase completes the splitting of the strand.</a:t>
            </a:r>
          </a:p>
          <a:p>
            <a:r>
              <a:rPr lang="en-GB" smtClean="0"/>
              <a:t>Meanwhile, free nucleotides that have been activated are attracted to their complementary bases.</a:t>
            </a:r>
          </a:p>
          <a:p>
            <a:r>
              <a:rPr lang="en-GB" smtClean="0"/>
              <a:t>Each chain acts as a template.</a:t>
            </a:r>
          </a:p>
          <a:p>
            <a:endParaRPr lang="en-GB" smtClean="0"/>
          </a:p>
          <a:p>
            <a:endParaRPr lang="en-GB" smtClean="0"/>
          </a:p>
        </p:txBody>
      </p:sp>
      <p:grpSp>
        <p:nvGrpSpPr>
          <p:cNvPr id="2" name="Group 27"/>
          <p:cNvGrpSpPr>
            <a:grpSpLocks/>
          </p:cNvGrpSpPr>
          <p:nvPr/>
        </p:nvGrpSpPr>
        <p:grpSpPr bwMode="auto">
          <a:xfrm>
            <a:off x="4857750" y="1928813"/>
            <a:ext cx="3671888" cy="3051175"/>
            <a:chOff x="569890" y="1662101"/>
            <a:chExt cx="3671888" cy="3051175"/>
          </a:xfrm>
        </p:grpSpPr>
        <p:pic>
          <p:nvPicPr>
            <p:cNvPr id="10246" name="Picture 32" descr="NEW_rightLadder"/>
            <p:cNvPicPr>
              <a:picLocks noChangeAspect="1" noChangeArrowheads="1"/>
            </p:cNvPicPr>
            <p:nvPr/>
          </p:nvPicPr>
          <p:blipFill>
            <a:blip r:embed="rId2" cstate="print"/>
            <a:srcRect t="8498" b="8498"/>
            <a:stretch>
              <a:fillRect/>
            </a:stretch>
          </p:blipFill>
          <p:spPr bwMode="auto">
            <a:xfrm>
              <a:off x="2605065" y="1843076"/>
              <a:ext cx="1636713" cy="2867025"/>
            </a:xfrm>
            <a:prstGeom prst="rect">
              <a:avLst/>
            </a:prstGeom>
            <a:noFill/>
            <a:ln w="9525">
              <a:noFill/>
              <a:miter lim="800000"/>
              <a:headEnd/>
              <a:tailEnd/>
            </a:ln>
          </p:spPr>
        </p:pic>
        <p:pic>
          <p:nvPicPr>
            <p:cNvPr id="10247" name="Picture 30" descr="NEW_leftladder"/>
            <p:cNvPicPr>
              <a:picLocks noChangeAspect="1" noChangeArrowheads="1"/>
            </p:cNvPicPr>
            <p:nvPr/>
          </p:nvPicPr>
          <p:blipFill>
            <a:blip r:embed="rId3" cstate="print"/>
            <a:srcRect t="6425" b="7228"/>
            <a:stretch>
              <a:fillRect/>
            </a:stretch>
          </p:blipFill>
          <p:spPr bwMode="auto">
            <a:xfrm>
              <a:off x="569890" y="1847839"/>
              <a:ext cx="1497013" cy="2865437"/>
            </a:xfrm>
            <a:prstGeom prst="rect">
              <a:avLst/>
            </a:prstGeom>
            <a:noFill/>
            <a:ln w="9525">
              <a:noFill/>
              <a:miter lim="800000"/>
              <a:headEnd/>
              <a:tailEnd/>
            </a:ln>
          </p:spPr>
        </p:pic>
        <p:pic>
          <p:nvPicPr>
            <p:cNvPr id="10248" name="Picture 37" descr="NEW_rightin2"/>
            <p:cNvPicPr>
              <a:picLocks noChangeAspect="1" noChangeArrowheads="1"/>
            </p:cNvPicPr>
            <p:nvPr/>
          </p:nvPicPr>
          <p:blipFill>
            <a:blip r:embed="rId4" cstate="print"/>
            <a:srcRect t="39474" r="62634"/>
            <a:stretch>
              <a:fillRect/>
            </a:stretch>
          </p:blipFill>
          <p:spPr bwMode="auto">
            <a:xfrm rot="1596492">
              <a:off x="2101828" y="1662101"/>
              <a:ext cx="476250" cy="1420813"/>
            </a:xfrm>
            <a:prstGeom prst="rect">
              <a:avLst/>
            </a:prstGeom>
            <a:noFill/>
            <a:ln w="9525">
              <a:noFill/>
              <a:miter lim="800000"/>
              <a:headEnd/>
              <a:tailEnd/>
            </a:ln>
          </p:spPr>
        </p:pic>
        <p:pic>
          <p:nvPicPr>
            <p:cNvPr id="10249" name="Picture 40" descr="NEWEST_arrow2"/>
            <p:cNvPicPr>
              <a:picLocks noChangeAspect="1" noChangeArrowheads="1"/>
            </p:cNvPicPr>
            <p:nvPr/>
          </p:nvPicPr>
          <p:blipFill>
            <a:blip r:embed="rId5" cstate="print"/>
            <a:srcRect t="25044"/>
            <a:stretch>
              <a:fillRect/>
            </a:stretch>
          </p:blipFill>
          <p:spPr bwMode="auto">
            <a:xfrm>
              <a:off x="1428728" y="1785926"/>
              <a:ext cx="1147762" cy="1997075"/>
            </a:xfrm>
            <a:prstGeom prst="rect">
              <a:avLst/>
            </a:prstGeom>
            <a:noFill/>
            <a:ln w="9525">
              <a:noFill/>
              <a:miter lim="800000"/>
              <a:headEnd/>
              <a:tailEnd/>
            </a:ln>
          </p:spPr>
        </p:pic>
        <p:grpSp>
          <p:nvGrpSpPr>
            <p:cNvPr id="3" name="Group 48"/>
            <p:cNvGrpSpPr>
              <a:grpSpLocks/>
            </p:cNvGrpSpPr>
            <p:nvPr/>
          </p:nvGrpSpPr>
          <p:grpSpPr bwMode="auto">
            <a:xfrm>
              <a:off x="1381103" y="3616314"/>
              <a:ext cx="1416050" cy="1020762"/>
              <a:chOff x="851" y="2315"/>
              <a:chExt cx="892" cy="643"/>
            </a:xfrm>
          </p:grpSpPr>
          <p:pic>
            <p:nvPicPr>
              <p:cNvPr id="10254" name="Picture 41" descr="NEWEST_bb_section"/>
              <p:cNvPicPr>
                <a:picLocks noChangeAspect="1" noChangeArrowheads="1"/>
              </p:cNvPicPr>
              <p:nvPr/>
            </p:nvPicPr>
            <p:blipFill>
              <a:blip r:embed="rId6" cstate="print"/>
              <a:srcRect/>
              <a:stretch>
                <a:fillRect/>
              </a:stretch>
            </p:blipFill>
            <p:spPr bwMode="auto">
              <a:xfrm rot="19966105" flipH="1">
                <a:off x="1423" y="2315"/>
                <a:ext cx="320" cy="468"/>
              </a:xfrm>
              <a:prstGeom prst="rect">
                <a:avLst/>
              </a:prstGeom>
              <a:noFill/>
              <a:ln w="9525">
                <a:noFill/>
                <a:miter lim="800000"/>
                <a:headEnd/>
                <a:tailEnd/>
              </a:ln>
            </p:spPr>
          </p:pic>
          <p:pic>
            <p:nvPicPr>
              <p:cNvPr id="10255" name="Picture 42" descr="NEWEST_pink"/>
              <p:cNvPicPr>
                <a:picLocks noChangeAspect="1" noChangeArrowheads="1"/>
              </p:cNvPicPr>
              <p:nvPr/>
            </p:nvPicPr>
            <p:blipFill>
              <a:blip r:embed="rId7" cstate="print"/>
              <a:srcRect/>
              <a:stretch>
                <a:fillRect/>
              </a:stretch>
            </p:blipFill>
            <p:spPr bwMode="auto">
              <a:xfrm>
                <a:off x="851" y="2532"/>
                <a:ext cx="710" cy="426"/>
              </a:xfrm>
              <a:prstGeom prst="rect">
                <a:avLst/>
              </a:prstGeom>
              <a:noFill/>
              <a:ln w="9525">
                <a:noFill/>
                <a:miter lim="800000"/>
                <a:headEnd/>
                <a:tailEnd/>
              </a:ln>
            </p:spPr>
          </p:pic>
        </p:grpSp>
        <p:grpSp>
          <p:nvGrpSpPr>
            <p:cNvPr id="4" name="Group 45"/>
            <p:cNvGrpSpPr>
              <a:grpSpLocks/>
            </p:cNvGrpSpPr>
            <p:nvPr/>
          </p:nvGrpSpPr>
          <p:grpSpPr bwMode="auto">
            <a:xfrm rot="1593054">
              <a:off x="2214136" y="2563042"/>
              <a:ext cx="1133475" cy="904875"/>
              <a:chOff x="1304" y="1740"/>
              <a:chExt cx="714" cy="570"/>
            </a:xfrm>
          </p:grpSpPr>
          <p:pic>
            <p:nvPicPr>
              <p:cNvPr id="10252" name="Picture 44" descr="NEWEST_bb_section"/>
              <p:cNvPicPr>
                <a:picLocks noChangeAspect="1" noChangeArrowheads="1"/>
              </p:cNvPicPr>
              <p:nvPr/>
            </p:nvPicPr>
            <p:blipFill>
              <a:blip r:embed="rId6" cstate="print"/>
              <a:srcRect/>
              <a:stretch>
                <a:fillRect/>
              </a:stretch>
            </p:blipFill>
            <p:spPr bwMode="auto">
              <a:xfrm rot="1857230">
                <a:off x="1304" y="1740"/>
                <a:ext cx="320" cy="468"/>
              </a:xfrm>
              <a:prstGeom prst="rect">
                <a:avLst/>
              </a:prstGeom>
              <a:noFill/>
              <a:ln w="9525">
                <a:noFill/>
                <a:miter lim="800000"/>
                <a:headEnd/>
                <a:tailEnd/>
              </a:ln>
            </p:spPr>
          </p:pic>
          <p:pic>
            <p:nvPicPr>
              <p:cNvPr id="10253" name="Picture 43" descr="NEWEST_red"/>
              <p:cNvPicPr>
                <a:picLocks noChangeAspect="1" noChangeArrowheads="1"/>
              </p:cNvPicPr>
              <p:nvPr/>
            </p:nvPicPr>
            <p:blipFill>
              <a:blip r:embed="rId8" cstate="print"/>
              <a:srcRect/>
              <a:stretch>
                <a:fillRect/>
              </a:stretch>
            </p:blipFill>
            <p:spPr bwMode="auto">
              <a:xfrm>
                <a:off x="1413" y="1942"/>
                <a:ext cx="605" cy="368"/>
              </a:xfrm>
              <a:prstGeom prst="rect">
                <a:avLst/>
              </a:prstGeom>
              <a:noFill/>
              <a:ln w="9525">
                <a:noFill/>
                <a:miter lim="800000"/>
                <a:headEnd/>
                <a:tailEnd/>
              </a:ln>
            </p:spPr>
          </p:pic>
        </p:grpSp>
      </p:grpSp>
    </p:spTree>
    <p:extLst>
      <p:ext uri="{BB962C8B-B14F-4D97-AF65-F5344CB8AC3E}">
        <p14:creationId xmlns:p14="http://schemas.microsoft.com/office/powerpoint/2010/main" val="2982576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1300</TotalTime>
  <Words>2222</Words>
  <Application>Microsoft Office PowerPoint</Application>
  <PresentationFormat>On-screen Show (4:3)</PresentationFormat>
  <Paragraphs>384</Paragraphs>
  <Slides>71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71</vt:i4>
      </vt:variant>
    </vt:vector>
  </HeadingPairs>
  <TitlesOfParts>
    <vt:vector size="81" baseType="lpstr">
      <vt:lpstr>Arial Unicode MS</vt:lpstr>
      <vt:lpstr>Arial</vt:lpstr>
      <vt:lpstr>Arial Black</vt:lpstr>
      <vt:lpstr>Calibri</vt:lpstr>
      <vt:lpstr>Constantia</vt:lpstr>
      <vt:lpstr>Gill Sans MT</vt:lpstr>
      <vt:lpstr>Papyrus</vt:lpstr>
      <vt:lpstr>Wingdings</vt:lpstr>
      <vt:lpstr>Wingdings 2</vt:lpstr>
      <vt:lpstr>Office Theme</vt:lpstr>
      <vt:lpstr>PowerPoint Presentation</vt:lpstr>
      <vt:lpstr>PowerPoint Presentation</vt:lpstr>
      <vt:lpstr>You should be able to…</vt:lpstr>
      <vt:lpstr>Semi-Conservative Model</vt:lpstr>
      <vt:lpstr>Two theories existed...</vt:lpstr>
      <vt:lpstr>2 models</vt:lpstr>
      <vt:lpstr>PowerPoint Presentation</vt:lpstr>
      <vt:lpstr>DNA helicase unzips the 2 strands</vt:lpstr>
      <vt:lpstr>Free Nucleotides Bind</vt:lpstr>
      <vt:lpstr>DNA Polymerase</vt:lpstr>
      <vt:lpstr>Replication Finished</vt:lpstr>
      <vt:lpstr>PowerPoint Presentation</vt:lpstr>
      <vt:lpstr>Steps of Replication</vt:lpstr>
      <vt:lpstr>PowerPoint Presentation</vt:lpstr>
      <vt:lpstr>Explain how the base sequence of DNA is conserved during replication. 5 marks</vt:lpstr>
      <vt:lpstr>PowerPoint Presentation</vt:lpstr>
      <vt:lpstr>http://www.stolaf.edu/people/giannini/flashanimat/molgenetics/dna-rna2.swf </vt:lpstr>
      <vt:lpstr>      DNA – true or false?</vt:lpstr>
      <vt:lpstr>PowerPoint Presentation</vt:lpstr>
      <vt:lpstr>PowerPoint Presentation</vt:lpstr>
      <vt:lpstr>RNA</vt:lpstr>
      <vt:lpstr>PowerPoint Presentation</vt:lpstr>
      <vt:lpstr>Messenger RNA (mRNA)</vt:lpstr>
      <vt:lpstr>Transcription (forming mRNA)</vt:lpstr>
      <vt:lpstr>Transfer RNA (tRNA)</vt:lpstr>
      <vt:lpstr>PowerPoint Presentation</vt:lpstr>
      <vt:lpstr>Comparison of DNA, mRNA and tRNA</vt:lpstr>
      <vt:lpstr>Comparison of DNA, mRNA and tRNA</vt:lpstr>
      <vt:lpstr>PowerPoint Presentation</vt:lpstr>
      <vt:lpstr>PowerPoint Presentation</vt:lpstr>
      <vt:lpstr>PowerPoint Presentation</vt:lpstr>
      <vt:lpstr>PowerPoint Presentation</vt:lpstr>
      <vt:lpstr>Transcription</vt:lpstr>
      <vt:lpstr>Animations</vt:lpstr>
      <vt:lpstr>Fun fact of the day…</vt:lpstr>
      <vt:lpstr>Splicing of mRNA to form mRNA</vt:lpstr>
      <vt:lpstr>RNA Splicing</vt:lpstr>
      <vt:lpstr>Transcription Animation</vt:lpstr>
      <vt:lpstr>Polypeptide synthesis – translation You should be able to…</vt:lpstr>
      <vt:lpstr>PowerPoint Presentation</vt:lpstr>
      <vt:lpstr>Synthesising the polypeptide (translation)</vt:lpstr>
      <vt:lpstr>PowerPoint Presentation</vt:lpstr>
      <vt:lpstr>  CCCGGATATCCGTATGGAATACTCTCTTCT   </vt:lpstr>
      <vt:lpstr>DNA and the Genetic Code</vt:lpstr>
      <vt:lpstr>Reminder of DNA Structure</vt:lpstr>
      <vt:lpstr>DNA Helps Make Proteins</vt:lpstr>
      <vt:lpstr>Why do we need Proteins?</vt:lpstr>
      <vt:lpstr>Base Triplet Codes</vt:lpstr>
      <vt:lpstr>PowerPoint Presentation</vt:lpstr>
      <vt:lpstr>Challenge Time!</vt:lpstr>
      <vt:lpstr>PowerPoint Presentation</vt:lpstr>
      <vt:lpstr>PowerPoint Presentation</vt:lpstr>
      <vt:lpstr>PowerPoint Presentation</vt:lpstr>
      <vt:lpstr>Translation Animation</vt:lpstr>
      <vt:lpstr>PowerPoint Presentation</vt:lpstr>
      <vt:lpstr>PowerPoint Presentation</vt:lpstr>
      <vt:lpstr>You should be able to…</vt:lpstr>
      <vt:lpstr>TASK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City of Bristol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4.1 The Importance of ATP</dc:title>
  <dc:creator>Project 2003 User</dc:creator>
  <cp:lastModifiedBy>Anthony Lovat</cp:lastModifiedBy>
  <cp:revision>98</cp:revision>
  <dcterms:created xsi:type="dcterms:W3CDTF">2012-05-22T08:35:20Z</dcterms:created>
  <dcterms:modified xsi:type="dcterms:W3CDTF">2015-10-15T09:53:07Z</dcterms:modified>
</cp:coreProperties>
</file>