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43F63-B6B9-4EB0-9E27-E1ED28BAF043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BFD268-0E44-4332-85BA-C38C7F0A93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43F63-B6B9-4EB0-9E27-E1ED28BAF043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D268-0E44-4332-85BA-C38C7F0A9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0BFD268-0E44-4332-85BA-C38C7F0A93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43F63-B6B9-4EB0-9E27-E1ED28BAF043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43F63-B6B9-4EB0-9E27-E1ED28BAF043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0BFD268-0E44-4332-85BA-C38C7F0A93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43F63-B6B9-4EB0-9E27-E1ED28BAF043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BFD268-0E44-4332-85BA-C38C7F0A93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0643F63-B6B9-4EB0-9E27-E1ED28BAF043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D268-0E44-4332-85BA-C38C7F0A93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43F63-B6B9-4EB0-9E27-E1ED28BAF043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0BFD268-0E44-4332-85BA-C38C7F0A93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43F63-B6B9-4EB0-9E27-E1ED28BAF043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0BFD268-0E44-4332-85BA-C38C7F0A9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43F63-B6B9-4EB0-9E27-E1ED28BAF043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BFD268-0E44-4332-85BA-C38C7F0A9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BFD268-0E44-4332-85BA-C38C7F0A93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43F63-B6B9-4EB0-9E27-E1ED28BAF043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0BFD268-0E44-4332-85BA-C38C7F0A93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0643F63-B6B9-4EB0-9E27-E1ED28BAF043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0643F63-B6B9-4EB0-9E27-E1ED28BAF043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BFD268-0E44-4332-85BA-C38C7F0A93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plantsinaction.science.uq.edu.au/edition1/?q=figure_view/30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188640"/>
            <a:ext cx="6948264" cy="1828800"/>
          </a:xfrm>
        </p:spPr>
        <p:txBody>
          <a:bodyPr>
            <a:noAutofit/>
          </a:bodyPr>
          <a:lstStyle/>
          <a:p>
            <a:r>
              <a:rPr lang="en-GB" b="1" dirty="0" smtClean="0"/>
              <a:t>ADAPTATIONS FOR PLANT TRANSPORT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PLANT ADAPTATIONS TO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2">
            <a:normAutofit/>
          </a:bodyPr>
          <a:lstStyle/>
          <a:p>
            <a:r>
              <a:rPr lang="en-GB" sz="2000" dirty="0" smtClean="0"/>
              <a:t>Mesophytes</a:t>
            </a:r>
          </a:p>
          <a:p>
            <a:pPr lvl="1"/>
            <a:r>
              <a:rPr lang="en-GB" sz="1500" dirty="0" smtClean="0"/>
              <a:t>plants from habitats with adequate water supply</a:t>
            </a:r>
          </a:p>
          <a:p>
            <a:pPr lvl="1"/>
            <a:r>
              <a:rPr lang="en-GB" sz="1500" dirty="0" smtClean="0"/>
              <a:t>do not have special adaptations</a:t>
            </a:r>
          </a:p>
          <a:p>
            <a:pPr lvl="1"/>
            <a:r>
              <a:rPr lang="en-GB" sz="1500" dirty="0" smtClean="0"/>
              <a:t>shed leaves in autumn (deciduous)</a:t>
            </a:r>
          </a:p>
          <a:p>
            <a:pPr lvl="1"/>
            <a:r>
              <a:rPr lang="en-GB" sz="1500" dirty="0" smtClean="0"/>
              <a:t>have waxy cuticles or sunken stomata</a:t>
            </a:r>
          </a:p>
          <a:p>
            <a:pPr lvl="1"/>
            <a:r>
              <a:rPr lang="en-GB" sz="1500" dirty="0" smtClean="0"/>
              <a:t>hairy leaves</a:t>
            </a:r>
          </a:p>
          <a:p>
            <a:pPr lvl="1"/>
            <a:r>
              <a:rPr lang="en-GB" sz="1500" dirty="0" smtClean="0"/>
              <a:t>examples are oak and privet</a:t>
            </a:r>
          </a:p>
          <a:p>
            <a:pPr lvl="1"/>
            <a:endParaRPr lang="en-GB" sz="1500" dirty="0" smtClean="0"/>
          </a:p>
          <a:p>
            <a:r>
              <a:rPr lang="en-GB" sz="2000" dirty="0" smtClean="0"/>
              <a:t>Hydrophytes</a:t>
            </a:r>
          </a:p>
          <a:p>
            <a:pPr lvl="1"/>
            <a:r>
              <a:rPr lang="en-GB" sz="1500" dirty="0" smtClean="0"/>
              <a:t>lives with roots submerged in mud and floating leaves</a:t>
            </a:r>
          </a:p>
          <a:p>
            <a:pPr lvl="1"/>
            <a:r>
              <a:rPr lang="en-GB" sz="1500" dirty="0" smtClean="0"/>
              <a:t>stomata is at the top of the leaf</a:t>
            </a:r>
          </a:p>
          <a:p>
            <a:pPr lvl="1"/>
            <a:r>
              <a:rPr lang="en-GB" sz="1500" dirty="0" smtClean="0"/>
              <a:t>air spaces are very large</a:t>
            </a:r>
          </a:p>
          <a:p>
            <a:pPr lvl="1"/>
            <a:r>
              <a:rPr lang="en-GB" sz="1500" dirty="0" smtClean="0"/>
              <a:t>example is a water lily</a:t>
            </a:r>
          </a:p>
          <a:p>
            <a:endParaRPr lang="en-GB" sz="1500" dirty="0" smtClean="0"/>
          </a:p>
          <a:p>
            <a:r>
              <a:rPr lang="en-GB" sz="2000" dirty="0" smtClean="0"/>
              <a:t>Xerophytes</a:t>
            </a:r>
          </a:p>
          <a:p>
            <a:pPr lvl="1"/>
            <a:r>
              <a:rPr lang="en-GB" sz="1500" dirty="0" smtClean="0"/>
              <a:t>live where water availability is low (arid)</a:t>
            </a:r>
          </a:p>
          <a:p>
            <a:pPr lvl="1"/>
            <a:r>
              <a:rPr lang="en-GB" sz="1500" dirty="0" smtClean="0"/>
              <a:t>the leaves roll up due to hinge cells</a:t>
            </a:r>
          </a:p>
          <a:p>
            <a:pPr lvl="1"/>
            <a:r>
              <a:rPr lang="en-GB" sz="1500" dirty="0" smtClean="0"/>
              <a:t>stomata is shrunken</a:t>
            </a:r>
          </a:p>
          <a:p>
            <a:pPr lvl="1"/>
            <a:r>
              <a:rPr lang="en-GB" sz="1500" dirty="0" smtClean="0"/>
              <a:t>a thick waxy cuticle on lower epidermis</a:t>
            </a:r>
          </a:p>
          <a:p>
            <a:pPr lvl="1"/>
            <a:r>
              <a:rPr lang="en-GB" sz="1500" dirty="0" smtClean="0"/>
              <a:t>hair like extensions called trichomes</a:t>
            </a:r>
            <a:endParaRPr lang="en-US" sz="1500" dirty="0"/>
          </a:p>
        </p:txBody>
      </p:sp>
      <p:pic>
        <p:nvPicPr>
          <p:cNvPr id="1026" name="Picture 2" descr="http://carribeanmist.com/wp-content/uploads/2010/03/Plant_a_tre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3635" b="13902"/>
          <a:stretch>
            <a:fillRect/>
          </a:stretch>
        </p:blipFill>
        <p:spPr bwMode="auto">
          <a:xfrm>
            <a:off x="6156176" y="3717032"/>
            <a:ext cx="2846933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This is the transport of food and organic substances</a:t>
            </a:r>
          </a:p>
          <a:p>
            <a:pPr lvl="1"/>
            <a:r>
              <a:rPr lang="en-GB" sz="1500" dirty="0" smtClean="0"/>
              <a:t>the products of photosynthesis are transported in soluble form to all part of the plant in the phloem</a:t>
            </a:r>
          </a:p>
          <a:p>
            <a:pPr lvl="1"/>
            <a:r>
              <a:rPr lang="en-GB" sz="1500" dirty="0" smtClean="0"/>
              <a:t>they are converted to sucrose and transported around the plant to where it’s needed</a:t>
            </a:r>
          </a:p>
          <a:p>
            <a:pPr lvl="1"/>
            <a:r>
              <a:rPr lang="en-GB" sz="1500" dirty="0" smtClean="0"/>
              <a:t>the leaves are a source of sugars and the growing tissues are a sink</a:t>
            </a:r>
          </a:p>
          <a:p>
            <a:pPr lvl="1"/>
            <a:r>
              <a:rPr lang="en-GB" sz="1500" dirty="0" smtClean="0"/>
              <a:t>radioactive tracing and using aphid mouthparts demonstrates that it’s a rapid process</a:t>
            </a:r>
          </a:p>
          <a:p>
            <a:pPr lvl="1"/>
            <a:r>
              <a:rPr lang="en-GB" sz="1500" dirty="0" smtClean="0"/>
              <a:t>radioisotope labelling and autoradiography shows sucrose is transported bi-directionally to sinks</a:t>
            </a:r>
          </a:p>
          <a:p>
            <a:pPr lvl="1"/>
            <a:r>
              <a:rPr lang="en-GB" sz="1500" dirty="0" smtClean="0"/>
              <a:t>mass flow suggests there’s a passive flow of sucrose from source to sink</a:t>
            </a:r>
          </a:p>
          <a:p>
            <a:pPr lvl="1"/>
            <a:r>
              <a:rPr lang="en-GB" sz="1500" dirty="0" smtClean="0"/>
              <a:t>mass flow does not account for all observation such as the movement in opposite directions at the same time and at different rates</a:t>
            </a:r>
          </a:p>
          <a:p>
            <a:pPr lvl="1"/>
            <a:r>
              <a:rPr lang="en-GB" sz="1500" dirty="0" smtClean="0"/>
              <a:t>other hypotheses have been proposed such as diffusion and cytoplasmic streaming</a:t>
            </a:r>
            <a:endParaRPr lang="en-US" sz="15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EXPERIMENTAL EVIDENCE THAT PHLOEM TRANSPORTS SUGARS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 numCol="2">
            <a:normAutofit/>
          </a:bodyPr>
          <a:lstStyle/>
          <a:p>
            <a:r>
              <a:rPr lang="en-GB" sz="2000" dirty="0" smtClean="0"/>
              <a:t>Ringing experiments</a:t>
            </a:r>
          </a:p>
          <a:p>
            <a:pPr lvl="1"/>
            <a:r>
              <a:rPr lang="en-GB" sz="1500" dirty="0" smtClean="0"/>
              <a:t>the phloem vessels are outside the xylem vessels and can be selectively removed by cutting a ring in the stem</a:t>
            </a:r>
          </a:p>
          <a:p>
            <a:pPr lvl="1"/>
            <a:r>
              <a:rPr lang="en-GB" sz="1500" dirty="0" smtClean="0"/>
              <a:t>after a week there is swelling above the ring</a:t>
            </a:r>
            <a:r>
              <a:rPr lang="en-US" sz="1500" dirty="0" smtClean="0"/>
              <a:t> and reduced growth below the ring while the leaves were unaffected</a:t>
            </a:r>
          </a:p>
          <a:p>
            <a:pPr lvl="1"/>
            <a:r>
              <a:rPr lang="en-GB" sz="1500" dirty="0" smtClean="0"/>
              <a:t>early evidence sugars were transported downwards in the phloem</a:t>
            </a:r>
          </a:p>
          <a:p>
            <a:pPr lvl="1"/>
            <a:endParaRPr lang="en-GB" sz="15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Aphid stylets</a:t>
            </a:r>
          </a:p>
          <a:p>
            <a:pPr lvl="1"/>
            <a:r>
              <a:rPr lang="en-GB" sz="1500" dirty="0" smtClean="0"/>
              <a:t>have specialised mouthparts called stylets that can penetrate phloem tubes and consume the sugary sap therein</a:t>
            </a:r>
          </a:p>
          <a:p>
            <a:pPr lvl="1"/>
            <a:r>
              <a:rPr lang="en-GB" sz="1500" dirty="0" smtClean="0"/>
              <a:t>if aphids are anaesthetised with CO2 then cut off, the stylet remains in the phloem</a:t>
            </a:r>
          </a:p>
          <a:p>
            <a:pPr lvl="1"/>
            <a:r>
              <a:rPr lang="en-GB" sz="1500" dirty="0" smtClean="0"/>
              <a:t>phloem sap can be collected through it for analysis</a:t>
            </a:r>
          </a:p>
          <a:p>
            <a:pPr lvl="1"/>
            <a:r>
              <a:rPr lang="en-GB" sz="1500" dirty="0" smtClean="0"/>
              <a:t>this is more accurate than a syringe</a:t>
            </a:r>
          </a:p>
          <a:p>
            <a:pPr lvl="1"/>
            <a:r>
              <a:rPr lang="en-GB" sz="1500" dirty="0" smtClean="0"/>
              <a:t>the aphid’s enzymes ensure that the stylet doesn’t get blocked</a:t>
            </a:r>
          </a:p>
          <a:p>
            <a:pPr lvl="1"/>
            <a:endParaRPr lang="en-GB" sz="1500" dirty="0" smtClean="0"/>
          </a:p>
          <a:p>
            <a:endParaRPr lang="en-GB" sz="2000" dirty="0" smtClean="0"/>
          </a:p>
        </p:txBody>
      </p:sp>
      <p:pic>
        <p:nvPicPr>
          <p:cNvPr id="1026" name="Picture 2" descr="http://t0.gstatic.com/images?q=tbn:ANd9GcROUxI2xFtpVrbBW6em-FeLGQilvqxmIWvvYQpTsCAXApnGxYM_fUDvRCT8J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4437112"/>
            <a:ext cx="2232248" cy="1273960"/>
          </a:xfrm>
          <a:prstGeom prst="rect">
            <a:avLst/>
          </a:prstGeom>
          <a:noFill/>
        </p:spPr>
      </p:pic>
      <p:pic>
        <p:nvPicPr>
          <p:cNvPr id="1028" name="Picture 4" descr="http://www.biologymad.com/planttransport/PlantT1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581128"/>
            <a:ext cx="1152525" cy="15811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EXPERIMENTAL EVIDENCE THAT PHLOEM TRANSPORTS SUGARS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Autoradiography</a:t>
            </a:r>
          </a:p>
          <a:p>
            <a:pPr lvl="1"/>
            <a:r>
              <a:rPr lang="en-GB" sz="1500" dirty="0" smtClean="0"/>
              <a:t>can be used to trace where compounds are being transported to and from and measure the rate of transport using photographic film (an autoradiograph)</a:t>
            </a:r>
          </a:p>
          <a:p>
            <a:pPr lvl="1"/>
            <a:r>
              <a:rPr lang="en-GB" sz="1500" dirty="0" smtClean="0"/>
              <a:t>a plant is grown and one leaf is exposed for a short time to CO2 contained radioactive isotope 14C</a:t>
            </a:r>
          </a:p>
          <a:p>
            <a:pPr lvl="1"/>
            <a:r>
              <a:rPr lang="en-GB" sz="1500" dirty="0" smtClean="0"/>
              <a:t>it will be taken up by photosynthesis and the 14C incorporated into glucose and then sucrose</a:t>
            </a:r>
          </a:p>
          <a:p>
            <a:pPr lvl="1"/>
            <a:r>
              <a:rPr lang="en-GB" sz="1500" dirty="0" smtClean="0"/>
              <a:t>plant is frozen in liquid nitrogen to kill and fix it quickly and placed onto photographic film in the dark</a:t>
            </a:r>
          </a:p>
          <a:p>
            <a:pPr lvl="1"/>
            <a:r>
              <a:rPr lang="en-GB" sz="1500" dirty="0" smtClean="0"/>
              <a:t>the resulting autoradiograph shows the location of compounds contain 14C</a:t>
            </a:r>
          </a:p>
          <a:p>
            <a:pPr lvl="1"/>
            <a:r>
              <a:rPr lang="en-GB" sz="1500" dirty="0" smtClean="0"/>
              <a:t>experiment shows organic compounds are transported from leaf to the roots</a:t>
            </a:r>
          </a:p>
          <a:p>
            <a:pPr lvl="1"/>
            <a:endParaRPr lang="en-GB" sz="1500" dirty="0" smtClean="0"/>
          </a:p>
          <a:p>
            <a:endParaRPr lang="en-GB" sz="2000" dirty="0" smtClean="0"/>
          </a:p>
        </p:txBody>
      </p:sp>
      <p:sp>
        <p:nvSpPr>
          <p:cNvPr id="25601" name="AutoShape 381"/>
          <p:cNvSpPr>
            <a:spLocks noChangeArrowheads="1"/>
          </p:cNvSpPr>
          <p:nvPr/>
        </p:nvSpPr>
        <p:spPr bwMode="auto">
          <a:xfrm>
            <a:off x="1259632" y="4797152"/>
            <a:ext cx="1584176" cy="1296144"/>
          </a:xfrm>
          <a:prstGeom prst="roundRect">
            <a:avLst>
              <a:gd name="adj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14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</a:t>
            </a:r>
            <a:r>
              <a:rPr kumimoji="0" lang="en-US" sz="105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is applied to the leaves in the boxed area.  This is used in photosynthesis to manufacture organic molecules which contain </a:t>
            </a:r>
            <a:r>
              <a:rPr kumimoji="0" lang="en-US" sz="105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14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</a:t>
            </a:r>
            <a:r>
              <a:rPr kumimoji="0" lang="en-US" sz="105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.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2" name="AutoShape 382"/>
          <p:cNvSpPr>
            <a:spLocks noChangeArrowheads="1"/>
          </p:cNvSpPr>
          <p:nvPr/>
        </p:nvSpPr>
        <p:spPr bwMode="auto">
          <a:xfrm>
            <a:off x="5940152" y="4653136"/>
            <a:ext cx="2016224" cy="1512168"/>
          </a:xfrm>
          <a:prstGeom prst="roundRect">
            <a:avLst>
              <a:gd name="adj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The darker areas show where the </a:t>
            </a:r>
            <a:r>
              <a: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14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 containing compounds are.  They have been transported to the root and to the growing point on the right.  These areas are where the organic molecules are used.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" name="Picture 6" descr="figure">
            <a:hlinkClick r:id="rId2" tooltip="&quot;link to full size&quot;"/>
          </p:cNvPr>
          <p:cNvPicPr/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4581128"/>
            <a:ext cx="2808312" cy="1638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MASS FLOW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 numCol="1">
            <a:normAutofit/>
          </a:bodyPr>
          <a:lstStyle/>
          <a:p>
            <a:r>
              <a:rPr lang="en-GB" sz="2000" dirty="0" smtClean="0"/>
              <a:t>How it works:</a:t>
            </a:r>
          </a:p>
          <a:p>
            <a:pPr lvl="1"/>
            <a:r>
              <a:rPr lang="en-GB" sz="1500" dirty="0" smtClean="0"/>
              <a:t>photosynthesis produces organic molecules including sucrose in the leaves these are termed the source</a:t>
            </a:r>
          </a:p>
          <a:p>
            <a:pPr lvl="1"/>
            <a:r>
              <a:rPr lang="en-GB" sz="1500" dirty="0" smtClean="0"/>
              <a:t>sucrose is loaded by active transport into sieve tubes using ATP</a:t>
            </a:r>
          </a:p>
          <a:p>
            <a:pPr lvl="1"/>
            <a:r>
              <a:rPr lang="en-GB" sz="1500" dirty="0" smtClean="0"/>
              <a:t>water enters the sieve tube along a </a:t>
            </a:r>
            <a:r>
              <a:rPr lang="el-GR" sz="1600" dirty="0" smtClean="0"/>
              <a:t>ψ</a:t>
            </a:r>
            <a:r>
              <a:rPr lang="en-GB" sz="1600" dirty="0" smtClean="0"/>
              <a:t> </a:t>
            </a:r>
            <a:r>
              <a:rPr lang="en-GB" sz="1500" dirty="0" smtClean="0"/>
              <a:t>gradient by osmosis</a:t>
            </a:r>
          </a:p>
          <a:p>
            <a:pPr lvl="1"/>
            <a:r>
              <a:rPr lang="en-GB" sz="1500" dirty="0" smtClean="0"/>
              <a:t>the pressure into the sieve tubes increases and the sucrose moves through the phloem to the sinks where the sucrose is being used</a:t>
            </a:r>
          </a:p>
          <a:p>
            <a:pPr lvl="1"/>
            <a:r>
              <a:rPr lang="en-GB" sz="1500" dirty="0" smtClean="0"/>
              <a:t>sucrose is unloaded by active transport into cells at the sink where it’s used for respiration to provide ATP for growth or is converted to starch for storage</a:t>
            </a:r>
          </a:p>
          <a:p>
            <a:pPr lvl="1"/>
            <a:r>
              <a:rPr lang="en-GB" sz="1500" dirty="0" smtClean="0"/>
              <a:t>sinks can be roots or growing shoots</a:t>
            </a:r>
          </a:p>
          <a:p>
            <a:pPr lvl="1"/>
            <a:r>
              <a:rPr lang="en-GB" sz="1500" dirty="0" smtClean="0"/>
              <a:t>water move by osmosis out the phloem as the sucrose is removed and the pressure in the phloem is lower at the sink</a:t>
            </a:r>
          </a:p>
          <a:p>
            <a:pPr lvl="1"/>
            <a:r>
              <a:rPr lang="en-GB" sz="1500" dirty="0" smtClean="0"/>
              <a:t>there is a pressure difference between source and sink that maintains the movement through the phloem</a:t>
            </a:r>
          </a:p>
          <a:p>
            <a:pPr lvl="1"/>
            <a:r>
              <a:rPr lang="en-GB" sz="1500" dirty="0" smtClean="0"/>
              <a:t>however this does not account for all things like the movement in opposite directions, cytoplasmic continuity, mitochondria and sieve plates</a:t>
            </a:r>
            <a:endParaRPr lang="el-GR" sz="1600" dirty="0" smtClean="0"/>
          </a:p>
          <a:p>
            <a:pPr lvl="1"/>
            <a:endParaRPr lang="en-US" sz="15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MASS FLOW HYPOTHESIS</a:t>
            </a:r>
            <a:endParaRPr lang="en-US" dirty="0"/>
          </a:p>
        </p:txBody>
      </p:sp>
      <p:pic>
        <p:nvPicPr>
          <p:cNvPr id="4" name="Picture 2" descr="http://plantsinaction.science.uq.edu.au/edition1/?q=files/imagecache/figure-thumb/Fig%205.20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1628800"/>
            <a:ext cx="4245390" cy="4536504"/>
          </a:xfrm>
          <a:prstGeom prst="rect">
            <a:avLst/>
          </a:prstGeom>
          <a:noFill/>
        </p:spPr>
      </p:pic>
      <p:pic>
        <p:nvPicPr>
          <p:cNvPr id="5" name="il_fi" descr="osmflow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276872"/>
            <a:ext cx="4171950" cy="303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DIAGRAMS OF PARTS OF THE PLANT</a:t>
            </a:r>
            <a:endParaRPr lang="en-US" dirty="0"/>
          </a:p>
        </p:txBody>
      </p:sp>
      <p:pic>
        <p:nvPicPr>
          <p:cNvPr id="1026" name="Picture 2" descr="biol_roo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2636912"/>
            <a:ext cx="2890515" cy="2098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biol_shoo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921" t="14789" r="34142" b="21684"/>
          <a:stretch>
            <a:fillRect/>
          </a:stretch>
        </p:blipFill>
        <p:spPr bwMode="auto">
          <a:xfrm>
            <a:off x="755576" y="2492896"/>
            <a:ext cx="285591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XYLEM TISSUE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1">
            <a:normAutofit/>
          </a:bodyPr>
          <a:lstStyle/>
          <a:p>
            <a:r>
              <a:rPr lang="en-GB" sz="2000" dirty="0" smtClean="0"/>
              <a:t>Form a continuous system for the transport of water and minerals in one direction</a:t>
            </a:r>
          </a:p>
          <a:p>
            <a:endParaRPr lang="en-GB" sz="1500" dirty="0" smtClean="0"/>
          </a:p>
          <a:p>
            <a:r>
              <a:rPr lang="en-GB" sz="2000" dirty="0" smtClean="0"/>
              <a:t>They consist of:</a:t>
            </a:r>
          </a:p>
          <a:p>
            <a:pPr lvl="1"/>
            <a:r>
              <a:rPr lang="en-GB" sz="1500" dirty="0" smtClean="0"/>
              <a:t>dead lignified tracheids</a:t>
            </a:r>
          </a:p>
          <a:p>
            <a:pPr lvl="1"/>
            <a:r>
              <a:rPr lang="en-GB" sz="1500" dirty="0" smtClean="0"/>
              <a:t>vessels</a:t>
            </a:r>
          </a:p>
          <a:p>
            <a:pPr lvl="1"/>
            <a:r>
              <a:rPr lang="en-GB" sz="1500" dirty="0" smtClean="0"/>
              <a:t>supporting fibres</a:t>
            </a:r>
          </a:p>
          <a:p>
            <a:pPr lvl="1"/>
            <a:r>
              <a:rPr lang="en-GB" sz="1500" dirty="0" smtClean="0"/>
              <a:t>living parenchyma</a:t>
            </a:r>
          </a:p>
          <a:p>
            <a:pPr lvl="1"/>
            <a:endParaRPr lang="en-GB" sz="1500" dirty="0" smtClean="0"/>
          </a:p>
          <a:p>
            <a:r>
              <a:rPr lang="en-GB" sz="2000" dirty="0" smtClean="0"/>
              <a:t>Features of the xylem:</a:t>
            </a:r>
          </a:p>
          <a:p>
            <a:pPr lvl="1"/>
            <a:r>
              <a:rPr lang="en-GB" sz="1500" dirty="0" smtClean="0"/>
              <a:t>tracheids are hollow and have no end walls</a:t>
            </a:r>
          </a:p>
          <a:p>
            <a:pPr lvl="1"/>
            <a:r>
              <a:rPr lang="en-GB" sz="1500" dirty="0" smtClean="0"/>
              <a:t>lignin deposited on cellulose cell walls so makes them impermeable</a:t>
            </a:r>
          </a:p>
          <a:p>
            <a:pPr lvl="1"/>
            <a:r>
              <a:rPr lang="en-GB" sz="1500" dirty="0" smtClean="0"/>
              <a:t>pits in lignified wall for horizontal movement </a:t>
            </a:r>
          </a:p>
          <a:p>
            <a:pPr lvl="1"/>
            <a:r>
              <a:rPr lang="en-GB" sz="1500" dirty="0" smtClean="0"/>
              <a:t>fibres give strength </a:t>
            </a:r>
          </a:p>
          <a:p>
            <a:pPr lvl="1"/>
            <a:r>
              <a:rPr lang="en-GB" sz="1500" dirty="0" smtClean="0"/>
              <a:t>parenchyma is packing tissue</a:t>
            </a:r>
          </a:p>
        </p:txBody>
      </p:sp>
      <p:pic>
        <p:nvPicPr>
          <p:cNvPr id="2050" name="Picture 2" descr="http://thomson.fosterscience.com/Biology/Unit-ProtistsFungiPlants/XylemPhloem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7765" r="48684" b="2939"/>
          <a:stretch>
            <a:fillRect/>
          </a:stretch>
        </p:blipFill>
        <p:spPr bwMode="auto">
          <a:xfrm>
            <a:off x="6588224" y="1844824"/>
            <a:ext cx="2339752" cy="29295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PHLOEM TISSUE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Goes in both directions and is involved in translocation which is the transport of sucrose</a:t>
            </a:r>
          </a:p>
          <a:p>
            <a:endParaRPr lang="en-GB" sz="1500" dirty="0" smtClean="0"/>
          </a:p>
          <a:p>
            <a:r>
              <a:rPr lang="en-GB" sz="2000" dirty="0" smtClean="0"/>
              <a:t>They consist of:</a:t>
            </a:r>
          </a:p>
          <a:p>
            <a:pPr lvl="1"/>
            <a:r>
              <a:rPr lang="en-GB" sz="1500" dirty="0" smtClean="0"/>
              <a:t>sieve tubes</a:t>
            </a:r>
          </a:p>
          <a:p>
            <a:pPr lvl="1"/>
            <a:r>
              <a:rPr lang="en-GB" sz="1500" dirty="0" smtClean="0"/>
              <a:t>companion cells</a:t>
            </a:r>
          </a:p>
          <a:p>
            <a:pPr lvl="1"/>
            <a:r>
              <a:rPr lang="en-GB" sz="1500" dirty="0" smtClean="0"/>
              <a:t>plasmodesmata with fibres</a:t>
            </a:r>
          </a:p>
          <a:p>
            <a:pPr lvl="1"/>
            <a:r>
              <a:rPr lang="en-GB" sz="1500" dirty="0" smtClean="0"/>
              <a:t>parenchyma</a:t>
            </a:r>
          </a:p>
          <a:p>
            <a:pPr lvl="1"/>
            <a:endParaRPr lang="en-GB" sz="1500" dirty="0" smtClean="0"/>
          </a:p>
          <a:p>
            <a:r>
              <a:rPr lang="en-GB" sz="2000" dirty="0" smtClean="0"/>
              <a:t>Features of the phloem</a:t>
            </a:r>
          </a:p>
          <a:p>
            <a:pPr lvl="1"/>
            <a:r>
              <a:rPr lang="en-GB" sz="1500" dirty="0" smtClean="0"/>
              <a:t>have sieve plates at each end so cytoplasm is continuous between cells</a:t>
            </a:r>
          </a:p>
          <a:p>
            <a:pPr lvl="1"/>
            <a:r>
              <a:rPr lang="en-GB" sz="1500" dirty="0" smtClean="0"/>
              <a:t>companion cells have organelles and provide ATP for the sieve tube</a:t>
            </a:r>
          </a:p>
          <a:p>
            <a:pPr lvl="1"/>
            <a:r>
              <a:rPr lang="en-GB" sz="1500" dirty="0" smtClean="0"/>
              <a:t>fibres provide strength and support</a:t>
            </a:r>
          </a:p>
          <a:p>
            <a:pPr lvl="1"/>
            <a:r>
              <a:rPr lang="en-GB" sz="1500" dirty="0" smtClean="0"/>
              <a:t>parenchyma provides support</a:t>
            </a:r>
          </a:p>
          <a:p>
            <a:pPr lvl="1"/>
            <a:r>
              <a:rPr lang="en-GB" sz="1500" dirty="0" smtClean="0"/>
              <a:t>plasmodesmata between cells and sieve tube allows transfer of materials between cells</a:t>
            </a:r>
            <a:endParaRPr lang="en-US" sz="1500" dirty="0"/>
          </a:p>
        </p:txBody>
      </p:sp>
      <p:pic>
        <p:nvPicPr>
          <p:cNvPr id="4" name="Picture 2" descr="http://thomson.fosterscience.com/Biology/Unit-ProtistsFungiPlants/XylemPhloem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8684" t="7765" b="2939"/>
          <a:stretch>
            <a:fillRect/>
          </a:stretch>
        </p:blipFill>
        <p:spPr bwMode="auto">
          <a:xfrm>
            <a:off x="6444208" y="1844824"/>
            <a:ext cx="2483768" cy="2674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WATER ENTERING THE PLANT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/>
          </a:bodyPr>
          <a:lstStyle/>
          <a:p>
            <a:r>
              <a:rPr lang="en-GB" sz="2000" dirty="0" smtClean="0"/>
              <a:t>Water enters the root hair down a water potential gradient</a:t>
            </a:r>
          </a:p>
          <a:p>
            <a:pPr lvl="1"/>
            <a:r>
              <a:rPr lang="en-GB" sz="1500" dirty="0" smtClean="0"/>
              <a:t>the soil has a higher water potential than the root hair</a:t>
            </a:r>
          </a:p>
          <a:p>
            <a:pPr lvl="1"/>
            <a:r>
              <a:rPr lang="en-GB" sz="1500" dirty="0" smtClean="0"/>
              <a:t>as the water enters the potential is raised above that of the next cell in the root</a:t>
            </a:r>
          </a:p>
          <a:p>
            <a:pPr lvl="1"/>
            <a:r>
              <a:rPr lang="en-GB" sz="1500" dirty="0" smtClean="0"/>
              <a:t>the water then moves through the root cortex to the xylem down a water potential gradient</a:t>
            </a:r>
          </a:p>
          <a:p>
            <a:pPr lvl="1"/>
            <a:endParaRPr lang="en-GB" sz="1500" dirty="0" smtClean="0"/>
          </a:p>
          <a:p>
            <a:r>
              <a:rPr lang="en-GB" sz="2000" dirty="0" smtClean="0"/>
              <a:t>There are three ways in which the water can move:</a:t>
            </a:r>
          </a:p>
          <a:p>
            <a:pPr lvl="1"/>
            <a:r>
              <a:rPr lang="en-GB" sz="1500" dirty="0" smtClean="0"/>
              <a:t>the apoplast pathway through the cell walls</a:t>
            </a:r>
          </a:p>
          <a:p>
            <a:pPr lvl="1"/>
            <a:r>
              <a:rPr lang="en-GB" sz="1500" dirty="0" smtClean="0"/>
              <a:t>the symplast pathway through the cytoplasm (plasmodesmata)</a:t>
            </a:r>
          </a:p>
          <a:p>
            <a:pPr lvl="1"/>
            <a:r>
              <a:rPr lang="en-GB" sz="1500" dirty="0" smtClean="0"/>
              <a:t>the vacuolar pathway through the vacuolar</a:t>
            </a:r>
          </a:p>
          <a:p>
            <a:pPr lvl="1">
              <a:buNone/>
            </a:pPr>
            <a:endParaRPr lang="en-GB" sz="1500" dirty="0" smtClean="0"/>
          </a:p>
          <a:p>
            <a:r>
              <a:rPr lang="en-GB" sz="2000" dirty="0" smtClean="0"/>
              <a:t>At the endodermis:</a:t>
            </a:r>
          </a:p>
          <a:p>
            <a:pPr lvl="1"/>
            <a:r>
              <a:rPr lang="en-GB" sz="1500" dirty="0" smtClean="0"/>
              <a:t>the apoplast route is blocked </a:t>
            </a:r>
          </a:p>
          <a:p>
            <a:pPr lvl="1"/>
            <a:r>
              <a:rPr lang="en-GB" sz="1500" dirty="0" smtClean="0"/>
              <a:t>the casparian strip can be found on the cell wall</a:t>
            </a:r>
          </a:p>
          <a:p>
            <a:pPr lvl="1"/>
            <a:r>
              <a:rPr lang="en-GB" sz="1500" dirty="0" smtClean="0"/>
              <a:t>it is made of water-proof suberin</a:t>
            </a:r>
          </a:p>
          <a:p>
            <a:pPr lvl="1"/>
            <a:r>
              <a:rPr lang="en-GB" sz="1500" dirty="0" smtClean="0"/>
              <a:t>this means water cannot pass through</a:t>
            </a:r>
          </a:p>
          <a:p>
            <a:pPr lvl="1"/>
            <a:r>
              <a:rPr lang="en-GB" sz="1500" dirty="0" smtClean="0"/>
              <a:t>the water passes across the plasma membrane and goes through to the symplast route</a:t>
            </a:r>
          </a:p>
        </p:txBody>
      </p:sp>
      <p:pic>
        <p:nvPicPr>
          <p:cNvPr id="6146" name="Picture 2" descr="http://revisionworld.co.uk/sites/default/files/imce/movement-of-water-cortex_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085" r="7552"/>
          <a:stretch>
            <a:fillRect/>
          </a:stretch>
        </p:blipFill>
        <p:spPr bwMode="auto">
          <a:xfrm>
            <a:off x="5076056" y="4077072"/>
            <a:ext cx="3808972" cy="1457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TRANSPORT OF MINERAL 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 numCol="2">
            <a:normAutofit/>
          </a:bodyPr>
          <a:lstStyle/>
          <a:p>
            <a:r>
              <a:rPr lang="en-GB" sz="2000" dirty="0" smtClean="0"/>
              <a:t> Nitrate is taken into the plant through the root hairs</a:t>
            </a:r>
          </a:p>
          <a:p>
            <a:pPr lvl="1"/>
            <a:r>
              <a:rPr lang="en-GB" sz="1500" dirty="0" smtClean="0"/>
              <a:t>contains nitrogen atoms in a form that plants can use to synthesise amino acids and build up proteins</a:t>
            </a:r>
          </a:p>
          <a:p>
            <a:pPr lvl="1"/>
            <a:r>
              <a:rPr lang="en-GB" sz="1500" dirty="0" smtClean="0"/>
              <a:t>most of the nitrate is dissolved in the water and passes the apoplast pathway </a:t>
            </a:r>
          </a:p>
          <a:p>
            <a:pPr lvl="1"/>
            <a:r>
              <a:rPr lang="en-GB" sz="1500" dirty="0" smtClean="0"/>
              <a:t>some enters the symplast pathway by active transport and then flows cell to cell through plasmodesmata</a:t>
            </a:r>
          </a:p>
          <a:p>
            <a:pPr lvl="1"/>
            <a:r>
              <a:rPr lang="en-GB" sz="1500" dirty="0" smtClean="0"/>
              <a:t>at the endodermis the apoplast pathway is prevented by the casparian strip </a:t>
            </a:r>
          </a:p>
          <a:p>
            <a:pPr lvl="1"/>
            <a:r>
              <a:rPr lang="en-GB" sz="1500" dirty="0" smtClean="0"/>
              <a:t>ions must pass through the cell membrane of the endodermal cells which allow a measure of selectivity about what passes into the xylem</a:t>
            </a:r>
          </a:p>
          <a:p>
            <a:pPr lvl="1"/>
            <a:endParaRPr lang="en-GB" sz="1500" dirty="0" smtClean="0"/>
          </a:p>
          <a:p>
            <a:pPr lvl="1"/>
            <a:endParaRPr lang="en-GB" sz="1500" dirty="0" smtClean="0"/>
          </a:p>
          <a:p>
            <a:r>
              <a:rPr lang="en-GB" sz="2000" dirty="0" smtClean="0"/>
              <a:t>Root pressure</a:t>
            </a:r>
          </a:p>
          <a:p>
            <a:pPr lvl="1"/>
            <a:r>
              <a:rPr lang="en-GB" sz="1500" dirty="0" smtClean="0"/>
              <a:t>various ions from the soil are actively transported into the vascular tissues of the roots</a:t>
            </a:r>
          </a:p>
          <a:p>
            <a:pPr lvl="1"/>
            <a:r>
              <a:rPr lang="en-GB" sz="1500" dirty="0" smtClean="0"/>
              <a:t>water follows and increases the pressure inside the xylem</a:t>
            </a:r>
          </a:p>
          <a:p>
            <a:pPr lvl="1"/>
            <a:r>
              <a:rPr lang="en-GB" sz="1500" dirty="0" smtClean="0"/>
              <a:t>this positive pressure is called root pressure and can be responsible for pushing up water</a:t>
            </a:r>
          </a:p>
          <a:p>
            <a:pPr lvl="1"/>
            <a:r>
              <a:rPr lang="en-GB" sz="1500" dirty="0" smtClean="0"/>
              <a:t>can only provide a modest push in the overall process of water transport</a:t>
            </a:r>
            <a:endParaRPr lang="en-US" sz="15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2">
            <a:normAutofit/>
          </a:bodyPr>
          <a:lstStyle/>
          <a:p>
            <a:r>
              <a:rPr lang="en-GB" sz="2000" dirty="0" smtClean="0"/>
              <a:t>How it works</a:t>
            </a:r>
          </a:p>
          <a:p>
            <a:pPr lvl="1"/>
            <a:r>
              <a:rPr lang="en-GB" sz="1500" dirty="0" smtClean="0"/>
              <a:t>water passes through the root to the xylem, the stem and to the leaves where it evaporates</a:t>
            </a:r>
          </a:p>
          <a:p>
            <a:pPr lvl="1"/>
            <a:r>
              <a:rPr lang="en-GB" sz="1500" dirty="0" smtClean="0"/>
              <a:t>transpiration is the loss of water from the leaves giving rise to the transpiration stream</a:t>
            </a:r>
          </a:p>
          <a:p>
            <a:pPr lvl="1"/>
            <a:r>
              <a:rPr lang="en-GB" sz="1500" dirty="0" smtClean="0"/>
              <a:t>the continued removal of water from the top of the xylem results in a tension causing a pull on the xylem column</a:t>
            </a:r>
          </a:p>
          <a:p>
            <a:pPr lvl="1"/>
            <a:r>
              <a:rPr lang="en-GB" sz="1500" dirty="0" smtClean="0"/>
              <a:t>the columns of water in the xylem, are held up by cohesive force between water and adhesive forces between the water and the hydrophilic lining of the xylem</a:t>
            </a:r>
          </a:p>
          <a:p>
            <a:pPr lvl="1"/>
            <a:endParaRPr lang="en-GB" sz="1500" dirty="0" smtClean="0"/>
          </a:p>
          <a:p>
            <a:pPr lvl="1"/>
            <a:endParaRPr lang="en-GB" sz="1500" dirty="0" smtClean="0"/>
          </a:p>
          <a:p>
            <a:pPr lvl="1"/>
            <a:endParaRPr lang="en-GB" sz="1500" dirty="0" smtClean="0"/>
          </a:p>
          <a:p>
            <a:r>
              <a:rPr lang="en-GB" sz="2000" dirty="0" smtClean="0"/>
              <a:t>Water movement from the leaves</a:t>
            </a:r>
          </a:p>
          <a:p>
            <a:pPr lvl="1"/>
            <a:r>
              <a:rPr lang="en-GB" sz="1500" dirty="0" smtClean="0"/>
              <a:t>the opening and closing of the stomata can alter water loss through transpiration</a:t>
            </a:r>
          </a:p>
          <a:p>
            <a:pPr lvl="1"/>
            <a:r>
              <a:rPr lang="en-GB" sz="1500" dirty="0" smtClean="0"/>
              <a:t>water evaporates from the internal cells of the leaf into air spaces of the mesophyll layer</a:t>
            </a:r>
          </a:p>
          <a:p>
            <a:pPr lvl="1"/>
            <a:r>
              <a:rPr lang="en-GB" sz="1500" dirty="0" smtClean="0"/>
              <a:t>this area has a high concentration of water vapour, higher than that of the air</a:t>
            </a:r>
          </a:p>
          <a:p>
            <a:pPr lvl="1"/>
            <a:r>
              <a:rPr lang="en-GB" sz="1500" dirty="0" smtClean="0"/>
              <a:t>water can diffuse to the air through the stomata in the lower epidermis</a:t>
            </a:r>
          </a:p>
          <a:p>
            <a:pPr lvl="1"/>
            <a:r>
              <a:rPr lang="en-GB" sz="1500" dirty="0" smtClean="0"/>
              <a:t>water moves out of the xylem into the leaf cells down a </a:t>
            </a:r>
            <a:r>
              <a:rPr lang="el-GR" sz="1600" dirty="0" smtClean="0"/>
              <a:t>ψ</a:t>
            </a:r>
            <a:r>
              <a:rPr lang="en-GB" sz="1600" dirty="0" smtClean="0"/>
              <a:t> </a:t>
            </a:r>
            <a:r>
              <a:rPr lang="en-GB" sz="1500" dirty="0" smtClean="0"/>
              <a:t>gradient</a:t>
            </a:r>
          </a:p>
          <a:p>
            <a:pPr lvl="1"/>
            <a:endParaRPr lang="en-GB" sz="1500" dirty="0" smtClean="0"/>
          </a:p>
          <a:p>
            <a:endParaRPr lang="en-GB" sz="2000" dirty="0" smtClean="0"/>
          </a:p>
        </p:txBody>
      </p:sp>
      <p:pic>
        <p:nvPicPr>
          <p:cNvPr id="6146" name="Picture 2" descr="http://www.shmoop.com/images/biology/biobook_plantsf_graphik_17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6136" y="4509120"/>
            <a:ext cx="2976265" cy="18036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TRANSPORT THROUGH THE XYLEM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2">
            <a:normAutofit/>
          </a:bodyPr>
          <a:lstStyle/>
          <a:p>
            <a:r>
              <a:rPr lang="en-GB" sz="2000" dirty="0" smtClean="0"/>
              <a:t>The cohesion tension theory</a:t>
            </a:r>
          </a:p>
          <a:p>
            <a:pPr lvl="1"/>
            <a:r>
              <a:rPr lang="en-GB" sz="1500" dirty="0" smtClean="0"/>
              <a:t>there’s a higher concentration of water in the cell walls of the leaf than in the air outside</a:t>
            </a:r>
          </a:p>
          <a:p>
            <a:pPr lvl="1"/>
            <a:r>
              <a:rPr lang="en-GB" sz="1500" dirty="0" smtClean="0"/>
              <a:t>water evaporates in the spaces between the cells and out of the plant (transpiration)</a:t>
            </a:r>
          </a:p>
          <a:p>
            <a:pPr lvl="1"/>
            <a:r>
              <a:rPr lang="en-GB" sz="1500" dirty="0" smtClean="0"/>
              <a:t>as water evaporates the concentration of solutes inside the leaf cells increase and draws in water from the xylem to replace that which has been lost through osmosis</a:t>
            </a:r>
          </a:p>
          <a:p>
            <a:pPr lvl="1"/>
            <a:r>
              <a:rPr lang="en-GB" sz="1500" dirty="0" smtClean="0"/>
              <a:t>the water molecules in the xylem have a force of attraction to each other called cohesion</a:t>
            </a:r>
          </a:p>
          <a:p>
            <a:pPr lvl="1"/>
            <a:r>
              <a:rPr lang="en-GB" sz="1500" dirty="0" smtClean="0"/>
              <a:t>as water molecules leave the xylem they pull other water molecules up the xylem</a:t>
            </a:r>
          </a:p>
          <a:p>
            <a:pPr lvl="1"/>
            <a:r>
              <a:rPr lang="en-GB" sz="1500" dirty="0" smtClean="0"/>
              <a:t>as a result the removal of water at the top of the plants pull a continuous column up</a:t>
            </a:r>
          </a:p>
          <a:p>
            <a:pPr lvl="1"/>
            <a:r>
              <a:rPr lang="en-GB" sz="1500" dirty="0" smtClean="0"/>
              <a:t>the cohesive forces and the adhesive forces between the water molecules and the hydrophilic lined xylem wall prevents the column from breaking</a:t>
            </a:r>
          </a:p>
          <a:p>
            <a:pPr lvl="1"/>
            <a:r>
              <a:rPr lang="en-GB" sz="1500" dirty="0" smtClean="0"/>
              <a:t>as a consequence of the pulling of water upwards, the column is stretched and under tension</a:t>
            </a:r>
            <a:endParaRPr lang="en-US" sz="15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09" t="2526" r="3001"/>
          <a:stretch>
            <a:fillRect/>
          </a:stretch>
        </p:blipFill>
        <p:spPr bwMode="auto">
          <a:xfrm>
            <a:off x="5508104" y="3501008"/>
            <a:ext cx="2736304" cy="2562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FACTORS THAT AFFECT TRANSPIRATION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External factors that can affect the transpiration rate:</a:t>
            </a:r>
          </a:p>
          <a:p>
            <a:pPr lvl="1"/>
            <a:r>
              <a:rPr lang="en-GB" sz="1500" dirty="0" smtClean="0"/>
              <a:t>light – controls the stomata to open in order to allow gas exchange for photosynthesis and causes water loss</a:t>
            </a:r>
          </a:p>
          <a:p>
            <a:pPr lvl="1"/>
            <a:r>
              <a:rPr lang="en-GB" sz="1500" dirty="0" smtClean="0"/>
              <a:t>temperature – if conditions are warmer the molecules have more kinetic energy to cause faster diffusion to take place</a:t>
            </a:r>
          </a:p>
          <a:p>
            <a:pPr lvl="1"/>
            <a:r>
              <a:rPr lang="en-GB" sz="1500" dirty="0" smtClean="0"/>
              <a:t>humidity – when humidity is higher the diffusion gradient is slower and means slower transpiration takes place</a:t>
            </a:r>
          </a:p>
          <a:p>
            <a:pPr lvl="1"/>
            <a:r>
              <a:rPr lang="en-GB" sz="1500" dirty="0" smtClean="0"/>
              <a:t>air movement – the more there is, the faster transpiration is as the diffusion gradient is maintained by the removal of water vapour from the plant surface</a:t>
            </a:r>
          </a:p>
          <a:p>
            <a:pPr lvl="1"/>
            <a:endParaRPr lang="en-GB" sz="1500" dirty="0" smtClean="0"/>
          </a:p>
          <a:p>
            <a:r>
              <a:rPr lang="en-GB" sz="2000" dirty="0" smtClean="0"/>
              <a:t>Transpiration can be measured using a potometer</a:t>
            </a:r>
          </a:p>
          <a:p>
            <a:pPr lvl="1"/>
            <a:r>
              <a:rPr lang="en-GB" sz="1500" dirty="0" smtClean="0"/>
              <a:t>as water is lost from the leaves it’s drawn up the</a:t>
            </a:r>
          </a:p>
          <a:p>
            <a:pPr lvl="1">
              <a:buNone/>
            </a:pPr>
            <a:r>
              <a:rPr lang="en-GB" sz="1500" dirty="0" smtClean="0"/>
              <a:t>      capillary tube with the air bubble</a:t>
            </a:r>
          </a:p>
          <a:p>
            <a:pPr lvl="1"/>
            <a:r>
              <a:rPr lang="en-GB" sz="1500" dirty="0" smtClean="0"/>
              <a:t>the distance the bubble travels is measured to</a:t>
            </a:r>
          </a:p>
          <a:p>
            <a:pPr lvl="1">
              <a:buNone/>
            </a:pPr>
            <a:r>
              <a:rPr lang="en-GB" sz="1500" dirty="0" smtClean="0"/>
              <a:t>      examine how external factors affect it</a:t>
            </a:r>
          </a:p>
          <a:p>
            <a:pPr lvl="2">
              <a:buNone/>
            </a:pPr>
            <a:r>
              <a:rPr lang="en-GB" sz="1300" dirty="0" smtClean="0"/>
              <a:t> </a:t>
            </a:r>
            <a:endParaRPr lang="en-US" sz="1300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09" t="2787" r="3427" b="3480"/>
          <a:stretch>
            <a:fillRect/>
          </a:stretch>
        </p:blipFill>
        <p:spPr bwMode="auto">
          <a:xfrm>
            <a:off x="5796136" y="4437112"/>
            <a:ext cx="3191946" cy="1903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941</TotalTime>
  <Words>1576</Words>
  <Application>Microsoft Office PowerPoint</Application>
  <PresentationFormat>On-screen Show (4:3)</PresentationFormat>
  <Paragraphs>172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Wingdings</vt:lpstr>
      <vt:lpstr>Wingdings 2</vt:lpstr>
      <vt:lpstr>Civic</vt:lpstr>
      <vt:lpstr>ADAPTATIONS FOR PLANT TRANSPORT</vt:lpstr>
      <vt:lpstr>DIAGRAMS OF PARTS OF THE PLANT</vt:lpstr>
      <vt:lpstr>XYLEM TISSUE</vt:lpstr>
      <vt:lpstr>PHLOEM TISSUE</vt:lpstr>
      <vt:lpstr>WATER ENTERING THE PLANT</vt:lpstr>
      <vt:lpstr>TRANSPORT OF MINERAL IONS</vt:lpstr>
      <vt:lpstr>TRANSPIRATION</vt:lpstr>
      <vt:lpstr>TRANSPORT THROUGH THE XYLEM</vt:lpstr>
      <vt:lpstr>FACTORS THAT AFFECT TRANSPIRATION</vt:lpstr>
      <vt:lpstr>PLANT ADAPTATIONS TO WATER</vt:lpstr>
      <vt:lpstr>TRANSLOCATION</vt:lpstr>
      <vt:lpstr>EXPERIMENTAL EVIDENCE THAT PHLOEM TRANSPORTS SUGARS</vt:lpstr>
      <vt:lpstr>EXPERIMENTAL EVIDENCE THAT PHLOEM TRANSPORTS SUGARS</vt:lpstr>
      <vt:lpstr>THE MASS FLOW HYPOTHESIS</vt:lpstr>
      <vt:lpstr>THE MASS FLOW HYPOTHESIS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ADAPTATIONS FOR PLANT TRANSPORT</dc:title>
  <dc:creator>Guest</dc:creator>
  <cp:lastModifiedBy>Anthony Lovat</cp:lastModifiedBy>
  <cp:revision>88</cp:revision>
  <dcterms:created xsi:type="dcterms:W3CDTF">2012-12-23T23:13:40Z</dcterms:created>
  <dcterms:modified xsi:type="dcterms:W3CDTF">2014-03-13T09:44:06Z</dcterms:modified>
</cp:coreProperties>
</file>