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5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80" r:id="rId17"/>
    <p:sldId id="272" r:id="rId18"/>
    <p:sldId id="273" r:id="rId19"/>
    <p:sldId id="274" r:id="rId20"/>
    <p:sldId id="275" r:id="rId21"/>
    <p:sldId id="276" r:id="rId22"/>
    <p:sldId id="277" r:id="rId23"/>
    <p:sldId id="278" r:id="rId24"/>
    <p:sldId id="281" r:id="rId25"/>
    <p:sldId id="279"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Lst>
  <p:sldSz cx="9144000" cy="6858000" type="screen4x3"/>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60" autoAdjust="0"/>
  </p:normalViewPr>
  <p:slideViewPr>
    <p:cSldViewPr>
      <p:cViewPr varScale="1">
        <p:scale>
          <a:sx n="65" d="100"/>
          <a:sy n="65" d="100"/>
        </p:scale>
        <p:origin x="-66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F5072BD0-5CEB-4FF3-8280-9F3B90FD61A6}" type="datetimeFigureOut">
              <a:rPr lang="en-GB" smtClean="0"/>
              <a:pPr/>
              <a:t>16/10/2013</a:t>
            </a:fld>
            <a:endParaRPr lang="en-GB"/>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3D32612F-1F5D-4ADD-9EEE-F7F5F7F3860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solidFill>
                  <a:schemeClr val="tx1"/>
                </a:solidFill>
              </a:defRPr>
            </a:lvl1pPr>
          </a:lstStyle>
          <a:p>
            <a:fld id="{64D17643-CDA7-4C40-8348-7D319F88DDBC}" type="datetime1">
              <a:rPr lang="en-GB" smtClean="0"/>
              <a:pPr/>
              <a:t>16/10/2013</a:t>
            </a:fld>
            <a:r>
              <a:rPr lang="en-GB" smtClean="0"/>
              <a:t> </a:t>
            </a:r>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smtClean="0"/>
              <a:t>Mr A Lovat </a:t>
            </a:r>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C189E12-4EBC-49B6-AD2A-A00411212FCA}" type="slidenum">
              <a:rPr lang="en-GB" smtClean="0"/>
              <a:pPr/>
              <a:t>‹#›</a:t>
            </a:fld>
            <a:endParaRPr lang="en-GB" dirty="0"/>
          </a:p>
        </p:txBody>
      </p:sp>
      <p:pic>
        <p:nvPicPr>
          <p:cNvPr id="7" name="Picture 6" descr="imagesCABUHI9K.jpg"/>
          <p:cNvPicPr>
            <a:picLocks noChangeAspect="1"/>
          </p:cNvPicPr>
          <p:nvPr userDrawn="1"/>
        </p:nvPicPr>
        <p:blipFill>
          <a:blip r:embed="rId2" cstate="print"/>
          <a:stretch>
            <a:fillRect/>
          </a:stretch>
        </p:blipFill>
        <p:spPr>
          <a:xfrm>
            <a:off x="1" y="1"/>
            <a:ext cx="1763688" cy="79975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E9082F-4094-4C0C-947B-285F7E4C5120}" type="datetime1">
              <a:rPr lang="en-GB" smtClean="0"/>
              <a:pPr/>
              <a:t>16/10/2013</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FEC119-6C58-4C51-B76C-202740C2B6AE}" type="datetime1">
              <a:rPr lang="en-GB" smtClean="0"/>
              <a:pPr/>
              <a:t>16/10/2013</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5DC394-0CA4-47AE-9E0D-A72019AEE523}" type="datetime1">
              <a:rPr lang="en-GB" smtClean="0"/>
              <a:pPr/>
              <a:t>16/10/2013</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1F3418-91B3-4362-8E5C-7A6AD97A41B1}" type="datetime1">
              <a:rPr lang="en-GB" smtClean="0"/>
              <a:pPr/>
              <a:t>16/10/2013</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29790F8-7585-42E0-8CBC-29B929C5F77F}" type="datetime1">
              <a:rPr lang="en-GB" smtClean="0"/>
              <a:pPr/>
              <a:t>16/10/2013</a:t>
            </a:fld>
            <a:endParaRPr lang="en-GB"/>
          </a:p>
        </p:txBody>
      </p:sp>
      <p:sp>
        <p:nvSpPr>
          <p:cNvPr id="6" name="Footer Placeholder 5"/>
          <p:cNvSpPr>
            <a:spLocks noGrp="1"/>
          </p:cNvSpPr>
          <p:nvPr>
            <p:ph type="ftr" sz="quarter" idx="11"/>
          </p:nvPr>
        </p:nvSpPr>
        <p:spPr/>
        <p:txBody>
          <a:bodyPr/>
          <a:lstStyle/>
          <a:p>
            <a:r>
              <a:rPr lang="en-GB" smtClean="0"/>
              <a:t>Mr A Lovat </a:t>
            </a:r>
            <a:endParaRPr lang="en-GB"/>
          </a:p>
        </p:txBody>
      </p:sp>
      <p:sp>
        <p:nvSpPr>
          <p:cNvPr id="7" name="Slide Number Placeholder 6"/>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DBD5799-C92C-4066-8CDA-4CDB3463D745}" type="datetime1">
              <a:rPr lang="en-GB" smtClean="0"/>
              <a:pPr/>
              <a:t>16/10/2013</a:t>
            </a:fld>
            <a:endParaRPr lang="en-GB"/>
          </a:p>
        </p:txBody>
      </p:sp>
      <p:sp>
        <p:nvSpPr>
          <p:cNvPr id="8" name="Footer Placeholder 7"/>
          <p:cNvSpPr>
            <a:spLocks noGrp="1"/>
          </p:cNvSpPr>
          <p:nvPr>
            <p:ph type="ftr" sz="quarter" idx="11"/>
          </p:nvPr>
        </p:nvSpPr>
        <p:spPr/>
        <p:txBody>
          <a:bodyPr/>
          <a:lstStyle/>
          <a:p>
            <a:r>
              <a:rPr lang="en-GB" smtClean="0"/>
              <a:t>Mr A Lovat </a:t>
            </a:r>
            <a:endParaRPr lang="en-GB"/>
          </a:p>
        </p:txBody>
      </p:sp>
      <p:sp>
        <p:nvSpPr>
          <p:cNvPr id="9" name="Slide Number Placeholder 8"/>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A32C4E9-5AE4-40E9-B5DF-32D26B9B293D}" type="datetime1">
              <a:rPr lang="en-GB" smtClean="0"/>
              <a:pPr/>
              <a:t>16/10/2013</a:t>
            </a:fld>
            <a:endParaRPr lang="en-GB"/>
          </a:p>
        </p:txBody>
      </p:sp>
      <p:sp>
        <p:nvSpPr>
          <p:cNvPr id="4" name="Footer Placeholder 3"/>
          <p:cNvSpPr>
            <a:spLocks noGrp="1"/>
          </p:cNvSpPr>
          <p:nvPr>
            <p:ph type="ftr" sz="quarter" idx="11"/>
          </p:nvPr>
        </p:nvSpPr>
        <p:spPr/>
        <p:txBody>
          <a:bodyPr/>
          <a:lstStyle/>
          <a:p>
            <a:r>
              <a:rPr lang="en-GB" smtClean="0"/>
              <a:t>Mr A Lovat </a:t>
            </a:r>
            <a:endParaRPr lang="en-GB"/>
          </a:p>
        </p:txBody>
      </p:sp>
      <p:sp>
        <p:nvSpPr>
          <p:cNvPr id="5" name="Slide Number Placeholder 4"/>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BD8018-7BDC-418D-B34C-C0EEA326458C}" type="datetime1">
              <a:rPr lang="en-GB" smtClean="0"/>
              <a:pPr/>
              <a:t>16/10/2013</a:t>
            </a:fld>
            <a:endParaRPr lang="en-GB"/>
          </a:p>
        </p:txBody>
      </p:sp>
      <p:sp>
        <p:nvSpPr>
          <p:cNvPr id="3" name="Footer Placeholder 2"/>
          <p:cNvSpPr>
            <a:spLocks noGrp="1"/>
          </p:cNvSpPr>
          <p:nvPr>
            <p:ph type="ftr" sz="quarter" idx="11"/>
          </p:nvPr>
        </p:nvSpPr>
        <p:spPr/>
        <p:txBody>
          <a:bodyPr/>
          <a:lstStyle/>
          <a:p>
            <a:r>
              <a:rPr lang="en-GB" smtClean="0"/>
              <a:t>Mr A Lovat </a:t>
            </a:r>
            <a:endParaRPr lang="en-GB"/>
          </a:p>
        </p:txBody>
      </p:sp>
      <p:sp>
        <p:nvSpPr>
          <p:cNvPr id="4" name="Slide Number Placeholder 3"/>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CC2597-7FDC-4425-83C4-BE7C7A3E9BF9}" type="datetime1">
              <a:rPr lang="en-GB" smtClean="0"/>
              <a:pPr/>
              <a:t>16/10/2013</a:t>
            </a:fld>
            <a:endParaRPr lang="en-GB"/>
          </a:p>
        </p:txBody>
      </p:sp>
      <p:sp>
        <p:nvSpPr>
          <p:cNvPr id="6" name="Footer Placeholder 5"/>
          <p:cNvSpPr>
            <a:spLocks noGrp="1"/>
          </p:cNvSpPr>
          <p:nvPr>
            <p:ph type="ftr" sz="quarter" idx="11"/>
          </p:nvPr>
        </p:nvSpPr>
        <p:spPr/>
        <p:txBody>
          <a:bodyPr/>
          <a:lstStyle/>
          <a:p>
            <a:r>
              <a:rPr lang="en-GB" smtClean="0"/>
              <a:t>Mr A Lovat </a:t>
            </a:r>
            <a:endParaRPr lang="en-GB"/>
          </a:p>
        </p:txBody>
      </p:sp>
      <p:sp>
        <p:nvSpPr>
          <p:cNvPr id="7" name="Slide Number Placeholder 6"/>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46C911-B48E-4CA5-98EB-EB0C69A0FEA3}" type="datetime1">
              <a:rPr lang="en-GB" smtClean="0"/>
              <a:pPr/>
              <a:t>16/10/2013</a:t>
            </a:fld>
            <a:endParaRPr lang="en-GB"/>
          </a:p>
        </p:txBody>
      </p:sp>
      <p:sp>
        <p:nvSpPr>
          <p:cNvPr id="6" name="Footer Placeholder 5"/>
          <p:cNvSpPr>
            <a:spLocks noGrp="1"/>
          </p:cNvSpPr>
          <p:nvPr>
            <p:ph type="ftr" sz="quarter" idx="11"/>
          </p:nvPr>
        </p:nvSpPr>
        <p:spPr/>
        <p:txBody>
          <a:bodyPr/>
          <a:lstStyle/>
          <a:p>
            <a:r>
              <a:rPr lang="en-GB" smtClean="0"/>
              <a:t>Mr A Lovat </a:t>
            </a:r>
            <a:endParaRPr lang="en-GB"/>
          </a:p>
        </p:txBody>
      </p:sp>
      <p:sp>
        <p:nvSpPr>
          <p:cNvPr id="7" name="Slide Number Placeholder 6"/>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CA2C7ACD-8C9A-45EF-AC8A-9952BD92F7E6}" type="datetime1">
              <a:rPr lang="en-GB" smtClean="0"/>
              <a:pPr/>
              <a:t>16/10/2013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GB" dirty="0" smtClean="0"/>
              <a:t>Mr A Lovat </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4C189E12-4EBC-49B6-AD2A-A00411212FCA}" type="slidenum">
              <a:rPr lang="en-GB" smtClean="0"/>
              <a:pPr/>
              <a:t>‹#›</a:t>
            </a:fld>
            <a:endParaRPr lang="en-GB" dirty="0"/>
          </a:p>
        </p:txBody>
      </p:sp>
      <p:pic>
        <p:nvPicPr>
          <p:cNvPr id="7" name="Picture 6" descr="imagesCABUHI9K.jpg"/>
          <p:cNvPicPr>
            <a:picLocks noChangeAspect="1"/>
          </p:cNvPicPr>
          <p:nvPr/>
        </p:nvPicPr>
        <p:blipFill>
          <a:blip r:embed="rId13" cstate="print"/>
          <a:stretch>
            <a:fillRect/>
          </a:stretch>
        </p:blipFill>
        <p:spPr>
          <a:xfrm>
            <a:off x="1" y="1"/>
            <a:ext cx="1763688" cy="799750"/>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upload.wikimedia.org/wikipedia/commons/9/9c/Chloroplast_diagram.sv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upload.wikimedia.org/wikipedia/commons/9/9c/Chloroplast_diagram.sv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highered.mcgraw-hill.com/sites/0072437316/student_view0/chapter10/animations.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youtube.com/watch?v=5T3U51yzdE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r>
              <a:rPr lang="en-GB" u="sng">
                <a:latin typeface="Comic Sans MS" pitchFamily="66" charset="0"/>
              </a:rPr>
              <a:t>Chloroplasts</a:t>
            </a:r>
          </a:p>
        </p:txBody>
      </p:sp>
      <p:sp>
        <p:nvSpPr>
          <p:cNvPr id="2053" name="Rectangle 5"/>
          <p:cNvSpPr>
            <a:spLocks noGrp="1" noChangeArrowheads="1"/>
          </p:cNvSpPr>
          <p:nvPr>
            <p:ph type="body" idx="1"/>
          </p:nvPr>
        </p:nvSpPr>
        <p:spPr/>
        <p:txBody>
          <a:bodyPr/>
          <a:lstStyle/>
          <a:p>
            <a:pPr marL="609600" indent="-609600">
              <a:buFontTx/>
              <a:buNone/>
            </a:pPr>
            <a:r>
              <a:rPr lang="en-GB" u="sng">
                <a:latin typeface="Comic Sans MS" pitchFamily="66" charset="0"/>
              </a:rPr>
              <a:t>Starter</a:t>
            </a:r>
          </a:p>
          <a:p>
            <a:pPr marL="609600" indent="-609600">
              <a:buFontTx/>
              <a:buAutoNum type="arabicPeriod"/>
            </a:pPr>
            <a:r>
              <a:rPr lang="en-GB">
                <a:latin typeface="Comic Sans MS" pitchFamily="66" charset="0"/>
              </a:rPr>
              <a:t>What does a chloroplast do?</a:t>
            </a:r>
          </a:p>
          <a:p>
            <a:pPr marL="609600" indent="-609600">
              <a:buFontTx/>
              <a:buAutoNum type="arabicPeriod"/>
            </a:pPr>
            <a:endParaRPr lang="en-GB">
              <a:latin typeface="Comic Sans MS" pitchFamily="66" charset="0"/>
            </a:endParaRPr>
          </a:p>
          <a:p>
            <a:pPr marL="609600" indent="-609600">
              <a:buFontTx/>
              <a:buAutoNum type="arabicPeriod"/>
            </a:pPr>
            <a:r>
              <a:rPr lang="en-GB">
                <a:latin typeface="Comic Sans MS" pitchFamily="66" charset="0"/>
              </a:rPr>
              <a:t>What features do you think a chloroplast needs to effectively do it’s job?</a:t>
            </a:r>
          </a:p>
          <a:p>
            <a:pPr marL="609600" indent="-609600">
              <a:buFontTx/>
              <a:buNone/>
            </a:pPr>
            <a:endParaRPr lang="en-GB">
              <a:latin typeface="Comic Sans MS" pitchFamily="66" charset="0"/>
            </a:endParaRPr>
          </a:p>
        </p:txBody>
      </p:sp>
      <p:sp>
        <p:nvSpPr>
          <p:cNvPr id="2054" name="Text Box 6"/>
          <p:cNvSpPr txBox="1">
            <a:spLocks noChangeArrowheads="1"/>
          </p:cNvSpPr>
          <p:nvPr/>
        </p:nvSpPr>
        <p:spPr bwMode="auto">
          <a:xfrm>
            <a:off x="6227763" y="0"/>
            <a:ext cx="2916237" cy="457200"/>
          </a:xfrm>
          <a:prstGeom prst="rect">
            <a:avLst/>
          </a:prstGeom>
          <a:noFill/>
          <a:ln w="9525">
            <a:noFill/>
            <a:miter lim="800000"/>
            <a:headEnd/>
            <a:tailEnd/>
          </a:ln>
          <a:effectLst/>
        </p:spPr>
        <p:txBody>
          <a:bodyPr>
            <a:spAutoFit/>
          </a:bodyPr>
          <a:lstStyle/>
          <a:p>
            <a:pPr algn="r">
              <a:spcBef>
                <a:spcPct val="50000"/>
              </a:spcBef>
            </a:pPr>
            <a:fld id="{6B1EB3D2-3CAB-4A75-A6E3-F7906EB1AF2B}" type="datetime1">
              <a:rPr lang="en-GB" sz="2400" u="sng">
                <a:latin typeface="Comic Sans MS" pitchFamily="66" charset="0"/>
              </a:rPr>
              <a:pPr algn="r">
                <a:spcBef>
                  <a:spcPct val="50000"/>
                </a:spcBef>
              </a:pPr>
              <a:t>16/10/2013</a:t>
            </a:fld>
            <a:endParaRPr lang="en-GB" sz="2400" u="sng" dirty="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3794" name="Picture 2" descr="http://liquidbio.pbworks.com/f/chloroplast.jpg"/>
          <p:cNvPicPr>
            <a:picLocks noChangeAspect="1" noChangeArrowheads="1"/>
          </p:cNvPicPr>
          <p:nvPr/>
        </p:nvPicPr>
        <p:blipFill>
          <a:blip r:embed="rId2" cstate="print"/>
          <a:srcRect/>
          <a:stretch>
            <a:fillRect/>
          </a:stretch>
        </p:blipFill>
        <p:spPr bwMode="auto">
          <a:xfrm>
            <a:off x="1403648" y="188640"/>
            <a:ext cx="5976664" cy="659450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latin typeface="Comic Sans MS" pitchFamily="66" charset="0"/>
              </a:rPr>
              <a:t>Membranes</a:t>
            </a:r>
          </a:p>
        </p:txBody>
      </p:sp>
      <p:sp>
        <p:nvSpPr>
          <p:cNvPr id="11267" name="Rectangle 3"/>
          <p:cNvSpPr>
            <a:spLocks noGrp="1" noChangeArrowheads="1"/>
          </p:cNvSpPr>
          <p:nvPr>
            <p:ph type="body" idx="1"/>
          </p:nvPr>
        </p:nvSpPr>
        <p:spPr/>
        <p:txBody>
          <a:bodyPr/>
          <a:lstStyle/>
          <a:p>
            <a:pPr>
              <a:buFontTx/>
              <a:buNone/>
            </a:pPr>
            <a:r>
              <a:rPr lang="en-GB" dirty="0">
                <a:latin typeface="Comic Sans MS" pitchFamily="66" charset="0"/>
              </a:rPr>
              <a:t>Double </a:t>
            </a:r>
            <a:r>
              <a:rPr lang="en-GB" dirty="0" smtClean="0">
                <a:latin typeface="Comic Sans MS" pitchFamily="66" charset="0"/>
              </a:rPr>
              <a:t>(</a:t>
            </a:r>
            <a:r>
              <a:rPr lang="en-GB" dirty="0" err="1" smtClean="0">
                <a:latin typeface="Comic Sans MS" pitchFamily="66" charset="0"/>
              </a:rPr>
              <a:t>phospholipid</a:t>
            </a:r>
            <a:r>
              <a:rPr lang="en-GB" dirty="0" smtClean="0">
                <a:latin typeface="Comic Sans MS" pitchFamily="66" charset="0"/>
              </a:rPr>
              <a:t>) membrane</a:t>
            </a:r>
            <a:r>
              <a:rPr lang="en-GB" dirty="0">
                <a:latin typeface="Comic Sans MS" pitchFamily="66" charset="0"/>
              </a:rPr>
              <a:t>;</a:t>
            </a:r>
          </a:p>
          <a:p>
            <a:r>
              <a:rPr lang="en-GB" b="1" dirty="0">
                <a:latin typeface="Comic Sans MS" pitchFamily="66" charset="0"/>
              </a:rPr>
              <a:t>Outer membrane</a:t>
            </a:r>
            <a:r>
              <a:rPr lang="en-GB" dirty="0">
                <a:latin typeface="Comic Sans MS" pitchFamily="66" charset="0"/>
              </a:rPr>
              <a:t> – permeable to many small ions</a:t>
            </a:r>
          </a:p>
          <a:p>
            <a:r>
              <a:rPr lang="en-GB" b="1" dirty="0">
                <a:latin typeface="Comic Sans MS" pitchFamily="66" charset="0"/>
              </a:rPr>
              <a:t>Inner membrane</a:t>
            </a:r>
            <a:r>
              <a:rPr lang="en-GB" dirty="0">
                <a:latin typeface="Comic Sans MS" pitchFamily="66" charset="0"/>
              </a:rPr>
              <a:t> – less permeable and has transport proteins embedded in it </a:t>
            </a:r>
          </a:p>
          <a:p>
            <a:endParaRPr lang="en-GB" dirty="0">
              <a:latin typeface="Comic Sans MS" pitchFamily="66" charset="0"/>
            </a:endParaRPr>
          </a:p>
          <a:p>
            <a:pPr>
              <a:buFontTx/>
              <a:buNone/>
            </a:pPr>
            <a:r>
              <a:rPr lang="en-GB" b="1" dirty="0" err="1">
                <a:latin typeface="Comic Sans MS" pitchFamily="66" charset="0"/>
              </a:rPr>
              <a:t>Intermembrane</a:t>
            </a:r>
            <a:r>
              <a:rPr lang="en-GB" b="1" dirty="0">
                <a:latin typeface="Comic Sans MS" pitchFamily="66" charset="0"/>
              </a:rPr>
              <a:t>  space</a:t>
            </a:r>
            <a:r>
              <a:rPr lang="en-GB" dirty="0">
                <a:latin typeface="Comic Sans MS" pitchFamily="66" charset="0"/>
              </a:rPr>
              <a:t> is 10–20nm wide between the inner and outer membrane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latin typeface="Comic Sans MS" pitchFamily="66" charset="0"/>
              </a:rPr>
              <a:t>Lamellae and thylakoids</a:t>
            </a:r>
          </a:p>
        </p:txBody>
      </p:sp>
      <p:sp>
        <p:nvSpPr>
          <p:cNvPr id="12291" name="Rectangle 3"/>
          <p:cNvSpPr>
            <a:spLocks noGrp="1" noChangeArrowheads="1"/>
          </p:cNvSpPr>
          <p:nvPr>
            <p:ph type="body" idx="1"/>
          </p:nvPr>
        </p:nvSpPr>
        <p:spPr/>
        <p:txBody>
          <a:bodyPr/>
          <a:lstStyle/>
          <a:p>
            <a:r>
              <a:rPr lang="en-GB">
                <a:latin typeface="Comic Sans MS" pitchFamily="66" charset="0"/>
              </a:rPr>
              <a:t>The inner membrane is folded into </a:t>
            </a:r>
            <a:r>
              <a:rPr lang="en-GB" b="1">
                <a:latin typeface="Comic Sans MS" pitchFamily="66" charset="0"/>
              </a:rPr>
              <a:t>lamellae</a:t>
            </a:r>
            <a:r>
              <a:rPr lang="en-GB">
                <a:latin typeface="Comic Sans MS" pitchFamily="66" charset="0"/>
              </a:rPr>
              <a:t> (thin plates) aka </a:t>
            </a:r>
            <a:r>
              <a:rPr lang="en-GB" b="1">
                <a:latin typeface="Comic Sans MS" pitchFamily="66" charset="0"/>
              </a:rPr>
              <a:t>thylakoids</a:t>
            </a:r>
          </a:p>
          <a:p>
            <a:endParaRPr lang="en-GB" b="1">
              <a:latin typeface="Comic Sans MS" pitchFamily="66" charset="0"/>
            </a:endParaRPr>
          </a:p>
          <a:p>
            <a:r>
              <a:rPr lang="en-GB">
                <a:latin typeface="Comic Sans MS" pitchFamily="66" charset="0"/>
              </a:rPr>
              <a:t>The </a:t>
            </a:r>
            <a:r>
              <a:rPr lang="en-GB" b="1">
                <a:latin typeface="Comic Sans MS" pitchFamily="66" charset="0"/>
              </a:rPr>
              <a:t>lamellae (thylakoids)</a:t>
            </a:r>
            <a:r>
              <a:rPr lang="en-GB">
                <a:latin typeface="Comic Sans MS" pitchFamily="66" charset="0"/>
              </a:rPr>
              <a:t> are stacked in piles called granum</a:t>
            </a:r>
          </a:p>
          <a:p>
            <a:endParaRPr lang="en-GB">
              <a:latin typeface="Comic Sans MS" pitchFamily="66" charset="0"/>
            </a:endParaRPr>
          </a:p>
          <a:p>
            <a:r>
              <a:rPr lang="en-GB">
                <a:latin typeface="Comic Sans MS" pitchFamily="66" charset="0"/>
              </a:rPr>
              <a:t>Between the grana are </a:t>
            </a:r>
            <a:r>
              <a:rPr lang="en-GB" b="1">
                <a:latin typeface="Comic Sans MS" pitchFamily="66" charset="0"/>
              </a:rPr>
              <a:t>intergranal lamellae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latin typeface="Comic Sans MS" pitchFamily="66" charset="0"/>
              </a:rPr>
              <a:t>Stroma</a:t>
            </a:r>
          </a:p>
        </p:txBody>
      </p:sp>
      <p:sp>
        <p:nvSpPr>
          <p:cNvPr id="13315" name="Rectangle 3"/>
          <p:cNvSpPr>
            <a:spLocks noGrp="1" noChangeArrowheads="1"/>
          </p:cNvSpPr>
          <p:nvPr>
            <p:ph type="body" idx="1"/>
          </p:nvPr>
        </p:nvSpPr>
        <p:spPr/>
        <p:txBody>
          <a:bodyPr/>
          <a:lstStyle/>
          <a:p>
            <a:r>
              <a:rPr lang="en-GB">
                <a:latin typeface="Comic Sans MS" pitchFamily="66" charset="0"/>
              </a:rPr>
              <a:t>Fluid-filled matrix</a:t>
            </a:r>
          </a:p>
          <a:p>
            <a:endParaRPr lang="en-GB">
              <a:latin typeface="Comic Sans MS" pitchFamily="66" charset="0"/>
            </a:endParaRPr>
          </a:p>
          <a:p>
            <a:r>
              <a:rPr lang="en-GB">
                <a:latin typeface="Comic Sans MS" pitchFamily="66" charset="0"/>
              </a:rPr>
              <a:t>The light-independent stage of photosynthesis occurs here</a:t>
            </a:r>
          </a:p>
          <a:p>
            <a:endParaRPr lang="en-GB">
              <a:latin typeface="Comic Sans MS" pitchFamily="66" charset="0"/>
            </a:endParaRPr>
          </a:p>
          <a:p>
            <a:r>
              <a:rPr lang="en-GB">
                <a:latin typeface="Comic Sans MS" pitchFamily="66" charset="0"/>
              </a:rPr>
              <a:t>Contains starch grains, oil droplets, DNA and ribosomes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latin typeface="Comic Sans MS" pitchFamily="66" charset="0"/>
              </a:rPr>
              <a:t>Grana</a:t>
            </a:r>
          </a:p>
        </p:txBody>
      </p:sp>
      <p:sp>
        <p:nvSpPr>
          <p:cNvPr id="14339" name="Rectangle 3"/>
          <p:cNvSpPr>
            <a:spLocks noGrp="1" noChangeArrowheads="1"/>
          </p:cNvSpPr>
          <p:nvPr>
            <p:ph type="body" idx="1"/>
          </p:nvPr>
        </p:nvSpPr>
        <p:spPr/>
        <p:txBody>
          <a:bodyPr/>
          <a:lstStyle/>
          <a:p>
            <a:r>
              <a:rPr lang="en-GB">
                <a:latin typeface="Comic Sans MS" pitchFamily="66" charset="0"/>
              </a:rPr>
              <a:t>Contains stacks of thylakoids</a:t>
            </a:r>
          </a:p>
          <a:p>
            <a:endParaRPr lang="en-GB">
              <a:latin typeface="Comic Sans MS" pitchFamily="66" charset="0"/>
            </a:endParaRPr>
          </a:p>
          <a:p>
            <a:r>
              <a:rPr lang="en-GB">
                <a:latin typeface="Comic Sans MS" pitchFamily="66" charset="0"/>
              </a:rPr>
              <a:t>Where the light-dependant stage of photosynthesis takes place</a:t>
            </a:r>
          </a:p>
          <a:p>
            <a:endParaRPr lang="en-GB">
              <a:latin typeface="Comic Sans MS" pitchFamily="66" charset="0"/>
            </a:endParaRPr>
          </a:p>
          <a:p>
            <a:r>
              <a:rPr lang="en-GB">
                <a:latin typeface="Comic Sans MS" pitchFamily="66" charset="0"/>
              </a:rPr>
              <a:t>Absorb light and make ATP</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Diagram labelling quick-draw</a:t>
            </a:r>
            <a:endParaRPr lang="en-GB" dirty="0"/>
          </a:p>
        </p:txBody>
      </p:sp>
      <p:pic>
        <p:nvPicPr>
          <p:cNvPr id="34818" name="Picture 2" descr="File:Chloroplast diagram.svg">
            <a:hlinkClick r:id="rId2"/>
          </p:cNvPr>
          <p:cNvPicPr>
            <a:picLocks noChangeAspect="1" noChangeArrowheads="1"/>
          </p:cNvPicPr>
          <p:nvPr/>
        </p:nvPicPr>
        <p:blipFill>
          <a:blip r:embed="rId3" cstate="print"/>
          <a:srcRect/>
          <a:stretch>
            <a:fillRect/>
          </a:stretch>
        </p:blipFill>
        <p:spPr bwMode="auto">
          <a:xfrm>
            <a:off x="755576" y="1466849"/>
            <a:ext cx="7620000" cy="5391151"/>
          </a:xfrm>
          <a:prstGeom prst="rect">
            <a:avLst/>
          </a:prstGeom>
          <a:noFill/>
        </p:spPr>
      </p:pic>
      <p:sp>
        <p:nvSpPr>
          <p:cNvPr id="4" name="Rectangle 3"/>
          <p:cNvSpPr/>
          <p:nvPr/>
        </p:nvSpPr>
        <p:spPr>
          <a:xfrm>
            <a:off x="683568" y="1628800"/>
            <a:ext cx="136815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a:t>
            </a:r>
            <a:endParaRPr lang="en-GB" dirty="0"/>
          </a:p>
        </p:txBody>
      </p:sp>
      <p:sp>
        <p:nvSpPr>
          <p:cNvPr id="5" name="Rectangle 4"/>
          <p:cNvSpPr/>
          <p:nvPr/>
        </p:nvSpPr>
        <p:spPr>
          <a:xfrm>
            <a:off x="2123728" y="1340768"/>
            <a:ext cx="172819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a:t>
            </a:r>
            <a:endParaRPr lang="en-GB" dirty="0"/>
          </a:p>
        </p:txBody>
      </p:sp>
      <p:sp>
        <p:nvSpPr>
          <p:cNvPr id="6" name="Rectangle 5"/>
          <p:cNvSpPr/>
          <p:nvPr/>
        </p:nvSpPr>
        <p:spPr>
          <a:xfrm>
            <a:off x="4283968" y="1340768"/>
            <a:ext cx="122413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a:t>
            </a:r>
            <a:endParaRPr lang="en-GB" dirty="0"/>
          </a:p>
        </p:txBody>
      </p:sp>
      <p:sp>
        <p:nvSpPr>
          <p:cNvPr id="7" name="Rectangle 6"/>
          <p:cNvSpPr/>
          <p:nvPr/>
        </p:nvSpPr>
        <p:spPr>
          <a:xfrm>
            <a:off x="6084168" y="1628800"/>
            <a:ext cx="15841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a:t>
            </a:r>
            <a:endParaRPr lang="en-GB" dirty="0"/>
          </a:p>
        </p:txBody>
      </p:sp>
      <p:sp>
        <p:nvSpPr>
          <p:cNvPr id="8" name="Rectangle 7"/>
          <p:cNvSpPr/>
          <p:nvPr/>
        </p:nvSpPr>
        <p:spPr>
          <a:xfrm>
            <a:off x="6228184" y="5877272"/>
            <a:ext cx="201622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a:t>
            </a:r>
            <a:endParaRPr lang="en-GB" dirty="0"/>
          </a:p>
        </p:txBody>
      </p:sp>
      <p:sp>
        <p:nvSpPr>
          <p:cNvPr id="9" name="Rectangle 8"/>
          <p:cNvSpPr/>
          <p:nvPr/>
        </p:nvSpPr>
        <p:spPr>
          <a:xfrm>
            <a:off x="4572000" y="6165304"/>
            <a:ext cx="1008112" cy="459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a:t>
            </a:r>
            <a:endParaRPr lang="en-GB" dirty="0"/>
          </a:p>
        </p:txBody>
      </p:sp>
      <p:sp>
        <p:nvSpPr>
          <p:cNvPr id="10" name="Rectangle 9"/>
          <p:cNvSpPr/>
          <p:nvPr/>
        </p:nvSpPr>
        <p:spPr>
          <a:xfrm>
            <a:off x="2627784" y="6137920"/>
            <a:ext cx="1152128" cy="459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a:t>
            </a:r>
            <a:endParaRPr lang="en-GB" dirty="0"/>
          </a:p>
        </p:txBody>
      </p:sp>
      <p:sp>
        <p:nvSpPr>
          <p:cNvPr id="11" name="Rectangle 10"/>
          <p:cNvSpPr/>
          <p:nvPr/>
        </p:nvSpPr>
        <p:spPr>
          <a:xfrm>
            <a:off x="899592" y="5805264"/>
            <a:ext cx="15841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Diagram labelling quick-draw</a:t>
            </a:r>
            <a:endParaRPr lang="en-GB" dirty="0"/>
          </a:p>
        </p:txBody>
      </p:sp>
      <p:pic>
        <p:nvPicPr>
          <p:cNvPr id="34818" name="Picture 2" descr="File:Chloroplast diagram.svg">
            <a:hlinkClick r:id="rId2"/>
          </p:cNvPr>
          <p:cNvPicPr>
            <a:picLocks noChangeAspect="1" noChangeArrowheads="1"/>
          </p:cNvPicPr>
          <p:nvPr/>
        </p:nvPicPr>
        <p:blipFill>
          <a:blip r:embed="rId3" cstate="print"/>
          <a:srcRect/>
          <a:stretch>
            <a:fillRect/>
          </a:stretch>
        </p:blipFill>
        <p:spPr bwMode="auto">
          <a:xfrm>
            <a:off x="755576" y="1466849"/>
            <a:ext cx="7620000" cy="539115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260350"/>
            <a:ext cx="8229600" cy="1143000"/>
          </a:xfrm>
        </p:spPr>
        <p:txBody>
          <a:bodyPr/>
          <a:lstStyle/>
          <a:p>
            <a:r>
              <a:rPr lang="en-GB">
                <a:latin typeface="Comic Sans MS" pitchFamily="66" charset="0"/>
              </a:rPr>
              <a:t>Photosynthetic pigments</a:t>
            </a:r>
          </a:p>
        </p:txBody>
      </p:sp>
      <p:sp>
        <p:nvSpPr>
          <p:cNvPr id="17411" name="Rectangle 3"/>
          <p:cNvSpPr>
            <a:spLocks noGrp="1" noChangeArrowheads="1"/>
          </p:cNvSpPr>
          <p:nvPr>
            <p:ph type="body" idx="1"/>
          </p:nvPr>
        </p:nvSpPr>
        <p:spPr/>
        <p:txBody>
          <a:bodyPr/>
          <a:lstStyle/>
          <a:p>
            <a:r>
              <a:rPr lang="en-GB">
                <a:latin typeface="Comic Sans MS" pitchFamily="66" charset="0"/>
              </a:rPr>
              <a:t>Absorb certain wavelengths of light</a:t>
            </a:r>
          </a:p>
          <a:p>
            <a:r>
              <a:rPr lang="en-GB">
                <a:latin typeface="Comic Sans MS" pitchFamily="66" charset="0"/>
              </a:rPr>
              <a:t>Reflect other wavelengths (these are the colours we see)</a:t>
            </a:r>
          </a:p>
          <a:p>
            <a:r>
              <a:rPr lang="en-GB">
                <a:latin typeface="Comic Sans MS" pitchFamily="66" charset="0"/>
              </a:rPr>
              <a:t>Arranged in photosystems in thylakoid membranes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en-US"/>
          </a:p>
        </p:txBody>
      </p:sp>
      <p:pic>
        <p:nvPicPr>
          <p:cNvPr id="18436" name="Picture 4" descr="photosystem"/>
          <p:cNvPicPr>
            <a:picLocks noGrp="1" noChangeAspect="1" noChangeArrowheads="1"/>
          </p:cNvPicPr>
          <p:nvPr>
            <p:ph type="body" idx="1"/>
          </p:nvPr>
        </p:nvPicPr>
        <p:blipFill>
          <a:blip r:embed="rId2" cstate="print"/>
          <a:srcRect/>
          <a:stretch>
            <a:fillRect/>
          </a:stretch>
        </p:blipFill>
        <p:spPr>
          <a:xfrm>
            <a:off x="0" y="139700"/>
            <a:ext cx="9144000" cy="6602413"/>
          </a:xfr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a:latin typeface="Comic Sans MS" pitchFamily="66" charset="0"/>
              </a:rPr>
              <a:t>Chlorophylls</a:t>
            </a:r>
          </a:p>
        </p:txBody>
      </p:sp>
      <p:sp>
        <p:nvSpPr>
          <p:cNvPr id="19459" name="Rectangle 3"/>
          <p:cNvSpPr>
            <a:spLocks noGrp="1" noChangeArrowheads="1"/>
          </p:cNvSpPr>
          <p:nvPr>
            <p:ph type="body" idx="1"/>
          </p:nvPr>
        </p:nvSpPr>
        <p:spPr/>
        <p:txBody>
          <a:bodyPr/>
          <a:lstStyle/>
          <a:p>
            <a:r>
              <a:rPr lang="en-GB" u="sng">
                <a:latin typeface="Comic Sans MS" pitchFamily="66" charset="0"/>
              </a:rPr>
              <a:t>Chlorophyll a</a:t>
            </a:r>
          </a:p>
          <a:p>
            <a:pPr lvl="1"/>
            <a:r>
              <a:rPr lang="en-GB">
                <a:latin typeface="Comic Sans MS" pitchFamily="66" charset="0"/>
              </a:rPr>
              <a:t>Is in the “Primary pigment reaction centre”</a:t>
            </a:r>
          </a:p>
          <a:p>
            <a:pPr lvl="1"/>
            <a:r>
              <a:rPr lang="en-GB">
                <a:latin typeface="Comic Sans MS" pitchFamily="66" charset="0"/>
              </a:rPr>
              <a:t>Two forms </a:t>
            </a:r>
          </a:p>
          <a:p>
            <a:pPr lvl="2"/>
            <a:r>
              <a:rPr lang="en-GB">
                <a:latin typeface="Comic Sans MS" pitchFamily="66" charset="0"/>
              </a:rPr>
              <a:t>P</a:t>
            </a:r>
            <a:r>
              <a:rPr lang="en-GB" baseline="-25000">
                <a:latin typeface="Comic Sans MS" pitchFamily="66" charset="0"/>
              </a:rPr>
              <a:t>680</a:t>
            </a:r>
            <a:r>
              <a:rPr lang="en-GB">
                <a:latin typeface="Comic Sans MS" pitchFamily="66" charset="0"/>
              </a:rPr>
              <a:t> – in photosystem 2</a:t>
            </a:r>
          </a:p>
          <a:p>
            <a:pPr lvl="2"/>
            <a:r>
              <a:rPr lang="en-GB">
                <a:latin typeface="Comic Sans MS" pitchFamily="66" charset="0"/>
              </a:rPr>
              <a:t>P</a:t>
            </a:r>
            <a:r>
              <a:rPr lang="en-GB" baseline="-25000">
                <a:latin typeface="Comic Sans MS" pitchFamily="66" charset="0"/>
              </a:rPr>
              <a:t>700 </a:t>
            </a:r>
            <a:r>
              <a:rPr lang="en-GB">
                <a:latin typeface="Comic Sans MS" pitchFamily="66" charset="0"/>
              </a:rPr>
              <a:t>– in photosystem 1</a:t>
            </a:r>
          </a:p>
          <a:p>
            <a:pPr lvl="1"/>
            <a:r>
              <a:rPr lang="en-GB">
                <a:latin typeface="Comic Sans MS" pitchFamily="66" charset="0"/>
              </a:rPr>
              <a:t>Appears yellow-green</a:t>
            </a:r>
          </a:p>
          <a:p>
            <a:pPr lvl="1"/>
            <a:r>
              <a:rPr lang="en-GB">
                <a:latin typeface="Comic Sans MS" pitchFamily="66" charset="0"/>
              </a:rPr>
              <a:t>Absorbs red light (and blue at 450nm)</a:t>
            </a:r>
          </a:p>
          <a:p>
            <a:pPr lvl="1"/>
            <a:r>
              <a:rPr lang="en-GB">
                <a:latin typeface="Comic Sans MS" pitchFamily="66" charset="0"/>
              </a:rPr>
              <a:t>contains a Mg atom – when light hits this, a pair of electrons become excited</a:t>
            </a:r>
          </a:p>
          <a:p>
            <a:pPr lvl="1"/>
            <a:endParaRPr lang="en-GB">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dirty="0">
                <a:latin typeface="Comic Sans MS" pitchFamily="66" charset="0"/>
              </a:rPr>
              <a:t>Objectives</a:t>
            </a:r>
          </a:p>
        </p:txBody>
      </p:sp>
      <p:sp>
        <p:nvSpPr>
          <p:cNvPr id="4099" name="Rectangle 3"/>
          <p:cNvSpPr>
            <a:spLocks noGrp="1" noChangeArrowheads="1"/>
          </p:cNvSpPr>
          <p:nvPr>
            <p:ph type="body" idx="1"/>
          </p:nvPr>
        </p:nvSpPr>
        <p:spPr>
          <a:xfrm>
            <a:off x="467544" y="1340768"/>
            <a:ext cx="8229600" cy="4525963"/>
          </a:xfrm>
        </p:spPr>
        <p:txBody>
          <a:bodyPr>
            <a:normAutofit/>
          </a:bodyPr>
          <a:lstStyle/>
          <a:p>
            <a:r>
              <a:rPr lang="en-GB" sz="2800" dirty="0" smtClean="0">
                <a:latin typeface="Comic Sans MS" pitchFamily="66" charset="0"/>
              </a:rPr>
              <a:t>(a) The distribution of chloroplasts in relation to light trapping.</a:t>
            </a:r>
          </a:p>
          <a:p>
            <a:r>
              <a:rPr lang="en-GB" sz="2800" dirty="0" smtClean="0">
                <a:latin typeface="Comic Sans MS" pitchFamily="66" charset="0"/>
              </a:rPr>
              <a:t>Chloroplasts as transducers converting the energy of light photons into the chemical energy of ATP.</a:t>
            </a:r>
          </a:p>
          <a:p>
            <a:r>
              <a:rPr lang="en-GB" sz="2800" dirty="0" smtClean="0">
                <a:latin typeface="Comic Sans MS" pitchFamily="66" charset="0"/>
              </a:rPr>
              <a:t>Light harvesting. Absorption of various wavelengths of light by chlorophyll and associated pigments and energy transfer to reaction centres.</a:t>
            </a:r>
            <a:endParaRPr lang="en-GB" sz="28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20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20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20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a:latin typeface="Comic Sans MS" pitchFamily="66" charset="0"/>
              </a:rPr>
              <a:t>Accessory pigments</a:t>
            </a:r>
          </a:p>
        </p:txBody>
      </p:sp>
      <p:sp>
        <p:nvSpPr>
          <p:cNvPr id="20483" name="Rectangle 3"/>
          <p:cNvSpPr>
            <a:spLocks noGrp="1" noChangeArrowheads="1"/>
          </p:cNvSpPr>
          <p:nvPr>
            <p:ph type="body" idx="1"/>
          </p:nvPr>
        </p:nvSpPr>
        <p:spPr/>
        <p:txBody>
          <a:bodyPr/>
          <a:lstStyle/>
          <a:p>
            <a:r>
              <a:rPr lang="en-GB" sz="2800" u="sng">
                <a:latin typeface="Comic Sans MS" pitchFamily="66" charset="0"/>
              </a:rPr>
              <a:t>Chlorophyll b</a:t>
            </a:r>
          </a:p>
          <a:p>
            <a:pPr lvl="1"/>
            <a:r>
              <a:rPr lang="en-GB" sz="2400">
                <a:latin typeface="Comic Sans MS" pitchFamily="66" charset="0"/>
              </a:rPr>
              <a:t>Absorbs light at wavelengths between 500-640nm</a:t>
            </a:r>
          </a:p>
          <a:p>
            <a:pPr lvl="1"/>
            <a:r>
              <a:rPr lang="en-GB" sz="2400">
                <a:latin typeface="Comic Sans MS" pitchFamily="66" charset="0"/>
              </a:rPr>
              <a:t>It appears blue-green</a:t>
            </a:r>
          </a:p>
          <a:p>
            <a:pPr lvl="1"/>
            <a:r>
              <a:rPr lang="en-GB" sz="2400">
                <a:latin typeface="Comic Sans MS" pitchFamily="66" charset="0"/>
              </a:rPr>
              <a:t>Is one of the accessory pigments</a:t>
            </a:r>
          </a:p>
          <a:p>
            <a:r>
              <a:rPr lang="en-GB" sz="2800" u="sng">
                <a:latin typeface="Comic Sans MS" pitchFamily="66" charset="0"/>
              </a:rPr>
              <a:t>Carotenoids</a:t>
            </a:r>
          </a:p>
          <a:p>
            <a:pPr lvl="1"/>
            <a:r>
              <a:rPr lang="en-GB" sz="2400">
                <a:latin typeface="Comic Sans MS" pitchFamily="66" charset="0"/>
              </a:rPr>
              <a:t>Absorb blue light</a:t>
            </a:r>
          </a:p>
          <a:p>
            <a:pPr lvl="1"/>
            <a:r>
              <a:rPr lang="en-GB" sz="2400">
                <a:latin typeface="Comic Sans MS" pitchFamily="66" charset="0"/>
              </a:rPr>
              <a:t>Reflects yellow (xanthophyll) and orange (carotene) light</a:t>
            </a:r>
          </a:p>
          <a:p>
            <a:pPr lvl="1"/>
            <a:r>
              <a:rPr lang="en-GB" sz="2400">
                <a:latin typeface="Comic Sans MS" pitchFamily="66" charset="0"/>
              </a:rPr>
              <a:t>They absorb light not normally absorb by chlorophylls – then pass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1746" name="Picture 2" descr="http://hyperphysics.phy-astr.gsu.edu/hbase/biology/imgbio/caroabs.gif"/>
          <p:cNvPicPr>
            <a:picLocks noChangeAspect="1" noChangeArrowheads="1"/>
          </p:cNvPicPr>
          <p:nvPr/>
        </p:nvPicPr>
        <p:blipFill>
          <a:blip r:embed="rId2" cstate="print"/>
          <a:srcRect/>
          <a:stretch>
            <a:fillRect/>
          </a:stretch>
        </p:blipFill>
        <p:spPr bwMode="auto">
          <a:xfrm>
            <a:off x="827584" y="332656"/>
            <a:ext cx="7494929" cy="597666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2770" name="Picture 2" descr="http://www.vcbio.sci.kun.nl/public/Final-Images/IL_Final685z_eng001-050/IL034_685z_engAbsorptionChlorophyllCarotenoids.jpg"/>
          <p:cNvPicPr>
            <a:picLocks noChangeAspect="1" noChangeArrowheads="1"/>
          </p:cNvPicPr>
          <p:nvPr/>
        </p:nvPicPr>
        <p:blipFill>
          <a:blip r:embed="rId2" cstate="print"/>
          <a:srcRect/>
          <a:stretch>
            <a:fillRect/>
          </a:stretch>
        </p:blipFill>
        <p:spPr bwMode="auto">
          <a:xfrm>
            <a:off x="611560" y="188640"/>
            <a:ext cx="7920880" cy="64607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ttp://course1.winona.edu/sberg/ILLUST/chl-spectrum.gif"/>
          <p:cNvPicPr>
            <a:picLocks noChangeAspect="1" noChangeArrowheads="1"/>
          </p:cNvPicPr>
          <p:nvPr/>
        </p:nvPicPr>
        <p:blipFill>
          <a:blip r:embed="rId2" cstate="print"/>
          <a:srcRect/>
          <a:stretch>
            <a:fillRect/>
          </a:stretch>
        </p:blipFill>
        <p:spPr bwMode="auto">
          <a:xfrm>
            <a:off x="1043608" y="260648"/>
            <a:ext cx="6624736" cy="639949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88640"/>
            <a:ext cx="8229600" cy="908720"/>
          </a:xfrm>
        </p:spPr>
        <p:txBody>
          <a:bodyPr>
            <a:noAutofit/>
          </a:bodyPr>
          <a:lstStyle/>
          <a:p>
            <a:r>
              <a:rPr lang="en-GB" sz="2800" b="1" u="sng" dirty="0" smtClean="0"/>
              <a:t>Separation of Chlorophyll Pigments by Paper Chromatography</a:t>
            </a:r>
            <a:r>
              <a:rPr lang="en-GB" sz="2800" dirty="0" smtClean="0"/>
              <a:t/>
            </a:r>
            <a:br>
              <a:rPr lang="en-GB" sz="2800" dirty="0" smtClean="0"/>
            </a:br>
            <a:endParaRPr lang="en-GB" sz="2800" dirty="0"/>
          </a:p>
        </p:txBody>
      </p:sp>
      <p:sp>
        <p:nvSpPr>
          <p:cNvPr id="3" name="Content Placeholder 2"/>
          <p:cNvSpPr>
            <a:spLocks noGrp="1"/>
          </p:cNvSpPr>
          <p:nvPr>
            <p:ph idx="1"/>
          </p:nvPr>
        </p:nvSpPr>
        <p:spPr>
          <a:xfrm>
            <a:off x="251520" y="836712"/>
            <a:ext cx="8686800" cy="4857403"/>
          </a:xfrm>
        </p:spPr>
        <p:txBody>
          <a:bodyPr>
            <a:noAutofit/>
          </a:bodyPr>
          <a:lstStyle/>
          <a:p>
            <a:pPr marL="457200" lvl="0" indent="-457200">
              <a:buFont typeface="+mj-lt"/>
              <a:buAutoNum type="arabicPeriod"/>
            </a:pPr>
            <a:r>
              <a:rPr lang="en-GB" sz="2000" dirty="0" smtClean="0"/>
              <a:t>Immerse a few spinach leaves in boiling water.  Remove and dry.</a:t>
            </a:r>
          </a:p>
          <a:p>
            <a:pPr marL="457200" lvl="0" indent="-457200">
              <a:buFont typeface="+mj-lt"/>
              <a:buAutoNum type="arabicPeriod"/>
            </a:pPr>
            <a:r>
              <a:rPr lang="en-GB" sz="2000" dirty="0" smtClean="0"/>
              <a:t>Grind up the leaves in a pestle and mortar with a small quantity of pure acetone.</a:t>
            </a:r>
          </a:p>
          <a:p>
            <a:pPr marL="457200" lvl="0" indent="-457200">
              <a:buFont typeface="+mj-lt"/>
              <a:buAutoNum type="arabicPeriod"/>
            </a:pPr>
            <a:r>
              <a:rPr lang="en-GB" sz="2000" dirty="0" smtClean="0"/>
              <a:t>Draw a </a:t>
            </a:r>
            <a:r>
              <a:rPr lang="en-GB" sz="2000" u="sng" dirty="0" smtClean="0"/>
              <a:t>pencil</a:t>
            </a:r>
            <a:r>
              <a:rPr lang="en-GB" sz="2000" dirty="0" smtClean="0"/>
              <a:t> line 30mm from one end of the chromatography paper and use a capillary tube to put a drop of the chlorophyll solution on the centre of the line (do this carefully).</a:t>
            </a:r>
          </a:p>
          <a:p>
            <a:pPr marL="457200" lvl="0" indent="-457200">
              <a:buFont typeface="+mj-lt"/>
              <a:buAutoNum type="arabicPeriod"/>
            </a:pPr>
            <a:r>
              <a:rPr lang="en-GB" sz="2000" dirty="0" smtClean="0"/>
              <a:t>Allow this to dry (try placing it near a heat source e.g. lamp, or using a fan).</a:t>
            </a:r>
          </a:p>
          <a:p>
            <a:pPr marL="457200" lvl="0" indent="-457200">
              <a:buFont typeface="+mj-lt"/>
              <a:buAutoNum type="arabicPeriod"/>
            </a:pPr>
            <a:r>
              <a:rPr lang="en-GB" sz="2000" dirty="0" smtClean="0"/>
              <a:t>Add a second drop on top of the first, again let it dry.  Then repeat this for at least 15 minutes (20 is better). The smaller and more concentrated the spot the better.</a:t>
            </a:r>
          </a:p>
          <a:p>
            <a:pPr marL="457200" lvl="0" indent="-457200">
              <a:buFont typeface="+mj-lt"/>
              <a:buAutoNum type="arabicPeriod"/>
            </a:pPr>
            <a:r>
              <a:rPr lang="en-GB" sz="2000" dirty="0" smtClean="0"/>
              <a:t>Pour approximately 20mm of chromatography solvent (solvent 2 – acetone and petroleum ether) into a boiling tube and suspend the chromatography paper into it, so that the bottom is immersed (but the pencil line is not).</a:t>
            </a:r>
          </a:p>
          <a:p>
            <a:pPr marL="457200" lvl="0" indent="-457200">
              <a:buFont typeface="+mj-lt"/>
              <a:buAutoNum type="arabicPeriod"/>
            </a:pPr>
            <a:r>
              <a:rPr lang="en-GB" sz="2000" dirty="0" smtClean="0"/>
              <a:t>The solvent will ascend rapidly and the pigments should separate in 10 minutes.  When the solvent front is approximately 20mm from the top remove the paper and draw a line to show the solvent front and dry the paper.</a:t>
            </a:r>
          </a:p>
          <a:p>
            <a:pPr marL="457200" indent="-457200">
              <a:buFont typeface="+mj-lt"/>
              <a:buAutoNum type="arabicPeriod"/>
            </a:pPr>
            <a:endParaRPr lang="en-GB" sz="2000" dirty="0"/>
          </a:p>
        </p:txBody>
      </p:sp>
      <p:sp>
        <p:nvSpPr>
          <p:cNvPr id="4" name="Date Placeholder 3"/>
          <p:cNvSpPr>
            <a:spLocks noGrp="1"/>
          </p:cNvSpPr>
          <p:nvPr>
            <p:ph type="dt" sz="half" idx="10"/>
          </p:nvPr>
        </p:nvSpPr>
        <p:spPr/>
        <p:txBody>
          <a:bodyPr/>
          <a:lstStyle/>
          <a:p>
            <a:fld id="{4F5DC394-0CA4-47AE-9E0D-A72019AEE523}" type="datetime1">
              <a:rPr lang="en-GB" smtClean="0"/>
              <a:pPr/>
              <a:t>16/10/2013</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24</a:t>
            </a:fld>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dirty="0">
                <a:latin typeface="Comic Sans MS" pitchFamily="66" charset="0"/>
              </a:rPr>
              <a:t>Objectives</a:t>
            </a:r>
          </a:p>
        </p:txBody>
      </p:sp>
      <p:sp>
        <p:nvSpPr>
          <p:cNvPr id="4099" name="Rectangle 3"/>
          <p:cNvSpPr>
            <a:spLocks noGrp="1" noChangeArrowheads="1"/>
          </p:cNvSpPr>
          <p:nvPr>
            <p:ph type="body" idx="1"/>
          </p:nvPr>
        </p:nvSpPr>
        <p:spPr>
          <a:xfrm>
            <a:off x="467544" y="1340768"/>
            <a:ext cx="8229600" cy="4525963"/>
          </a:xfrm>
        </p:spPr>
        <p:txBody>
          <a:bodyPr>
            <a:normAutofit/>
          </a:bodyPr>
          <a:lstStyle/>
          <a:p>
            <a:r>
              <a:rPr lang="en-GB" sz="2800" dirty="0" smtClean="0">
                <a:latin typeface="Comic Sans MS" pitchFamily="66" charset="0"/>
              </a:rPr>
              <a:t>(a) The distribution of chloroplasts in relation to light trapping.</a:t>
            </a:r>
          </a:p>
          <a:p>
            <a:r>
              <a:rPr lang="en-GB" sz="2800" dirty="0" smtClean="0">
                <a:latin typeface="Comic Sans MS" pitchFamily="66" charset="0"/>
              </a:rPr>
              <a:t>Chloroplasts as transducers converting the energy of light photons into the chemical energy of ATP.</a:t>
            </a:r>
          </a:p>
          <a:p>
            <a:r>
              <a:rPr lang="en-GB" sz="2800" dirty="0" smtClean="0">
                <a:latin typeface="Comic Sans MS" pitchFamily="66" charset="0"/>
              </a:rPr>
              <a:t>Light harvesting. Absorption of various wavelengths of light by chlorophyll and associated pigments and energy transfer to reaction centres.</a:t>
            </a:r>
            <a:endParaRPr lang="en-GB" sz="28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20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20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20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1746" name="Picture 2" descr="http://hyperphysics.phy-astr.gsu.edu/hbase/biology/imgbio/caroabs.gif"/>
          <p:cNvPicPr>
            <a:picLocks noChangeAspect="1" noChangeArrowheads="1"/>
          </p:cNvPicPr>
          <p:nvPr/>
        </p:nvPicPr>
        <p:blipFill>
          <a:blip r:embed="rId2" cstate="print"/>
          <a:srcRect/>
          <a:stretch>
            <a:fillRect/>
          </a:stretch>
        </p:blipFill>
        <p:spPr bwMode="auto">
          <a:xfrm>
            <a:off x="827584" y="332656"/>
            <a:ext cx="7494929" cy="597666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Echalk</a:t>
            </a:r>
            <a:r>
              <a:rPr lang="en-GB" dirty="0" smtClean="0"/>
              <a:t> bouncing ph.syn. quiz</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Oxidation and reduction – always take place together</a:t>
            </a:r>
            <a:endParaRPr lang="en-GB" dirty="0"/>
          </a:p>
        </p:txBody>
      </p:sp>
      <p:sp>
        <p:nvSpPr>
          <p:cNvPr id="3" name="Text Placeholder 2"/>
          <p:cNvSpPr>
            <a:spLocks noGrp="1"/>
          </p:cNvSpPr>
          <p:nvPr>
            <p:ph type="body" idx="1"/>
          </p:nvPr>
        </p:nvSpPr>
        <p:spPr/>
        <p:txBody>
          <a:bodyPr>
            <a:normAutofit/>
          </a:bodyPr>
          <a:lstStyle/>
          <a:p>
            <a:r>
              <a:rPr lang="en-GB" sz="2800" dirty="0" smtClean="0"/>
              <a:t>Oxidation</a:t>
            </a:r>
            <a:endParaRPr lang="en-GB" sz="2800" dirty="0"/>
          </a:p>
        </p:txBody>
      </p:sp>
      <p:sp>
        <p:nvSpPr>
          <p:cNvPr id="4" name="Content Placeholder 3"/>
          <p:cNvSpPr>
            <a:spLocks noGrp="1"/>
          </p:cNvSpPr>
          <p:nvPr>
            <p:ph sz="half" idx="2"/>
          </p:nvPr>
        </p:nvSpPr>
        <p:spPr/>
        <p:txBody>
          <a:bodyPr>
            <a:normAutofit/>
          </a:bodyPr>
          <a:lstStyle/>
          <a:p>
            <a:r>
              <a:rPr lang="en-GB" sz="3200" dirty="0" smtClean="0">
                <a:solidFill>
                  <a:srgbClr val="FF0000"/>
                </a:solidFill>
              </a:rPr>
              <a:t>Addition of oxygen</a:t>
            </a:r>
          </a:p>
          <a:p>
            <a:r>
              <a:rPr lang="en-GB" sz="3200" dirty="0" smtClean="0">
                <a:solidFill>
                  <a:srgbClr val="FF0000"/>
                </a:solidFill>
              </a:rPr>
              <a:t>Loss of electrons</a:t>
            </a:r>
          </a:p>
          <a:p>
            <a:r>
              <a:rPr lang="en-GB" sz="3200" dirty="0" smtClean="0">
                <a:solidFill>
                  <a:srgbClr val="FF0000"/>
                </a:solidFill>
              </a:rPr>
              <a:t>Loss of hydrogen</a:t>
            </a:r>
          </a:p>
          <a:p>
            <a:r>
              <a:rPr lang="en-GB" sz="3200" dirty="0" smtClean="0">
                <a:solidFill>
                  <a:srgbClr val="FF0000"/>
                </a:solidFill>
              </a:rPr>
              <a:t>Energy given out</a:t>
            </a:r>
            <a:endParaRPr lang="en-GB" sz="3200" dirty="0">
              <a:solidFill>
                <a:srgbClr val="FF0000"/>
              </a:solidFill>
            </a:endParaRPr>
          </a:p>
        </p:txBody>
      </p:sp>
      <p:sp>
        <p:nvSpPr>
          <p:cNvPr id="5" name="Text Placeholder 4"/>
          <p:cNvSpPr>
            <a:spLocks noGrp="1"/>
          </p:cNvSpPr>
          <p:nvPr>
            <p:ph type="body" sz="quarter" idx="3"/>
          </p:nvPr>
        </p:nvSpPr>
        <p:spPr/>
        <p:txBody>
          <a:bodyPr>
            <a:normAutofit/>
          </a:bodyPr>
          <a:lstStyle/>
          <a:p>
            <a:r>
              <a:rPr lang="en-GB" sz="2800" dirty="0" smtClean="0"/>
              <a:t>Reduction</a:t>
            </a:r>
            <a:endParaRPr lang="en-GB" sz="2800" dirty="0"/>
          </a:p>
        </p:txBody>
      </p:sp>
      <p:sp>
        <p:nvSpPr>
          <p:cNvPr id="6" name="Content Placeholder 5"/>
          <p:cNvSpPr>
            <a:spLocks noGrp="1"/>
          </p:cNvSpPr>
          <p:nvPr>
            <p:ph sz="quarter" idx="4"/>
          </p:nvPr>
        </p:nvSpPr>
        <p:spPr/>
        <p:txBody>
          <a:bodyPr>
            <a:normAutofit/>
          </a:bodyPr>
          <a:lstStyle/>
          <a:p>
            <a:r>
              <a:rPr lang="en-GB" sz="3200" dirty="0" smtClean="0">
                <a:solidFill>
                  <a:schemeClr val="tx2"/>
                </a:solidFill>
              </a:rPr>
              <a:t>Loss of oxygen</a:t>
            </a:r>
          </a:p>
          <a:p>
            <a:r>
              <a:rPr lang="en-GB" sz="3200" dirty="0" smtClean="0">
                <a:solidFill>
                  <a:schemeClr val="tx2"/>
                </a:solidFill>
              </a:rPr>
              <a:t>Gains electrons</a:t>
            </a:r>
          </a:p>
          <a:p>
            <a:r>
              <a:rPr lang="en-GB" sz="3200" dirty="0" smtClean="0">
                <a:solidFill>
                  <a:schemeClr val="tx2"/>
                </a:solidFill>
              </a:rPr>
              <a:t>Gains hydrogen</a:t>
            </a:r>
          </a:p>
          <a:p>
            <a:r>
              <a:rPr lang="en-GB" sz="3200" dirty="0" smtClean="0">
                <a:solidFill>
                  <a:schemeClr val="tx2"/>
                </a:solidFill>
              </a:rPr>
              <a:t>Energy taken in</a:t>
            </a:r>
            <a:endParaRPr lang="en-GB" sz="3200" dirty="0">
              <a:solidFill>
                <a:schemeClr val="tx2"/>
              </a:solidFill>
            </a:endParaRPr>
          </a:p>
        </p:txBody>
      </p:sp>
    </p:spTree>
    <p:extLst>
      <p:ext uri="{BB962C8B-B14F-4D97-AF65-F5344CB8AC3E}">
        <p14:creationId xmlns:p14="http://schemas.microsoft.com/office/powerpoint/2010/main" xmlns="" val="87602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1470025"/>
          </a:xfrm>
        </p:spPr>
        <p:txBody>
          <a:bodyPr/>
          <a:lstStyle/>
          <a:p>
            <a:r>
              <a:rPr lang="en-GB" dirty="0" smtClean="0"/>
              <a:t>Objectives</a:t>
            </a:r>
            <a:br>
              <a:rPr lang="en-GB" dirty="0" smtClean="0"/>
            </a:br>
            <a:r>
              <a:rPr lang="en-GB" dirty="0" smtClean="0"/>
              <a:t>You should be able to…</a:t>
            </a:r>
            <a:endParaRPr lang="en-GB" dirty="0"/>
          </a:p>
        </p:txBody>
      </p:sp>
      <p:sp>
        <p:nvSpPr>
          <p:cNvPr id="3" name="Subtitle 2"/>
          <p:cNvSpPr>
            <a:spLocks noGrp="1"/>
          </p:cNvSpPr>
          <p:nvPr>
            <p:ph type="subTitle" idx="1"/>
          </p:nvPr>
        </p:nvSpPr>
        <p:spPr>
          <a:xfrm>
            <a:off x="1115616" y="1772816"/>
            <a:ext cx="6944816" cy="4248472"/>
          </a:xfrm>
        </p:spPr>
        <p:txBody>
          <a:bodyPr>
            <a:normAutofit fontScale="92500"/>
          </a:bodyPr>
          <a:lstStyle/>
          <a:p>
            <a:r>
              <a:rPr lang="en-GB" dirty="0" smtClean="0">
                <a:solidFill>
                  <a:schemeClr val="tx1"/>
                </a:solidFill>
              </a:rPr>
              <a:t>(b) Basic features of </a:t>
            </a:r>
            <a:r>
              <a:rPr lang="en-GB" dirty="0" err="1" smtClean="0">
                <a:solidFill>
                  <a:schemeClr val="tx1"/>
                </a:solidFill>
              </a:rPr>
              <a:t>Photosystems</a:t>
            </a:r>
            <a:r>
              <a:rPr lang="en-GB" dirty="0" smtClean="0">
                <a:solidFill>
                  <a:schemeClr val="tx1"/>
                </a:solidFill>
              </a:rPr>
              <a:t> I and II.</a:t>
            </a:r>
          </a:p>
          <a:p>
            <a:r>
              <a:rPr lang="en-GB" dirty="0" smtClean="0">
                <a:solidFill>
                  <a:schemeClr val="tx1"/>
                </a:solidFill>
              </a:rPr>
              <a:t>Cyclic and non-cyclic </a:t>
            </a:r>
            <a:r>
              <a:rPr lang="en-GB" dirty="0" err="1" smtClean="0">
                <a:solidFill>
                  <a:schemeClr val="tx1"/>
                </a:solidFill>
              </a:rPr>
              <a:t>photophosphorylation</a:t>
            </a:r>
            <a:r>
              <a:rPr lang="en-GB" dirty="0" smtClean="0">
                <a:solidFill>
                  <a:schemeClr val="tx1"/>
                </a:solidFill>
              </a:rPr>
              <a:t> sources of electrons for the electron transport chain. Photolysis as a source of electrons for </a:t>
            </a:r>
            <a:r>
              <a:rPr lang="en-GB" dirty="0" err="1" smtClean="0">
                <a:solidFill>
                  <a:schemeClr val="tx1"/>
                </a:solidFill>
              </a:rPr>
              <a:t>Photosystem</a:t>
            </a:r>
            <a:r>
              <a:rPr lang="en-GB" dirty="0" smtClean="0">
                <a:solidFill>
                  <a:schemeClr val="tx1"/>
                </a:solidFill>
              </a:rPr>
              <a:t> II. Reduction of NADP by addition of electrons and hydrogen ions; occurs in the </a:t>
            </a:r>
            <a:r>
              <a:rPr lang="en-GB" dirty="0" err="1" smtClean="0">
                <a:solidFill>
                  <a:schemeClr val="tx1"/>
                </a:solidFill>
              </a:rPr>
              <a:t>stroma</a:t>
            </a:r>
            <a:r>
              <a:rPr lang="en-GB" dirty="0" smtClean="0">
                <a:solidFill>
                  <a:schemeClr val="tx1"/>
                </a:solidFill>
              </a:rPr>
              <a:t> maintaining the proton gradient.</a:t>
            </a:r>
            <a:endParaRPr lang="en-GB"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sz="4000">
                <a:solidFill>
                  <a:schemeClr val="tx1"/>
                </a:solidFill>
                <a:latin typeface="Comic Sans MS" pitchFamily="66" charset="0"/>
              </a:rPr>
              <a:t>Evolution of the chloroplast</a:t>
            </a:r>
          </a:p>
        </p:txBody>
      </p:sp>
      <p:sp>
        <p:nvSpPr>
          <p:cNvPr id="7171" name="Rectangle 3"/>
          <p:cNvSpPr>
            <a:spLocks noGrp="1" noChangeArrowheads="1"/>
          </p:cNvSpPr>
          <p:nvPr>
            <p:ph type="body" idx="1"/>
          </p:nvPr>
        </p:nvSpPr>
        <p:spPr>
          <a:xfrm>
            <a:off x="457200" y="1600200"/>
            <a:ext cx="4978400" cy="5257800"/>
          </a:xfrm>
        </p:spPr>
        <p:txBody>
          <a:bodyPr/>
          <a:lstStyle/>
          <a:p>
            <a:r>
              <a:rPr lang="en-GB" sz="2800">
                <a:latin typeface="Comic Sans MS" pitchFamily="66" charset="0"/>
              </a:rPr>
              <a:t>It is believed that photosynthetic bacteria were acquired by eukaryotic cells</a:t>
            </a:r>
          </a:p>
          <a:p>
            <a:r>
              <a:rPr lang="en-GB" sz="2800">
                <a:latin typeface="Comic Sans MS" pitchFamily="66" charset="0"/>
              </a:rPr>
              <a:t>By endocytosis (engulfing)</a:t>
            </a:r>
          </a:p>
          <a:p>
            <a:r>
              <a:rPr lang="en-GB" sz="2800">
                <a:latin typeface="Comic Sans MS" pitchFamily="66" charset="0"/>
              </a:rPr>
              <a:t>To produce the first algal/plant cell</a:t>
            </a:r>
          </a:p>
          <a:p>
            <a:r>
              <a:rPr lang="en-GB" sz="2800">
                <a:latin typeface="Comic Sans MS" pitchFamily="66" charset="0"/>
              </a:rPr>
              <a:t>This is called the “endosymbiont theory”</a:t>
            </a:r>
          </a:p>
          <a:p>
            <a:r>
              <a:rPr lang="en-GB" sz="2800">
                <a:latin typeface="Comic Sans MS" pitchFamily="66" charset="0"/>
              </a:rPr>
              <a:t>They were then passed on to the next generation</a:t>
            </a:r>
          </a:p>
        </p:txBody>
      </p:sp>
      <p:pic>
        <p:nvPicPr>
          <p:cNvPr id="7172" name="Picture 4"/>
          <p:cNvPicPr>
            <a:picLocks noChangeAspect="1" noChangeArrowheads="1"/>
          </p:cNvPicPr>
          <p:nvPr/>
        </p:nvPicPr>
        <p:blipFill>
          <a:blip r:embed="rId2" cstate="print"/>
          <a:srcRect/>
          <a:stretch>
            <a:fillRect/>
          </a:stretch>
        </p:blipFill>
        <p:spPr bwMode="auto">
          <a:xfrm>
            <a:off x="5219700" y="2238375"/>
            <a:ext cx="4086225" cy="29908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en-US"/>
          </a:p>
        </p:txBody>
      </p:sp>
      <p:pic>
        <p:nvPicPr>
          <p:cNvPr id="18436" name="Picture 4" descr="photosystem"/>
          <p:cNvPicPr>
            <a:picLocks noGrp="1" noChangeAspect="1" noChangeArrowheads="1"/>
          </p:cNvPicPr>
          <p:nvPr>
            <p:ph type="body" idx="1"/>
          </p:nvPr>
        </p:nvPicPr>
        <p:blipFill>
          <a:blip r:embed="rId2" cstate="print"/>
          <a:srcRect/>
          <a:stretch>
            <a:fillRect/>
          </a:stretch>
        </p:blipFill>
        <p:spPr>
          <a:xfrm>
            <a:off x="0" y="139700"/>
            <a:ext cx="9144000" cy="6602413"/>
          </a:xfrm>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3794" name="Picture 2" descr="http://www.diamond.ac.uk/dms/MPL/images/PhotoSystem2_enzyme.JPG"/>
          <p:cNvPicPr>
            <a:picLocks noChangeAspect="1" noChangeArrowheads="1"/>
          </p:cNvPicPr>
          <p:nvPr/>
        </p:nvPicPr>
        <p:blipFill>
          <a:blip r:embed="rId2" cstate="print"/>
          <a:srcRect/>
          <a:stretch>
            <a:fillRect/>
          </a:stretch>
        </p:blipFill>
        <p:spPr bwMode="auto">
          <a:xfrm>
            <a:off x="-1" y="332656"/>
            <a:ext cx="9062283" cy="504056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ttp://upload.wikimedia.org/wikipedia/commons/a/a1/Photosystem-II_2AXT.PNG"/>
          <p:cNvPicPr>
            <a:picLocks noChangeAspect="1" noChangeArrowheads="1"/>
          </p:cNvPicPr>
          <p:nvPr/>
        </p:nvPicPr>
        <p:blipFill>
          <a:blip r:embed="rId2" cstate="print"/>
          <a:srcRect/>
          <a:stretch>
            <a:fillRect/>
          </a:stretch>
        </p:blipFill>
        <p:spPr bwMode="auto">
          <a:xfrm>
            <a:off x="0" y="620688"/>
            <a:ext cx="9133922" cy="5445224"/>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Pigments and photosystems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Chloroplasts contain </a:t>
            </a:r>
            <a:r>
              <a:rPr lang="en-GB" dirty="0" smtClean="0">
                <a:solidFill>
                  <a:srgbClr val="FF0000"/>
                </a:solidFill>
              </a:rPr>
              <a:t>photosynthetic pigments</a:t>
            </a:r>
            <a:r>
              <a:rPr lang="en-GB" dirty="0" smtClean="0"/>
              <a:t> to absorb the light energy</a:t>
            </a:r>
          </a:p>
          <a:p>
            <a:r>
              <a:rPr lang="en-GB" dirty="0" smtClean="0"/>
              <a:t>Pigments are </a:t>
            </a:r>
            <a:r>
              <a:rPr lang="en-GB" dirty="0" smtClean="0">
                <a:solidFill>
                  <a:srgbClr val="FF0000"/>
                </a:solidFill>
              </a:rPr>
              <a:t>chlorophyll a, chlorophyll b and carotene</a:t>
            </a:r>
          </a:p>
          <a:p>
            <a:r>
              <a:rPr lang="en-GB" dirty="0" smtClean="0"/>
              <a:t>The pigments are found in the </a:t>
            </a:r>
            <a:r>
              <a:rPr lang="en-GB" dirty="0" smtClean="0">
                <a:solidFill>
                  <a:srgbClr val="FF0000"/>
                </a:solidFill>
              </a:rPr>
              <a:t>thylakoid membranes</a:t>
            </a:r>
            <a:r>
              <a:rPr lang="en-GB" dirty="0" smtClean="0"/>
              <a:t> attached to </a:t>
            </a:r>
            <a:r>
              <a:rPr lang="en-GB" dirty="0" smtClean="0">
                <a:solidFill>
                  <a:srgbClr val="FF0000"/>
                </a:solidFill>
              </a:rPr>
              <a:t>proteins</a:t>
            </a:r>
            <a:r>
              <a:rPr lang="en-GB" dirty="0" smtClean="0"/>
              <a:t>.</a:t>
            </a:r>
          </a:p>
          <a:p>
            <a:r>
              <a:rPr lang="en-GB" dirty="0" smtClean="0"/>
              <a:t>The protein and pigment are called a </a:t>
            </a:r>
            <a:r>
              <a:rPr lang="en-GB" dirty="0" smtClean="0">
                <a:solidFill>
                  <a:srgbClr val="FF0000"/>
                </a:solidFill>
              </a:rPr>
              <a:t>photosystem</a:t>
            </a:r>
          </a:p>
          <a:p>
            <a:r>
              <a:rPr lang="en-GB" dirty="0" smtClean="0"/>
              <a:t>Two photosystems used by plants to absorb light are </a:t>
            </a:r>
            <a:r>
              <a:rPr lang="en-GB" dirty="0" smtClean="0">
                <a:solidFill>
                  <a:srgbClr val="FF0000"/>
                </a:solidFill>
              </a:rPr>
              <a:t>PSI</a:t>
            </a:r>
            <a:r>
              <a:rPr lang="en-GB" dirty="0" smtClean="0"/>
              <a:t> ( 700nm wavelength) and </a:t>
            </a:r>
            <a:r>
              <a:rPr lang="en-GB" dirty="0" smtClean="0">
                <a:solidFill>
                  <a:srgbClr val="FF0000"/>
                </a:solidFill>
              </a:rPr>
              <a:t>PSII</a:t>
            </a:r>
            <a:r>
              <a:rPr lang="en-GB" dirty="0" smtClean="0"/>
              <a:t> ( 680nm wavelength)</a:t>
            </a:r>
            <a:endParaRPr lang="en-GB" dirty="0"/>
          </a:p>
        </p:txBody>
      </p:sp>
    </p:spTree>
    <p:extLst>
      <p:ext uri="{BB962C8B-B14F-4D97-AF65-F5344CB8AC3E}">
        <p14:creationId xmlns:p14="http://schemas.microsoft.com/office/powerpoint/2010/main" xmlns="" val="135762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Photosynthesis</a:t>
            </a:r>
            <a:endParaRPr lang="en-GB" dirty="0"/>
          </a:p>
        </p:txBody>
      </p:sp>
      <p:sp>
        <p:nvSpPr>
          <p:cNvPr id="3" name="Content Placeholder 2"/>
          <p:cNvSpPr>
            <a:spLocks noGrp="1"/>
          </p:cNvSpPr>
          <p:nvPr>
            <p:ph idx="1"/>
          </p:nvPr>
        </p:nvSpPr>
        <p:spPr/>
        <p:txBody>
          <a:bodyPr/>
          <a:lstStyle/>
          <a:p>
            <a:r>
              <a:rPr lang="en-GB" dirty="0" smtClean="0"/>
              <a:t>Photosynthesis can be split into two stages</a:t>
            </a:r>
          </a:p>
          <a:p>
            <a:r>
              <a:rPr lang="en-GB" dirty="0" smtClean="0"/>
              <a:t>The </a:t>
            </a:r>
            <a:r>
              <a:rPr lang="en-GB" dirty="0" smtClean="0">
                <a:solidFill>
                  <a:srgbClr val="FF0000"/>
                </a:solidFill>
              </a:rPr>
              <a:t>light-dependent reaction</a:t>
            </a:r>
          </a:p>
          <a:p>
            <a:r>
              <a:rPr lang="en-GB" dirty="0" smtClean="0">
                <a:solidFill>
                  <a:srgbClr val="FF0000"/>
                </a:solidFill>
              </a:rPr>
              <a:t>The light-independent reaction</a:t>
            </a:r>
            <a:r>
              <a:rPr lang="en-GB" dirty="0" smtClean="0"/>
              <a:t> – AKA the Calvin Cycle</a:t>
            </a:r>
            <a:endParaRPr lang="en-GB" dirty="0"/>
          </a:p>
        </p:txBody>
      </p:sp>
    </p:spTree>
    <p:extLst>
      <p:ext uri="{BB962C8B-B14F-4D97-AF65-F5344CB8AC3E}">
        <p14:creationId xmlns:p14="http://schemas.microsoft.com/office/powerpoint/2010/main" xmlns="" val="20150789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sp>
        <p:nvSpPr>
          <p:cNvPr id="5" name="Content Placeholder 4"/>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25360"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38139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Light dependent reaction</a:t>
            </a:r>
            <a:endParaRPr lang="en-GB" dirty="0"/>
          </a:p>
        </p:txBody>
      </p:sp>
      <p:sp>
        <p:nvSpPr>
          <p:cNvPr id="3" name="Content Placeholder 2"/>
          <p:cNvSpPr>
            <a:spLocks noGrp="1"/>
          </p:cNvSpPr>
          <p:nvPr>
            <p:ph idx="1"/>
          </p:nvPr>
        </p:nvSpPr>
        <p:spPr>
          <a:xfrm>
            <a:off x="539552" y="980728"/>
            <a:ext cx="8229600" cy="5257800"/>
          </a:xfrm>
        </p:spPr>
        <p:txBody>
          <a:bodyPr>
            <a:normAutofit fontScale="92500" lnSpcReduction="10000"/>
          </a:bodyPr>
          <a:lstStyle/>
          <a:p>
            <a:r>
              <a:rPr lang="en-GB" dirty="0" smtClean="0"/>
              <a:t>This reaction </a:t>
            </a:r>
            <a:r>
              <a:rPr lang="en-GB" dirty="0" smtClean="0">
                <a:solidFill>
                  <a:srgbClr val="FF0000"/>
                </a:solidFill>
              </a:rPr>
              <a:t>needs light energy</a:t>
            </a:r>
          </a:p>
          <a:p>
            <a:r>
              <a:rPr lang="en-GB" dirty="0" smtClean="0"/>
              <a:t>Takes place in the </a:t>
            </a:r>
            <a:r>
              <a:rPr lang="en-GB" dirty="0" smtClean="0">
                <a:solidFill>
                  <a:srgbClr val="FF0000"/>
                </a:solidFill>
              </a:rPr>
              <a:t>thylakoid membranes</a:t>
            </a:r>
          </a:p>
          <a:p>
            <a:r>
              <a:rPr lang="en-GB" dirty="0" smtClean="0"/>
              <a:t>Light energy absorbed by </a:t>
            </a:r>
            <a:r>
              <a:rPr lang="en-GB" dirty="0" smtClean="0">
                <a:solidFill>
                  <a:srgbClr val="FF0000"/>
                </a:solidFill>
              </a:rPr>
              <a:t>photosynthetic pigments</a:t>
            </a:r>
            <a:r>
              <a:rPr lang="en-GB" dirty="0" smtClean="0"/>
              <a:t> in the </a:t>
            </a:r>
            <a:r>
              <a:rPr lang="en-GB" dirty="0" smtClean="0">
                <a:solidFill>
                  <a:srgbClr val="FF0000"/>
                </a:solidFill>
              </a:rPr>
              <a:t>photosystems</a:t>
            </a:r>
            <a:r>
              <a:rPr lang="en-GB" dirty="0" smtClean="0"/>
              <a:t> and converted to </a:t>
            </a:r>
            <a:r>
              <a:rPr lang="en-GB" dirty="0" smtClean="0">
                <a:solidFill>
                  <a:srgbClr val="FF0000"/>
                </a:solidFill>
              </a:rPr>
              <a:t>chemical energy</a:t>
            </a:r>
          </a:p>
          <a:p>
            <a:r>
              <a:rPr lang="en-GB" dirty="0" smtClean="0"/>
              <a:t>Light energy is used to add inorganic phosphate to ADP to form </a:t>
            </a:r>
            <a:r>
              <a:rPr lang="en-GB" dirty="0" smtClean="0">
                <a:solidFill>
                  <a:srgbClr val="FF0000"/>
                </a:solidFill>
              </a:rPr>
              <a:t>ATP</a:t>
            </a:r>
          </a:p>
          <a:p>
            <a:r>
              <a:rPr lang="en-GB" dirty="0" smtClean="0"/>
              <a:t>And reduce NADP to form </a:t>
            </a:r>
            <a:r>
              <a:rPr lang="en-GB" dirty="0" smtClean="0">
                <a:solidFill>
                  <a:srgbClr val="FF0000"/>
                </a:solidFill>
              </a:rPr>
              <a:t>reduced NADP</a:t>
            </a:r>
          </a:p>
          <a:p>
            <a:r>
              <a:rPr lang="en-GB" dirty="0" smtClean="0">
                <a:solidFill>
                  <a:srgbClr val="FF0000"/>
                </a:solidFill>
              </a:rPr>
              <a:t>ATP transfers energy </a:t>
            </a:r>
            <a:r>
              <a:rPr lang="en-GB" dirty="0" smtClean="0"/>
              <a:t>and </a:t>
            </a:r>
            <a:r>
              <a:rPr lang="en-GB" dirty="0" smtClean="0">
                <a:solidFill>
                  <a:srgbClr val="FF0000"/>
                </a:solidFill>
              </a:rPr>
              <a:t>reduced NADP transfers hydrogen</a:t>
            </a:r>
            <a:r>
              <a:rPr lang="en-GB" dirty="0" smtClean="0"/>
              <a:t> to the light independent reaction</a:t>
            </a:r>
          </a:p>
          <a:p>
            <a:r>
              <a:rPr lang="en-GB" dirty="0" smtClean="0"/>
              <a:t>During the process </a:t>
            </a:r>
            <a:r>
              <a:rPr lang="en-GB" dirty="0" smtClean="0">
                <a:solidFill>
                  <a:srgbClr val="FF0000"/>
                </a:solidFill>
              </a:rPr>
              <a:t>H</a:t>
            </a:r>
            <a:r>
              <a:rPr lang="en-GB" baseline="-25000" dirty="0" smtClean="0">
                <a:solidFill>
                  <a:srgbClr val="FF0000"/>
                </a:solidFill>
              </a:rPr>
              <a:t>2</a:t>
            </a:r>
            <a:r>
              <a:rPr lang="en-GB" dirty="0" smtClean="0">
                <a:solidFill>
                  <a:srgbClr val="FF0000"/>
                </a:solidFill>
              </a:rPr>
              <a:t>O</a:t>
            </a:r>
            <a:r>
              <a:rPr lang="en-GB" dirty="0" smtClean="0"/>
              <a:t> is oxidised to </a:t>
            </a:r>
            <a:r>
              <a:rPr lang="en-GB" dirty="0" smtClean="0">
                <a:solidFill>
                  <a:srgbClr val="FF0000"/>
                </a:solidFill>
              </a:rPr>
              <a:t>O</a:t>
            </a:r>
            <a:r>
              <a:rPr lang="en-GB" baseline="-25000" dirty="0" smtClean="0">
                <a:solidFill>
                  <a:srgbClr val="FF0000"/>
                </a:solidFill>
              </a:rPr>
              <a:t>2</a:t>
            </a:r>
            <a:endParaRPr lang="en-GB" dirty="0" smtClean="0">
              <a:solidFill>
                <a:srgbClr val="FF0000"/>
              </a:solidFill>
            </a:endParaRPr>
          </a:p>
          <a:p>
            <a:endParaRPr lang="en-GB" dirty="0"/>
          </a:p>
        </p:txBody>
      </p:sp>
    </p:spTree>
    <p:extLst>
      <p:ext uri="{BB962C8B-B14F-4D97-AF65-F5344CB8AC3E}">
        <p14:creationId xmlns:p14="http://schemas.microsoft.com/office/powerpoint/2010/main" xmlns="" val="405584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Analogy</a:t>
            </a:r>
            <a:endParaRPr lang="en-GB" dirty="0"/>
          </a:p>
        </p:txBody>
      </p:sp>
      <p:sp>
        <p:nvSpPr>
          <p:cNvPr id="3" name="Content Placeholder 2"/>
          <p:cNvSpPr>
            <a:spLocks noGrp="1"/>
          </p:cNvSpPr>
          <p:nvPr>
            <p:ph idx="1"/>
          </p:nvPr>
        </p:nvSpPr>
        <p:spPr/>
        <p:txBody>
          <a:bodyPr/>
          <a:lstStyle/>
          <a:p>
            <a:endParaRPr lang="en-GB"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1268760"/>
            <a:ext cx="7488832" cy="54668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006911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hlinkClick r:id="rId2"/>
              </a:rPr>
              <a:t>Photosynthesis Animations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xmlns="" val="30919866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Photophosphorylation and photolysis</a:t>
            </a:r>
            <a:endParaRPr lang="en-GB" dirty="0"/>
          </a:p>
        </p:txBody>
      </p:sp>
      <p:sp>
        <p:nvSpPr>
          <p:cNvPr id="3" name="Content Placeholder 2"/>
          <p:cNvSpPr>
            <a:spLocks noGrp="1"/>
          </p:cNvSpPr>
          <p:nvPr>
            <p:ph idx="1"/>
          </p:nvPr>
        </p:nvSpPr>
        <p:spPr/>
        <p:txBody>
          <a:bodyPr/>
          <a:lstStyle/>
          <a:p>
            <a:r>
              <a:rPr lang="en-GB" dirty="0" smtClean="0"/>
              <a:t>In the light-dependent reaction, the light energy absorbed by the photosystems is used for three things:</a:t>
            </a:r>
          </a:p>
          <a:p>
            <a:r>
              <a:rPr lang="en-GB" dirty="0" smtClean="0"/>
              <a:t>Making </a:t>
            </a:r>
            <a:r>
              <a:rPr lang="en-GB" dirty="0" smtClean="0">
                <a:solidFill>
                  <a:srgbClr val="FF0000"/>
                </a:solidFill>
              </a:rPr>
              <a:t>ATP from ADP and P</a:t>
            </a:r>
            <a:r>
              <a:rPr lang="en-GB" baseline="-25000" dirty="0" smtClean="0">
                <a:solidFill>
                  <a:srgbClr val="FF0000"/>
                </a:solidFill>
              </a:rPr>
              <a:t>i</a:t>
            </a:r>
            <a:r>
              <a:rPr lang="en-GB" dirty="0" smtClean="0"/>
              <a:t> – this is known as </a:t>
            </a:r>
            <a:r>
              <a:rPr lang="en-GB" dirty="0" smtClean="0">
                <a:solidFill>
                  <a:srgbClr val="FF0000"/>
                </a:solidFill>
              </a:rPr>
              <a:t>photophosphorylation</a:t>
            </a:r>
          </a:p>
          <a:p>
            <a:r>
              <a:rPr lang="en-GB" dirty="0" smtClean="0"/>
              <a:t>Making </a:t>
            </a:r>
            <a:r>
              <a:rPr lang="en-GB" dirty="0" smtClean="0">
                <a:solidFill>
                  <a:srgbClr val="FF0000"/>
                </a:solidFill>
              </a:rPr>
              <a:t>reduced NADP from NADP</a:t>
            </a:r>
          </a:p>
          <a:p>
            <a:r>
              <a:rPr lang="en-GB" dirty="0" smtClean="0"/>
              <a:t>Splitting </a:t>
            </a:r>
            <a:r>
              <a:rPr lang="en-GB" dirty="0" smtClean="0">
                <a:solidFill>
                  <a:srgbClr val="FF0000"/>
                </a:solidFill>
              </a:rPr>
              <a:t>water</a:t>
            </a:r>
            <a:r>
              <a:rPr lang="en-GB" dirty="0" smtClean="0"/>
              <a:t> into </a:t>
            </a:r>
            <a:r>
              <a:rPr lang="en-GB" dirty="0" smtClean="0">
                <a:solidFill>
                  <a:srgbClr val="FF0000"/>
                </a:solidFill>
              </a:rPr>
              <a:t>protons( H</a:t>
            </a:r>
            <a:r>
              <a:rPr lang="en-GB" baseline="30000" dirty="0" smtClean="0">
                <a:solidFill>
                  <a:srgbClr val="FF0000"/>
                </a:solidFill>
              </a:rPr>
              <a:t>+</a:t>
            </a:r>
            <a:r>
              <a:rPr lang="en-GB" dirty="0">
                <a:solidFill>
                  <a:srgbClr val="FF0000"/>
                </a:solidFill>
              </a:rPr>
              <a:t> </a:t>
            </a:r>
            <a:r>
              <a:rPr lang="en-GB" dirty="0" smtClean="0">
                <a:solidFill>
                  <a:srgbClr val="FF0000"/>
                </a:solidFill>
              </a:rPr>
              <a:t>ions)</a:t>
            </a:r>
            <a:r>
              <a:rPr lang="en-GB" dirty="0" smtClean="0"/>
              <a:t>, </a:t>
            </a:r>
            <a:r>
              <a:rPr lang="en-GB" dirty="0" smtClean="0">
                <a:solidFill>
                  <a:srgbClr val="FF0000"/>
                </a:solidFill>
              </a:rPr>
              <a:t>electrons</a:t>
            </a:r>
            <a:r>
              <a:rPr lang="en-GB" dirty="0" smtClean="0"/>
              <a:t> and </a:t>
            </a:r>
            <a:r>
              <a:rPr lang="en-GB" dirty="0" smtClean="0">
                <a:solidFill>
                  <a:srgbClr val="FF0000"/>
                </a:solidFill>
              </a:rPr>
              <a:t>oxygen</a:t>
            </a:r>
            <a:r>
              <a:rPr lang="en-GB" dirty="0" smtClean="0"/>
              <a:t>. This is called </a:t>
            </a:r>
            <a:r>
              <a:rPr lang="en-GB" dirty="0" smtClean="0">
                <a:solidFill>
                  <a:srgbClr val="FF0000"/>
                </a:solidFill>
              </a:rPr>
              <a:t>photolysis</a:t>
            </a:r>
          </a:p>
          <a:p>
            <a:endParaRPr lang="en-GB" dirty="0"/>
          </a:p>
        </p:txBody>
      </p:sp>
    </p:spTree>
    <p:extLst>
      <p:ext uri="{BB962C8B-B14F-4D97-AF65-F5344CB8AC3E}">
        <p14:creationId xmlns:p14="http://schemas.microsoft.com/office/powerpoint/2010/main" xmlns="" val="36346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GB" sz="4000">
                <a:solidFill>
                  <a:schemeClr val="tx1"/>
                </a:solidFill>
                <a:latin typeface="Comic Sans MS" pitchFamily="66" charset="0"/>
              </a:rPr>
              <a:t>Current organisms trying endosymbiosis to get chloroplasts</a:t>
            </a:r>
          </a:p>
        </p:txBody>
      </p:sp>
      <p:sp>
        <p:nvSpPr>
          <p:cNvPr id="8195" name="Rectangle 3"/>
          <p:cNvSpPr>
            <a:spLocks noGrp="1" noChangeArrowheads="1"/>
          </p:cNvSpPr>
          <p:nvPr>
            <p:ph type="body" idx="1"/>
          </p:nvPr>
        </p:nvSpPr>
        <p:spPr>
          <a:xfrm>
            <a:off x="457200" y="1600200"/>
            <a:ext cx="7643813" cy="4525963"/>
          </a:xfrm>
        </p:spPr>
        <p:txBody>
          <a:bodyPr>
            <a:normAutofit lnSpcReduction="10000"/>
          </a:bodyPr>
          <a:lstStyle/>
          <a:p>
            <a:r>
              <a:rPr lang="en-GB" dirty="0">
                <a:latin typeface="Comic Sans MS" pitchFamily="66" charset="0"/>
              </a:rPr>
              <a:t>Two types of marine molluscs </a:t>
            </a:r>
            <a:r>
              <a:rPr lang="en-GB" dirty="0" smtClean="0">
                <a:latin typeface="Comic Sans MS" pitchFamily="66" charset="0"/>
              </a:rPr>
              <a:t>currently </a:t>
            </a:r>
            <a:r>
              <a:rPr lang="en-GB" dirty="0">
                <a:latin typeface="Comic Sans MS" pitchFamily="66" charset="0"/>
              </a:rPr>
              <a:t>engulf algae and incorporate their chloroplasts to allow them to make complex molecules</a:t>
            </a:r>
          </a:p>
          <a:p>
            <a:endParaRPr lang="en-GB" dirty="0">
              <a:latin typeface="Comic Sans MS" pitchFamily="66" charset="0"/>
            </a:endParaRPr>
          </a:p>
          <a:p>
            <a:r>
              <a:rPr lang="en-GB" dirty="0">
                <a:latin typeface="Comic Sans MS" pitchFamily="66" charset="0"/>
              </a:rPr>
              <a:t>However, they have not yet found a way of passing these to the next generation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Light-dependent reaction</a:t>
            </a:r>
            <a:endParaRPr lang="en-GB" dirty="0"/>
          </a:p>
        </p:txBody>
      </p:sp>
      <p:sp>
        <p:nvSpPr>
          <p:cNvPr id="3" name="Content Placeholder 2"/>
          <p:cNvSpPr>
            <a:spLocks noGrp="1"/>
          </p:cNvSpPr>
          <p:nvPr>
            <p:ph idx="1"/>
          </p:nvPr>
        </p:nvSpPr>
        <p:spPr/>
        <p:txBody>
          <a:bodyPr/>
          <a:lstStyle/>
          <a:p>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23106"/>
            <a:ext cx="9160573" cy="68811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248843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28251"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19872" y="5445224"/>
            <a:ext cx="603250" cy="669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00192" y="3249613"/>
            <a:ext cx="603250" cy="669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55776" y="2132856"/>
            <a:ext cx="603250" cy="669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p:cNvSpPr/>
          <p:nvPr/>
        </p:nvSpPr>
        <p:spPr>
          <a:xfrm>
            <a:off x="323528" y="4077072"/>
            <a:ext cx="576064" cy="6480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Tree>
    <p:extLst>
      <p:ext uri="{BB962C8B-B14F-4D97-AF65-F5344CB8AC3E}">
        <p14:creationId xmlns:p14="http://schemas.microsoft.com/office/powerpoint/2010/main" xmlns="" val="6685161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Non-cyclic photophosphorylation</a:t>
            </a:r>
            <a:endParaRPr lang="en-GB" dirty="0"/>
          </a:p>
        </p:txBody>
      </p:sp>
      <p:sp>
        <p:nvSpPr>
          <p:cNvPr id="3" name="Content Placeholder 2"/>
          <p:cNvSpPr>
            <a:spLocks noGrp="1"/>
          </p:cNvSpPr>
          <p:nvPr>
            <p:ph idx="1"/>
          </p:nvPr>
        </p:nvSpPr>
        <p:spPr/>
        <p:txBody>
          <a:bodyPr/>
          <a:lstStyle/>
          <a:p>
            <a:r>
              <a:rPr lang="en-GB" dirty="0" smtClean="0"/>
              <a:t>Produces </a:t>
            </a:r>
            <a:r>
              <a:rPr lang="en-GB" dirty="0" smtClean="0">
                <a:solidFill>
                  <a:srgbClr val="FF0000"/>
                </a:solidFill>
              </a:rPr>
              <a:t>ATP</a:t>
            </a:r>
            <a:r>
              <a:rPr lang="en-GB" dirty="0" smtClean="0"/>
              <a:t>, </a:t>
            </a:r>
            <a:r>
              <a:rPr lang="en-GB" dirty="0" smtClean="0">
                <a:solidFill>
                  <a:srgbClr val="FF0000"/>
                </a:solidFill>
              </a:rPr>
              <a:t>reduced NADP </a:t>
            </a:r>
            <a:r>
              <a:rPr lang="en-GB" dirty="0" smtClean="0"/>
              <a:t>and </a:t>
            </a:r>
            <a:r>
              <a:rPr lang="en-GB" dirty="0" smtClean="0">
                <a:solidFill>
                  <a:srgbClr val="FF0000"/>
                </a:solidFill>
              </a:rPr>
              <a:t>O</a:t>
            </a:r>
            <a:r>
              <a:rPr lang="en-GB" baseline="-25000" dirty="0" smtClean="0">
                <a:solidFill>
                  <a:srgbClr val="FF0000"/>
                </a:solidFill>
              </a:rPr>
              <a:t>2</a:t>
            </a:r>
            <a:endParaRPr lang="en-GB" baseline="30000" dirty="0" smtClean="0">
              <a:solidFill>
                <a:srgbClr val="FF0000"/>
              </a:solidFill>
            </a:endParaRPr>
          </a:p>
          <a:p>
            <a:r>
              <a:rPr lang="en-GB" dirty="0" smtClean="0"/>
              <a:t>Photosystems in the thylakoid membranes are linked by </a:t>
            </a:r>
            <a:r>
              <a:rPr lang="en-GB" dirty="0" smtClean="0">
                <a:solidFill>
                  <a:srgbClr val="FF0000"/>
                </a:solidFill>
              </a:rPr>
              <a:t>electron carriers</a:t>
            </a:r>
          </a:p>
          <a:p>
            <a:r>
              <a:rPr lang="en-GB" dirty="0" smtClean="0"/>
              <a:t>Electron carriers are </a:t>
            </a:r>
            <a:r>
              <a:rPr lang="en-GB" dirty="0" smtClean="0">
                <a:solidFill>
                  <a:srgbClr val="FF0000"/>
                </a:solidFill>
              </a:rPr>
              <a:t>proteins</a:t>
            </a:r>
            <a:r>
              <a:rPr lang="en-GB" dirty="0" smtClean="0"/>
              <a:t> that </a:t>
            </a:r>
            <a:r>
              <a:rPr lang="en-GB" dirty="0" smtClean="0">
                <a:solidFill>
                  <a:srgbClr val="FF0000"/>
                </a:solidFill>
              </a:rPr>
              <a:t>transfer electrons</a:t>
            </a:r>
          </a:p>
          <a:p>
            <a:r>
              <a:rPr lang="en-GB" dirty="0" smtClean="0"/>
              <a:t>The photosystems and their electron carriers form an </a:t>
            </a:r>
            <a:r>
              <a:rPr lang="en-GB" dirty="0" smtClean="0">
                <a:solidFill>
                  <a:srgbClr val="FF0000"/>
                </a:solidFill>
              </a:rPr>
              <a:t>electron transport chain </a:t>
            </a:r>
            <a:r>
              <a:rPr lang="en-GB" dirty="0" smtClean="0"/>
              <a:t>– a </a:t>
            </a:r>
            <a:r>
              <a:rPr lang="en-GB" dirty="0" smtClean="0">
                <a:solidFill>
                  <a:srgbClr val="FF0000"/>
                </a:solidFill>
              </a:rPr>
              <a:t>chain</a:t>
            </a:r>
            <a:r>
              <a:rPr lang="en-GB" dirty="0" smtClean="0"/>
              <a:t> of </a:t>
            </a:r>
            <a:r>
              <a:rPr lang="en-GB" dirty="0" smtClean="0">
                <a:solidFill>
                  <a:srgbClr val="FF0000"/>
                </a:solidFill>
              </a:rPr>
              <a:t>proteins</a:t>
            </a:r>
            <a:r>
              <a:rPr lang="en-GB" dirty="0" smtClean="0"/>
              <a:t> through which </a:t>
            </a:r>
            <a:r>
              <a:rPr lang="en-GB" dirty="0" smtClean="0">
                <a:solidFill>
                  <a:srgbClr val="FF0000"/>
                </a:solidFill>
              </a:rPr>
              <a:t>excited electrons flow</a:t>
            </a:r>
          </a:p>
          <a:p>
            <a:endParaRPr lang="en-GB" dirty="0"/>
          </a:p>
        </p:txBody>
      </p:sp>
    </p:spTree>
    <p:extLst>
      <p:ext uri="{BB962C8B-B14F-4D97-AF65-F5344CB8AC3E}">
        <p14:creationId xmlns:p14="http://schemas.microsoft.com/office/powerpoint/2010/main" xmlns="" val="265738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Light energy excites electrons in chlorophyll</a:t>
            </a:r>
            <a:endParaRPr lang="en-GB" dirty="0"/>
          </a:p>
        </p:txBody>
      </p:sp>
      <p:sp>
        <p:nvSpPr>
          <p:cNvPr id="4" name="Content Placeholder 3"/>
          <p:cNvSpPr>
            <a:spLocks noGrp="1"/>
          </p:cNvSpPr>
          <p:nvPr>
            <p:ph sz="half" idx="1"/>
          </p:nvPr>
        </p:nvSpPr>
        <p:spPr/>
        <p:txBody>
          <a:bodyPr>
            <a:normAutofit lnSpcReduction="10000"/>
          </a:bodyPr>
          <a:lstStyle/>
          <a:p>
            <a:r>
              <a:rPr lang="en-GB" dirty="0" smtClean="0">
                <a:solidFill>
                  <a:srgbClr val="FF0000"/>
                </a:solidFill>
              </a:rPr>
              <a:t>Light energy </a:t>
            </a:r>
            <a:r>
              <a:rPr lang="en-GB" dirty="0" smtClean="0"/>
              <a:t>is absorbed by </a:t>
            </a:r>
            <a:r>
              <a:rPr lang="en-GB" dirty="0" smtClean="0">
                <a:solidFill>
                  <a:srgbClr val="FF0000"/>
                </a:solidFill>
              </a:rPr>
              <a:t>PSII</a:t>
            </a:r>
          </a:p>
          <a:p>
            <a:r>
              <a:rPr lang="en-GB" dirty="0" smtClean="0"/>
              <a:t>Light energy </a:t>
            </a:r>
            <a:r>
              <a:rPr lang="en-GB" dirty="0" smtClean="0">
                <a:solidFill>
                  <a:srgbClr val="FF0000"/>
                </a:solidFill>
              </a:rPr>
              <a:t>excites electrons</a:t>
            </a:r>
            <a:r>
              <a:rPr lang="en-GB" dirty="0" smtClean="0"/>
              <a:t> in </a:t>
            </a:r>
            <a:r>
              <a:rPr lang="en-GB" dirty="0" smtClean="0">
                <a:solidFill>
                  <a:srgbClr val="FF0000"/>
                </a:solidFill>
              </a:rPr>
              <a:t>chlorophyll</a:t>
            </a:r>
          </a:p>
          <a:p>
            <a:r>
              <a:rPr lang="en-GB" dirty="0" smtClean="0"/>
              <a:t>The electrons move to a </a:t>
            </a:r>
            <a:r>
              <a:rPr lang="en-GB" dirty="0" smtClean="0">
                <a:solidFill>
                  <a:srgbClr val="FF0000"/>
                </a:solidFill>
              </a:rPr>
              <a:t>higher energy level</a:t>
            </a:r>
          </a:p>
          <a:p>
            <a:r>
              <a:rPr lang="en-GB" dirty="0" smtClean="0"/>
              <a:t>These high energy electrons </a:t>
            </a:r>
            <a:r>
              <a:rPr lang="en-GB" dirty="0" smtClean="0">
                <a:solidFill>
                  <a:srgbClr val="FF0000"/>
                </a:solidFill>
              </a:rPr>
              <a:t>move along </a:t>
            </a:r>
            <a:r>
              <a:rPr lang="en-GB" dirty="0" smtClean="0"/>
              <a:t>the </a:t>
            </a:r>
            <a:r>
              <a:rPr lang="en-GB" dirty="0" smtClean="0">
                <a:solidFill>
                  <a:srgbClr val="FF0000"/>
                </a:solidFill>
              </a:rPr>
              <a:t>electron transport chain</a:t>
            </a:r>
            <a:r>
              <a:rPr lang="en-GB" dirty="0" smtClean="0"/>
              <a:t> to </a:t>
            </a:r>
            <a:r>
              <a:rPr lang="en-GB" dirty="0" smtClean="0">
                <a:solidFill>
                  <a:srgbClr val="FF0000"/>
                </a:solidFill>
              </a:rPr>
              <a:t>PSI</a:t>
            </a:r>
            <a:endParaRPr lang="en-GB" dirty="0">
              <a:solidFill>
                <a:srgbClr val="FF0000"/>
              </a:solidFill>
            </a:endParaRPr>
          </a:p>
        </p:txBody>
      </p:sp>
      <p:pic>
        <p:nvPicPr>
          <p:cNvPr id="5122"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2345672"/>
            <a:ext cx="4038600" cy="30350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24128" y="3264693"/>
            <a:ext cx="373633"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37547" y="4740288"/>
            <a:ext cx="301625"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2443" y="4102101"/>
            <a:ext cx="301625"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59115" y="3767138"/>
            <a:ext cx="301625"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7888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Photolysis of water produces protons </a:t>
            </a:r>
            <a:br>
              <a:rPr lang="en-GB" dirty="0" smtClean="0"/>
            </a:br>
            <a:r>
              <a:rPr lang="en-GB" dirty="0" smtClean="0"/>
              <a:t>( H</a:t>
            </a:r>
            <a:r>
              <a:rPr lang="en-GB" baseline="30000" dirty="0" smtClean="0"/>
              <a:t>+ </a:t>
            </a:r>
            <a:r>
              <a:rPr lang="en-GB" dirty="0" smtClean="0"/>
              <a:t>ions), electrons and O</a:t>
            </a:r>
            <a:r>
              <a:rPr lang="en-GB" baseline="-25000" dirty="0" smtClean="0"/>
              <a:t>2</a:t>
            </a:r>
            <a:endParaRPr lang="en-GB" dirty="0"/>
          </a:p>
        </p:txBody>
      </p:sp>
      <p:sp>
        <p:nvSpPr>
          <p:cNvPr id="3" name="Content Placeholder 2"/>
          <p:cNvSpPr>
            <a:spLocks noGrp="1"/>
          </p:cNvSpPr>
          <p:nvPr>
            <p:ph sz="half" idx="1"/>
          </p:nvPr>
        </p:nvSpPr>
        <p:spPr/>
        <p:txBody>
          <a:bodyPr>
            <a:normAutofit lnSpcReduction="10000"/>
          </a:bodyPr>
          <a:lstStyle/>
          <a:p>
            <a:r>
              <a:rPr lang="en-GB" dirty="0" smtClean="0"/>
              <a:t>As the excited electrons </a:t>
            </a:r>
            <a:r>
              <a:rPr lang="en-GB" dirty="0" smtClean="0">
                <a:solidFill>
                  <a:srgbClr val="FF0000"/>
                </a:solidFill>
              </a:rPr>
              <a:t>from chlorophyll leave PSII </a:t>
            </a:r>
            <a:r>
              <a:rPr lang="en-GB" dirty="0" smtClean="0"/>
              <a:t>to </a:t>
            </a:r>
            <a:r>
              <a:rPr lang="en-GB" dirty="0" smtClean="0">
                <a:solidFill>
                  <a:srgbClr val="FF0000"/>
                </a:solidFill>
              </a:rPr>
              <a:t>move along </a:t>
            </a:r>
            <a:r>
              <a:rPr lang="en-GB" dirty="0" smtClean="0"/>
              <a:t>the electron transport chain, they must be </a:t>
            </a:r>
            <a:r>
              <a:rPr lang="en-GB" dirty="0" smtClean="0">
                <a:solidFill>
                  <a:srgbClr val="FF0000"/>
                </a:solidFill>
              </a:rPr>
              <a:t>replaced</a:t>
            </a:r>
          </a:p>
          <a:p>
            <a:r>
              <a:rPr lang="en-GB" dirty="0" smtClean="0">
                <a:solidFill>
                  <a:srgbClr val="FF0000"/>
                </a:solidFill>
              </a:rPr>
              <a:t>Light</a:t>
            </a:r>
            <a:r>
              <a:rPr lang="en-GB" dirty="0" smtClean="0"/>
              <a:t> energy splits </a:t>
            </a:r>
            <a:r>
              <a:rPr lang="en-GB" dirty="0" smtClean="0">
                <a:solidFill>
                  <a:srgbClr val="FF0000"/>
                </a:solidFill>
              </a:rPr>
              <a:t>water</a:t>
            </a:r>
            <a:r>
              <a:rPr lang="en-GB" dirty="0" smtClean="0"/>
              <a:t> into </a:t>
            </a:r>
            <a:r>
              <a:rPr lang="en-GB" dirty="0" smtClean="0">
                <a:solidFill>
                  <a:srgbClr val="FF0000"/>
                </a:solidFill>
              </a:rPr>
              <a:t>protons </a:t>
            </a:r>
            <a:r>
              <a:rPr lang="en-GB" dirty="0" smtClean="0"/>
              <a:t>(H</a:t>
            </a:r>
            <a:r>
              <a:rPr lang="en-GB" baseline="30000" dirty="0" smtClean="0"/>
              <a:t>+ ions</a:t>
            </a:r>
            <a:r>
              <a:rPr lang="en-GB" dirty="0" smtClean="0"/>
              <a:t>), </a:t>
            </a:r>
            <a:r>
              <a:rPr lang="en-GB" dirty="0" smtClean="0">
                <a:solidFill>
                  <a:srgbClr val="FF0000"/>
                </a:solidFill>
              </a:rPr>
              <a:t>electrons</a:t>
            </a:r>
            <a:r>
              <a:rPr lang="en-GB" dirty="0" smtClean="0"/>
              <a:t> and </a:t>
            </a:r>
            <a:r>
              <a:rPr lang="en-GB" dirty="0" smtClean="0">
                <a:solidFill>
                  <a:srgbClr val="FF0000"/>
                </a:solidFill>
              </a:rPr>
              <a:t>oxygen</a:t>
            </a:r>
          </a:p>
          <a:p>
            <a:r>
              <a:rPr lang="en-GB" dirty="0" smtClean="0"/>
              <a:t>H</a:t>
            </a:r>
            <a:r>
              <a:rPr lang="en-GB" baseline="-25000" dirty="0" smtClean="0"/>
              <a:t>2</a:t>
            </a:r>
            <a:r>
              <a:rPr lang="en-GB" dirty="0" smtClean="0"/>
              <a:t>O             2H</a:t>
            </a:r>
            <a:r>
              <a:rPr lang="en-GB" baseline="30000" dirty="0" smtClean="0"/>
              <a:t>+ </a:t>
            </a:r>
            <a:r>
              <a:rPr lang="en-GB" dirty="0" smtClean="0"/>
              <a:t>+ 1/2 O</a:t>
            </a:r>
            <a:r>
              <a:rPr lang="en-GB" baseline="-25000" dirty="0" smtClean="0"/>
              <a:t>2</a:t>
            </a:r>
            <a:endParaRPr lang="en-GB" dirty="0"/>
          </a:p>
        </p:txBody>
      </p:sp>
      <p:pic>
        <p:nvPicPr>
          <p:cNvPr id="614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2345672"/>
            <a:ext cx="4038600" cy="30350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ight Arrow 4"/>
          <p:cNvSpPr/>
          <p:nvPr/>
        </p:nvSpPr>
        <p:spPr>
          <a:xfrm>
            <a:off x="1619672" y="5445224"/>
            <a:ext cx="72008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31954" y="4102101"/>
            <a:ext cx="301625"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49660" y="4676600"/>
            <a:ext cx="301625"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24128" y="3277527"/>
            <a:ext cx="301625"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59115" y="3767138"/>
            <a:ext cx="301625"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4770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Energy from the excited electrons makes ATP</a:t>
            </a:r>
            <a:endParaRPr lang="en-GB" dirty="0"/>
          </a:p>
        </p:txBody>
      </p:sp>
      <p:sp>
        <p:nvSpPr>
          <p:cNvPr id="3" name="Content Placeholder 2"/>
          <p:cNvSpPr>
            <a:spLocks noGrp="1"/>
          </p:cNvSpPr>
          <p:nvPr>
            <p:ph sz="half" idx="1"/>
          </p:nvPr>
        </p:nvSpPr>
        <p:spPr>
          <a:xfrm>
            <a:off x="457200" y="1412776"/>
            <a:ext cx="4038600" cy="5445224"/>
          </a:xfrm>
        </p:spPr>
        <p:txBody>
          <a:bodyPr>
            <a:normAutofit fontScale="70000" lnSpcReduction="20000"/>
          </a:bodyPr>
          <a:lstStyle/>
          <a:p>
            <a:r>
              <a:rPr lang="en-GB" dirty="0" smtClean="0"/>
              <a:t>The excited electrons </a:t>
            </a:r>
            <a:r>
              <a:rPr lang="en-GB" dirty="0" smtClean="0">
                <a:solidFill>
                  <a:srgbClr val="FF0000"/>
                </a:solidFill>
              </a:rPr>
              <a:t>lose energy </a:t>
            </a:r>
            <a:r>
              <a:rPr lang="en-GB" dirty="0" smtClean="0"/>
              <a:t>as they </a:t>
            </a:r>
            <a:r>
              <a:rPr lang="en-GB" dirty="0" smtClean="0">
                <a:solidFill>
                  <a:srgbClr val="FF0000"/>
                </a:solidFill>
              </a:rPr>
              <a:t>move along </a:t>
            </a:r>
            <a:r>
              <a:rPr lang="en-GB" dirty="0" smtClean="0"/>
              <a:t>the </a:t>
            </a:r>
            <a:r>
              <a:rPr lang="en-GB" dirty="0" smtClean="0">
                <a:solidFill>
                  <a:srgbClr val="FF0000"/>
                </a:solidFill>
              </a:rPr>
              <a:t>electron transport chain</a:t>
            </a:r>
          </a:p>
          <a:p>
            <a:r>
              <a:rPr lang="en-GB" dirty="0" smtClean="0"/>
              <a:t>This energy is used to </a:t>
            </a:r>
            <a:r>
              <a:rPr lang="en-GB" dirty="0" smtClean="0">
                <a:solidFill>
                  <a:srgbClr val="FF0000"/>
                </a:solidFill>
              </a:rPr>
              <a:t>transport protons </a:t>
            </a:r>
            <a:r>
              <a:rPr lang="en-GB" dirty="0" smtClean="0"/>
              <a:t>into the </a:t>
            </a:r>
            <a:r>
              <a:rPr lang="en-GB" dirty="0" smtClean="0">
                <a:solidFill>
                  <a:srgbClr val="FF0000"/>
                </a:solidFill>
              </a:rPr>
              <a:t>thylakoid</a:t>
            </a:r>
            <a:r>
              <a:rPr lang="en-GB" dirty="0" smtClean="0"/>
              <a:t> so that the thylakoid has a </a:t>
            </a:r>
            <a:r>
              <a:rPr lang="en-GB" dirty="0" smtClean="0">
                <a:solidFill>
                  <a:srgbClr val="FF0000"/>
                </a:solidFill>
              </a:rPr>
              <a:t>higher concentration </a:t>
            </a:r>
            <a:r>
              <a:rPr lang="en-GB" dirty="0" smtClean="0"/>
              <a:t>of protons than the </a:t>
            </a:r>
            <a:r>
              <a:rPr lang="en-GB" dirty="0" err="1" smtClean="0"/>
              <a:t>stroma</a:t>
            </a:r>
            <a:r>
              <a:rPr lang="en-GB" dirty="0" smtClean="0"/>
              <a:t>. This forms a </a:t>
            </a:r>
            <a:r>
              <a:rPr lang="en-GB" dirty="0" smtClean="0">
                <a:solidFill>
                  <a:srgbClr val="FF0000"/>
                </a:solidFill>
              </a:rPr>
              <a:t>proton gradient </a:t>
            </a:r>
            <a:r>
              <a:rPr lang="en-GB" dirty="0" smtClean="0"/>
              <a:t>across the membrane</a:t>
            </a:r>
          </a:p>
          <a:p>
            <a:r>
              <a:rPr lang="en-GB" dirty="0" smtClean="0"/>
              <a:t>Protons move </a:t>
            </a:r>
            <a:r>
              <a:rPr lang="en-GB" dirty="0" smtClean="0">
                <a:solidFill>
                  <a:srgbClr val="FF0000"/>
                </a:solidFill>
              </a:rPr>
              <a:t>down</a:t>
            </a:r>
            <a:r>
              <a:rPr lang="en-GB" dirty="0" smtClean="0"/>
              <a:t> their concentration gradient, into the </a:t>
            </a:r>
            <a:r>
              <a:rPr lang="en-GB" dirty="0" err="1" smtClean="0"/>
              <a:t>stroma</a:t>
            </a:r>
            <a:r>
              <a:rPr lang="en-GB" dirty="0" smtClean="0"/>
              <a:t>, via an enzyme </a:t>
            </a:r>
            <a:r>
              <a:rPr lang="en-GB" dirty="0" smtClean="0">
                <a:solidFill>
                  <a:srgbClr val="FF0000"/>
                </a:solidFill>
              </a:rPr>
              <a:t>ATP synthase</a:t>
            </a:r>
            <a:r>
              <a:rPr lang="en-GB" dirty="0" smtClean="0"/>
              <a:t>. The energy from this movement combines ADP and P</a:t>
            </a:r>
            <a:r>
              <a:rPr lang="en-GB" baseline="-25000" dirty="0" smtClean="0"/>
              <a:t>i</a:t>
            </a:r>
            <a:r>
              <a:rPr lang="en-GB" baseline="30000" dirty="0" smtClean="0"/>
              <a:t> </a:t>
            </a:r>
            <a:r>
              <a:rPr lang="en-GB" dirty="0" smtClean="0"/>
              <a:t>to form </a:t>
            </a:r>
            <a:r>
              <a:rPr lang="en-GB" dirty="0" smtClean="0">
                <a:solidFill>
                  <a:srgbClr val="FF0000"/>
                </a:solidFill>
              </a:rPr>
              <a:t>ATP</a:t>
            </a:r>
          </a:p>
          <a:p>
            <a:r>
              <a:rPr lang="en-GB" dirty="0" smtClean="0">
                <a:solidFill>
                  <a:srgbClr val="FF0000"/>
                </a:solidFill>
              </a:rPr>
              <a:t>Chemiosmosis </a:t>
            </a:r>
            <a:r>
              <a:rPr lang="en-GB" dirty="0" smtClean="0"/>
              <a:t> is the name of the process where the movement of H</a:t>
            </a:r>
            <a:r>
              <a:rPr lang="en-GB" baseline="30000" dirty="0" smtClean="0"/>
              <a:t>+ </a:t>
            </a:r>
            <a:r>
              <a:rPr lang="en-GB" dirty="0" smtClean="0"/>
              <a:t> ions across a membrane generates ATP – this also occurs in respiration</a:t>
            </a:r>
            <a:endParaRPr lang="en-GB" dirty="0">
              <a:solidFill>
                <a:srgbClr val="FF0000"/>
              </a:solidFill>
            </a:endParaRPr>
          </a:p>
        </p:txBody>
      </p:sp>
      <p:pic>
        <p:nvPicPr>
          <p:cNvPr id="717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2346355"/>
            <a:ext cx="4038600" cy="3033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7427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Generation of reduced NADP</a:t>
            </a:r>
            <a:endParaRPr lang="en-GB" dirty="0"/>
          </a:p>
        </p:txBody>
      </p:sp>
      <p:sp>
        <p:nvSpPr>
          <p:cNvPr id="5" name="Content Placeholder 4"/>
          <p:cNvSpPr>
            <a:spLocks noGrp="1"/>
          </p:cNvSpPr>
          <p:nvPr>
            <p:ph sz="half" idx="1"/>
          </p:nvPr>
        </p:nvSpPr>
        <p:spPr/>
        <p:txBody>
          <a:bodyPr/>
          <a:lstStyle/>
          <a:p>
            <a:r>
              <a:rPr lang="en-GB" dirty="0" smtClean="0"/>
              <a:t>Light energy is </a:t>
            </a:r>
            <a:r>
              <a:rPr lang="en-GB" dirty="0" smtClean="0">
                <a:solidFill>
                  <a:srgbClr val="FF0000"/>
                </a:solidFill>
              </a:rPr>
              <a:t>absorbed by PSI</a:t>
            </a:r>
            <a:r>
              <a:rPr lang="en-GB" dirty="0" smtClean="0"/>
              <a:t>, which excites the electrons again to an </a:t>
            </a:r>
            <a:r>
              <a:rPr lang="en-GB" dirty="0" smtClean="0">
                <a:solidFill>
                  <a:srgbClr val="FF0000"/>
                </a:solidFill>
              </a:rPr>
              <a:t>even higher </a:t>
            </a:r>
            <a:r>
              <a:rPr lang="en-GB" dirty="0" smtClean="0"/>
              <a:t>energy level</a:t>
            </a:r>
          </a:p>
          <a:p>
            <a:r>
              <a:rPr lang="en-GB" dirty="0" smtClean="0"/>
              <a:t>Finally, the electrons are </a:t>
            </a:r>
            <a:r>
              <a:rPr lang="en-GB" dirty="0" smtClean="0">
                <a:solidFill>
                  <a:srgbClr val="FF0000"/>
                </a:solidFill>
              </a:rPr>
              <a:t>transferred</a:t>
            </a:r>
            <a:r>
              <a:rPr lang="en-GB" dirty="0" smtClean="0"/>
              <a:t> to </a:t>
            </a:r>
            <a:r>
              <a:rPr lang="en-GB" dirty="0" smtClean="0">
                <a:solidFill>
                  <a:srgbClr val="FF0000"/>
                </a:solidFill>
              </a:rPr>
              <a:t>NADP</a:t>
            </a:r>
            <a:r>
              <a:rPr lang="en-GB" dirty="0" smtClean="0"/>
              <a:t>, along with a </a:t>
            </a:r>
            <a:r>
              <a:rPr lang="en-GB" dirty="0" smtClean="0">
                <a:solidFill>
                  <a:srgbClr val="FF0000"/>
                </a:solidFill>
              </a:rPr>
              <a:t>proton (H</a:t>
            </a:r>
            <a:r>
              <a:rPr lang="en-GB" baseline="30000" dirty="0" smtClean="0">
                <a:solidFill>
                  <a:srgbClr val="FF0000"/>
                </a:solidFill>
              </a:rPr>
              <a:t>+</a:t>
            </a:r>
            <a:r>
              <a:rPr lang="en-GB" dirty="0" smtClean="0"/>
              <a:t> ion) from the </a:t>
            </a:r>
            <a:r>
              <a:rPr lang="en-GB" dirty="0" err="1" smtClean="0">
                <a:solidFill>
                  <a:srgbClr val="FF0000"/>
                </a:solidFill>
              </a:rPr>
              <a:t>stroma</a:t>
            </a:r>
            <a:r>
              <a:rPr lang="en-GB" dirty="0" smtClean="0"/>
              <a:t>, to form </a:t>
            </a:r>
            <a:r>
              <a:rPr lang="en-GB" dirty="0" smtClean="0">
                <a:solidFill>
                  <a:srgbClr val="FF0000"/>
                </a:solidFill>
              </a:rPr>
              <a:t>reduced NADP</a:t>
            </a:r>
            <a:endParaRPr lang="en-GB" dirty="0">
              <a:solidFill>
                <a:srgbClr val="FF0000"/>
              </a:solidFill>
            </a:endParaRPr>
          </a:p>
        </p:txBody>
      </p:sp>
      <p:pic>
        <p:nvPicPr>
          <p:cNvPr id="819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9549" y="2345146"/>
            <a:ext cx="4035902" cy="3036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80312" y="3736181"/>
            <a:ext cx="304800"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24128" y="3263900"/>
            <a:ext cx="304800"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4501" y="4071144"/>
            <a:ext cx="304800"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8184" y="4725144"/>
            <a:ext cx="304800"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0905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Cyclic </a:t>
            </a:r>
            <a:r>
              <a:rPr lang="en-GB" dirty="0" smtClean="0"/>
              <a:t>photophosphorylation</a:t>
            </a:r>
            <a:endParaRPr lang="en-GB" dirty="0"/>
          </a:p>
        </p:txBody>
      </p:sp>
      <p:sp>
        <p:nvSpPr>
          <p:cNvPr id="4" name="Content Placeholder 3"/>
          <p:cNvSpPr>
            <a:spLocks noGrp="1"/>
          </p:cNvSpPr>
          <p:nvPr>
            <p:ph sz="half" idx="1"/>
          </p:nvPr>
        </p:nvSpPr>
        <p:spPr/>
        <p:txBody>
          <a:bodyPr>
            <a:normAutofit fontScale="92500" lnSpcReduction="10000"/>
          </a:bodyPr>
          <a:lstStyle/>
          <a:p>
            <a:r>
              <a:rPr lang="en-GB" dirty="0" smtClean="0">
                <a:solidFill>
                  <a:srgbClr val="FF0000"/>
                </a:solidFill>
              </a:rPr>
              <a:t>Only uses PSI</a:t>
            </a:r>
          </a:p>
          <a:p>
            <a:r>
              <a:rPr lang="en-GB" dirty="0" smtClean="0"/>
              <a:t>Cyclic because the electrons used </a:t>
            </a:r>
            <a:r>
              <a:rPr lang="en-GB" dirty="0" smtClean="0">
                <a:solidFill>
                  <a:srgbClr val="FF0000"/>
                </a:solidFill>
              </a:rPr>
              <a:t>aren’t</a:t>
            </a:r>
            <a:r>
              <a:rPr lang="en-GB" dirty="0" smtClean="0"/>
              <a:t> passed to NADP, but </a:t>
            </a:r>
            <a:r>
              <a:rPr lang="en-GB" dirty="0" smtClean="0">
                <a:solidFill>
                  <a:srgbClr val="FF0000"/>
                </a:solidFill>
              </a:rPr>
              <a:t>passed back </a:t>
            </a:r>
            <a:r>
              <a:rPr lang="en-GB" dirty="0" smtClean="0"/>
              <a:t>to PSI via electron carriers</a:t>
            </a:r>
          </a:p>
          <a:p>
            <a:r>
              <a:rPr lang="en-GB" dirty="0" smtClean="0"/>
              <a:t>Electrons </a:t>
            </a:r>
            <a:r>
              <a:rPr lang="en-GB" dirty="0" smtClean="0">
                <a:solidFill>
                  <a:srgbClr val="FF0000"/>
                </a:solidFill>
              </a:rPr>
              <a:t>recycled</a:t>
            </a:r>
            <a:r>
              <a:rPr lang="en-GB" dirty="0" smtClean="0"/>
              <a:t> and used repeatedly to flow through PSI</a:t>
            </a:r>
          </a:p>
          <a:p>
            <a:r>
              <a:rPr lang="en-GB" dirty="0" smtClean="0"/>
              <a:t>Produces </a:t>
            </a:r>
            <a:r>
              <a:rPr lang="en-GB" dirty="0" smtClean="0">
                <a:solidFill>
                  <a:srgbClr val="FF0000"/>
                </a:solidFill>
              </a:rPr>
              <a:t>small amounts </a:t>
            </a:r>
            <a:r>
              <a:rPr lang="en-GB" dirty="0" smtClean="0"/>
              <a:t>of </a:t>
            </a:r>
            <a:r>
              <a:rPr lang="en-GB" dirty="0" smtClean="0">
                <a:solidFill>
                  <a:srgbClr val="FF0000"/>
                </a:solidFill>
              </a:rPr>
              <a:t>ATP</a:t>
            </a:r>
            <a:endParaRPr lang="en-GB" dirty="0">
              <a:solidFill>
                <a:srgbClr val="FF0000"/>
              </a:solidFill>
            </a:endParaRPr>
          </a:p>
        </p:txBody>
      </p:sp>
      <p:sp>
        <p:nvSpPr>
          <p:cNvPr id="5" name="Content Placeholder 4"/>
          <p:cNvSpPr>
            <a:spLocks noGrp="1"/>
          </p:cNvSpPr>
          <p:nvPr>
            <p:ph sz="half" idx="2"/>
          </p:nvPr>
        </p:nvSpPr>
        <p:spPr/>
        <p:txBody>
          <a:bodyPr>
            <a:normAutofit fontScale="92500" lnSpcReduction="10000"/>
          </a:bodyPr>
          <a:lstStyle/>
          <a:p>
            <a:endParaRPr lang="en-GB"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1988840"/>
            <a:ext cx="4448175" cy="3352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4645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Cyclic </a:t>
            </a:r>
            <a:r>
              <a:rPr lang="en-GB" dirty="0" err="1" smtClean="0"/>
              <a:t>photophosphorylation</a:t>
            </a:r>
            <a:endParaRPr lang="en-GB" dirty="0"/>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sp>
        <p:nvSpPr>
          <p:cNvPr id="5" name="Date Placeholder 4"/>
          <p:cNvSpPr>
            <a:spLocks noGrp="1"/>
          </p:cNvSpPr>
          <p:nvPr>
            <p:ph type="dt" sz="half" idx="10"/>
          </p:nvPr>
        </p:nvSpPr>
        <p:spPr/>
        <p:txBody>
          <a:bodyPr/>
          <a:lstStyle/>
          <a:p>
            <a:fld id="{229790F8-7585-42E0-8CBC-29B929C5F77F}" type="datetime1">
              <a:rPr lang="en-GB" smtClean="0"/>
              <a:pPr/>
              <a:t>16/10/2013</a:t>
            </a:fld>
            <a:endParaRPr lang="en-GB"/>
          </a:p>
        </p:txBody>
      </p:sp>
      <p:sp>
        <p:nvSpPr>
          <p:cNvPr id="6" name="Footer Placeholder 5"/>
          <p:cNvSpPr>
            <a:spLocks noGrp="1"/>
          </p:cNvSpPr>
          <p:nvPr>
            <p:ph type="ftr" sz="quarter" idx="11"/>
          </p:nvPr>
        </p:nvSpPr>
        <p:spPr/>
        <p:txBody>
          <a:bodyPr/>
          <a:lstStyle/>
          <a:p>
            <a:r>
              <a:rPr lang="en-GB" smtClean="0"/>
              <a:t>Mr A Lovat </a:t>
            </a:r>
            <a:endParaRPr lang="en-GB"/>
          </a:p>
        </p:txBody>
      </p:sp>
      <p:sp>
        <p:nvSpPr>
          <p:cNvPr id="7" name="Slide Number Placeholder 6"/>
          <p:cNvSpPr>
            <a:spLocks noGrp="1"/>
          </p:cNvSpPr>
          <p:nvPr>
            <p:ph type="sldNum" sz="quarter" idx="12"/>
          </p:nvPr>
        </p:nvSpPr>
        <p:spPr/>
        <p:txBody>
          <a:bodyPr/>
          <a:lstStyle/>
          <a:p>
            <a:fld id="{4C189E12-4EBC-49B6-AD2A-A00411212FCA}" type="slidenum">
              <a:rPr lang="en-GB" smtClean="0"/>
              <a:pPr/>
              <a:t>48</a:t>
            </a:fld>
            <a:endParaRPr lang="en-GB"/>
          </a:p>
        </p:txBody>
      </p:sp>
      <p:pic>
        <p:nvPicPr>
          <p:cNvPr id="1026" name="Picture 2" descr="http://hyperphysics.phy-astr.gsu.edu/hbase/biology/imgbio/cycpk.gif"/>
          <p:cNvPicPr>
            <a:picLocks noChangeAspect="1" noChangeArrowheads="1"/>
          </p:cNvPicPr>
          <p:nvPr/>
        </p:nvPicPr>
        <p:blipFill>
          <a:blip r:embed="rId2" cstate="print"/>
          <a:srcRect/>
          <a:stretch>
            <a:fillRect/>
          </a:stretch>
        </p:blipFill>
        <p:spPr bwMode="auto">
          <a:xfrm>
            <a:off x="-42701" y="1340768"/>
            <a:ext cx="9186701" cy="518457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body" idx="1"/>
          </p:nvPr>
        </p:nvSpPr>
        <p:spPr>
          <a:xfrm>
            <a:off x="611560" y="1556792"/>
            <a:ext cx="8229600" cy="4525963"/>
          </a:xfrm>
        </p:spPr>
        <p:txBody>
          <a:bodyPr/>
          <a:lstStyle/>
          <a:p>
            <a:r>
              <a:rPr lang="en-US" dirty="0" smtClean="0">
                <a:hlinkClick r:id="rId2"/>
              </a:rPr>
              <a:t>http://www.youtube.com/watch?v=5T3U51yzdEg</a:t>
            </a:r>
            <a:endParaRPr lang="en-US" dirty="0" smtClean="0"/>
          </a:p>
          <a:p>
            <a:r>
              <a:rPr lang="en-US" dirty="0" smtClean="0"/>
              <a:t>Sea slugs</a:t>
            </a:r>
          </a:p>
          <a:p>
            <a:endParaRPr lang="en-US" dirty="0"/>
          </a:p>
        </p:txBody>
      </p:sp>
      <p:pic>
        <p:nvPicPr>
          <p:cNvPr id="1026" name="Picture 2" descr="H:\2013-14\Admin\Jokes\images.jpg"/>
          <p:cNvPicPr>
            <a:picLocks noChangeAspect="1" noChangeArrowheads="1"/>
          </p:cNvPicPr>
          <p:nvPr/>
        </p:nvPicPr>
        <p:blipFill>
          <a:blip r:embed="rId3" cstate="print"/>
          <a:srcRect/>
          <a:stretch>
            <a:fillRect/>
          </a:stretch>
        </p:blipFill>
        <p:spPr bwMode="auto">
          <a:xfrm>
            <a:off x="3275856" y="2564904"/>
            <a:ext cx="5530872" cy="368054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a:latin typeface="Comic Sans MS" pitchFamily="66" charset="0"/>
              </a:rPr>
              <a:t>Chloroplast structure</a:t>
            </a:r>
          </a:p>
        </p:txBody>
      </p:sp>
      <p:pic>
        <p:nvPicPr>
          <p:cNvPr id="5124" name="Picture 4"/>
          <p:cNvPicPr>
            <a:picLocks noChangeAspect="1" noChangeArrowheads="1"/>
          </p:cNvPicPr>
          <p:nvPr/>
        </p:nvPicPr>
        <p:blipFill>
          <a:blip r:embed="rId2" cstate="print"/>
          <a:srcRect/>
          <a:stretch>
            <a:fillRect/>
          </a:stretch>
        </p:blipFill>
        <p:spPr bwMode="auto">
          <a:xfrm>
            <a:off x="1763713" y="1196975"/>
            <a:ext cx="5905500" cy="5510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a:latin typeface="Comic Sans MS" pitchFamily="66" charset="0"/>
              </a:rPr>
              <a:t>Size and Shape</a:t>
            </a:r>
          </a:p>
        </p:txBody>
      </p:sp>
      <p:sp>
        <p:nvSpPr>
          <p:cNvPr id="10243" name="Rectangle 3"/>
          <p:cNvSpPr>
            <a:spLocks noGrp="1" noChangeArrowheads="1"/>
          </p:cNvSpPr>
          <p:nvPr>
            <p:ph type="body" idx="1"/>
          </p:nvPr>
        </p:nvSpPr>
        <p:spPr/>
        <p:txBody>
          <a:bodyPr/>
          <a:lstStyle/>
          <a:p>
            <a:r>
              <a:rPr lang="en-GB">
                <a:latin typeface="Comic Sans MS" pitchFamily="66" charset="0"/>
              </a:rPr>
              <a:t>Can vary </a:t>
            </a:r>
          </a:p>
          <a:p>
            <a:r>
              <a:rPr lang="en-GB">
                <a:latin typeface="Comic Sans MS" pitchFamily="66" charset="0"/>
              </a:rPr>
              <a:t>Usually between 2-10µm in length</a:t>
            </a:r>
          </a:p>
          <a:p>
            <a:r>
              <a:rPr lang="en-GB">
                <a:latin typeface="Comic Sans MS" pitchFamily="66" charset="0"/>
              </a:rPr>
              <a:t>Usually disc shaped</a:t>
            </a:r>
          </a:p>
          <a:p>
            <a:endParaRPr lang="en-GB">
              <a:latin typeface="Comic Sans MS" pitchFamily="66" charset="0"/>
            </a:endParaRPr>
          </a:p>
        </p:txBody>
      </p:sp>
      <p:pic>
        <p:nvPicPr>
          <p:cNvPr id="10244" name="Picture 4"/>
          <p:cNvPicPr>
            <a:picLocks noChangeAspect="1" noChangeArrowheads="1"/>
          </p:cNvPicPr>
          <p:nvPr/>
        </p:nvPicPr>
        <p:blipFill>
          <a:blip r:embed="rId2" cstate="print"/>
          <a:srcRect/>
          <a:stretch>
            <a:fillRect/>
          </a:stretch>
        </p:blipFill>
        <p:spPr bwMode="auto">
          <a:xfrm>
            <a:off x="2484438" y="3357563"/>
            <a:ext cx="4679950" cy="32496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330824" cy="3370386"/>
          </a:xfrm>
        </p:spPr>
        <p:txBody>
          <a:bodyPr/>
          <a:lstStyle/>
          <a:p>
            <a:r>
              <a:rPr lang="en-GB" dirty="0" smtClean="0"/>
              <a:t>Electron micrograph</a:t>
            </a:r>
            <a:endParaRPr lang="en-GB" dirty="0"/>
          </a:p>
        </p:txBody>
      </p:sp>
      <p:sp>
        <p:nvSpPr>
          <p:cNvPr id="3" name="Content Placeholder 2"/>
          <p:cNvSpPr>
            <a:spLocks noGrp="1"/>
          </p:cNvSpPr>
          <p:nvPr>
            <p:ph idx="1"/>
          </p:nvPr>
        </p:nvSpPr>
        <p:spPr/>
        <p:txBody>
          <a:bodyPr/>
          <a:lstStyle/>
          <a:p>
            <a:endParaRPr lang="en-GB"/>
          </a:p>
        </p:txBody>
      </p:sp>
      <p:pic>
        <p:nvPicPr>
          <p:cNvPr id="35842" name="Picture 2" descr="http://www.compulink.co.uk/~argus/Dreambio/photosynthesis/chloroplast4.gif"/>
          <p:cNvPicPr>
            <a:picLocks noChangeAspect="1" noChangeArrowheads="1"/>
          </p:cNvPicPr>
          <p:nvPr/>
        </p:nvPicPr>
        <p:blipFill>
          <a:blip r:embed="rId2" cstate="print"/>
          <a:srcRect/>
          <a:stretch>
            <a:fillRect/>
          </a:stretch>
        </p:blipFill>
        <p:spPr bwMode="auto">
          <a:xfrm>
            <a:off x="5004048" y="260648"/>
            <a:ext cx="3456384" cy="633023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6866" name="Picture 2" descr="http://www.dnr.sc.gov/ael/personals/pjpb/lecture/chloroplast_em.jpg"/>
          <p:cNvPicPr>
            <a:picLocks noChangeAspect="1" noChangeArrowheads="1"/>
          </p:cNvPicPr>
          <p:nvPr/>
        </p:nvPicPr>
        <p:blipFill>
          <a:blip r:embed="rId2" cstate="print"/>
          <a:srcRect/>
          <a:stretch>
            <a:fillRect/>
          </a:stretch>
        </p:blipFill>
        <p:spPr bwMode="auto">
          <a:xfrm>
            <a:off x="971599" y="548680"/>
            <a:ext cx="7545749" cy="504056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636</TotalTime>
  <Words>1324</Words>
  <Application>Microsoft Office PowerPoint</Application>
  <PresentationFormat>On-screen Show (4:3)</PresentationFormat>
  <Paragraphs>172</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Chloroplasts</vt:lpstr>
      <vt:lpstr>Objectives</vt:lpstr>
      <vt:lpstr>Evolution of the chloroplast</vt:lpstr>
      <vt:lpstr>Current organisms trying endosymbiosis to get chloroplasts</vt:lpstr>
      <vt:lpstr>Slide 5</vt:lpstr>
      <vt:lpstr>Chloroplast structure</vt:lpstr>
      <vt:lpstr>Size and Shape</vt:lpstr>
      <vt:lpstr>Electron micrograph</vt:lpstr>
      <vt:lpstr>Slide 9</vt:lpstr>
      <vt:lpstr>Slide 10</vt:lpstr>
      <vt:lpstr>Membranes</vt:lpstr>
      <vt:lpstr>Lamellae and thylakoids</vt:lpstr>
      <vt:lpstr>Stroma</vt:lpstr>
      <vt:lpstr>Grana</vt:lpstr>
      <vt:lpstr>Diagram labelling quick-draw</vt:lpstr>
      <vt:lpstr>Diagram labelling quick-draw</vt:lpstr>
      <vt:lpstr>Photosynthetic pigments</vt:lpstr>
      <vt:lpstr>Slide 18</vt:lpstr>
      <vt:lpstr>Chlorophylls</vt:lpstr>
      <vt:lpstr>Accessory pigments</vt:lpstr>
      <vt:lpstr>Slide 21</vt:lpstr>
      <vt:lpstr>Slide 22</vt:lpstr>
      <vt:lpstr>Slide 23</vt:lpstr>
      <vt:lpstr>Separation of Chlorophyll Pigments by Paper Chromatography </vt:lpstr>
      <vt:lpstr>Objectives</vt:lpstr>
      <vt:lpstr>Slide 26</vt:lpstr>
      <vt:lpstr>Echalk bouncing ph.syn. quiz</vt:lpstr>
      <vt:lpstr>Oxidation and reduction – always take place together</vt:lpstr>
      <vt:lpstr>Objectives You should be able to…</vt:lpstr>
      <vt:lpstr>Slide 30</vt:lpstr>
      <vt:lpstr>Slide 31</vt:lpstr>
      <vt:lpstr>Slide 32</vt:lpstr>
      <vt:lpstr>Pigments and photosystems</vt:lpstr>
      <vt:lpstr>Photosynthesis</vt:lpstr>
      <vt:lpstr>Slide 35</vt:lpstr>
      <vt:lpstr>Light dependent reaction</vt:lpstr>
      <vt:lpstr>Analogy</vt:lpstr>
      <vt:lpstr>Photosynthesis Animations</vt:lpstr>
      <vt:lpstr>Photophosphorylation and photolysis</vt:lpstr>
      <vt:lpstr>Light-dependent reaction</vt:lpstr>
      <vt:lpstr>Slide 41</vt:lpstr>
      <vt:lpstr>Non-cyclic photophosphorylation</vt:lpstr>
      <vt:lpstr>Light energy excites electrons in chlorophyll</vt:lpstr>
      <vt:lpstr>Photolysis of water produces protons  ( H+ ions), electrons and O2</vt:lpstr>
      <vt:lpstr>Energy from the excited electrons makes ATP</vt:lpstr>
      <vt:lpstr>Generation of reduced NADP</vt:lpstr>
      <vt:lpstr>Cyclic photophosphorylation</vt:lpstr>
      <vt:lpstr>Cyclic photophosphorylation</vt:lpstr>
    </vt:vector>
  </TitlesOfParts>
  <Company>City of Bristol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4.1 The Importance of ATP</dc:title>
  <dc:creator>Project 2003 User</dc:creator>
  <cp:lastModifiedBy>Anthony Lovat</cp:lastModifiedBy>
  <cp:revision>57</cp:revision>
  <dcterms:created xsi:type="dcterms:W3CDTF">2012-05-22T08:35:20Z</dcterms:created>
  <dcterms:modified xsi:type="dcterms:W3CDTF">2013-10-16T08:40:49Z</dcterms:modified>
</cp:coreProperties>
</file>