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3" r:id="rId4"/>
    <p:sldId id="274" r:id="rId5"/>
    <p:sldId id="264" r:id="rId6"/>
    <p:sldId id="275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CFF"/>
    <a:srgbClr val="00A7E2"/>
    <a:srgbClr val="0099CC"/>
    <a:srgbClr val="00FFFF"/>
    <a:srgbClr val="FF3300"/>
    <a:srgbClr val="66FF33"/>
    <a:srgbClr val="E3BBB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93" autoAdjust="0"/>
  </p:normalViewPr>
  <p:slideViewPr>
    <p:cSldViewPr>
      <p:cViewPr varScale="1">
        <p:scale>
          <a:sx n="70" d="100"/>
          <a:sy n="70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D014-83B3-42EB-ACFC-E7645C7B7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5A9B-983B-4A35-9E1A-A952D4C7A6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C70E9-8B6C-4D50-9B15-E9CCAF2790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D9B1-07C0-4F74-AC0A-21010DDEE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3F88-2DA6-43A4-98D6-68CAD44C7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AAB9-4432-4943-AAEB-A428B8AD30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1873-C3BF-42F8-A9AE-6CCAF4337E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45411-F5B1-467F-B91C-DA3260303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9505-3AA1-4295-81E2-D9194C98DC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0BF8E-E980-4767-9A6E-7F122ACD52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A5219-396A-49B4-B074-30814A6CC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0A0C73-8B65-4F76-A573-747044CE1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 rot="16200000">
            <a:off x="-2397125" y="3940175"/>
            <a:ext cx="5364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E2E2E2"/>
                </a:solidFill>
                <a:latin typeface="Afallon" pitchFamily="2" charset="0"/>
              </a:rPr>
              <a:t>WJEC GCE BIOLOGY</a:t>
            </a:r>
            <a:endParaRPr lang="en-GB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16200000">
            <a:off x="-1459706" y="4555331"/>
            <a:ext cx="4090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solidFill>
                  <a:schemeClr val="bg1"/>
                </a:solidFill>
                <a:latin typeface="Afallon" pitchFamily="2" charset="0"/>
              </a:rPr>
              <a:t>Inhibitors and Enzyme Action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492375"/>
            <a:ext cx="77978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Graphs to show the effects of  Inhibitors on Enzyme 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95513" y="1916113"/>
            <a:ext cx="993775" cy="1393825"/>
            <a:chOff x="431" y="1706"/>
            <a:chExt cx="626" cy="878"/>
          </a:xfrm>
        </p:grpSpPr>
        <p:sp>
          <p:nvSpPr>
            <p:cNvPr id="11323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24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1325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7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8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9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411413" y="5013325"/>
            <a:ext cx="527050" cy="1081088"/>
            <a:chOff x="4513" y="1389"/>
            <a:chExt cx="771" cy="1581"/>
          </a:xfrm>
        </p:grpSpPr>
        <p:sp>
          <p:nvSpPr>
            <p:cNvPr id="11318" name="Rectangle 15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Freeform 16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17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18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19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859338" y="2708275"/>
            <a:ext cx="993775" cy="1393825"/>
            <a:chOff x="2517" y="1797"/>
            <a:chExt cx="626" cy="878"/>
          </a:xfrm>
        </p:grpSpPr>
        <p:sp>
          <p:nvSpPr>
            <p:cNvPr id="11311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12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1313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5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6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7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508" name="Freeform 28"/>
          <p:cNvSpPr>
            <a:spLocks/>
          </p:cNvSpPr>
          <p:nvPr/>
        </p:nvSpPr>
        <p:spPr bwMode="auto">
          <a:xfrm>
            <a:off x="5724525" y="4797425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924300" y="2492375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492500" y="3644900"/>
            <a:ext cx="993775" cy="960438"/>
            <a:chOff x="1202" y="2704"/>
            <a:chExt cx="626" cy="605"/>
          </a:xfrm>
        </p:grpSpPr>
        <p:sp>
          <p:nvSpPr>
            <p:cNvPr id="11304" name="Freeform 13"/>
            <p:cNvSpPr>
              <a:spLocks/>
            </p:cNvSpPr>
            <p:nvPr/>
          </p:nvSpPr>
          <p:spPr bwMode="auto">
            <a:xfrm>
              <a:off x="1202" y="2976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05" name="Group 44"/>
            <p:cNvGrpSpPr>
              <a:grpSpLocks/>
            </p:cNvGrpSpPr>
            <p:nvPr/>
          </p:nvGrpSpPr>
          <p:grpSpPr bwMode="auto">
            <a:xfrm>
              <a:off x="1365" y="2704"/>
              <a:ext cx="287" cy="408"/>
              <a:chOff x="1337" y="1616"/>
              <a:chExt cx="908" cy="1292"/>
            </a:xfrm>
          </p:grpSpPr>
          <p:sp>
            <p:nvSpPr>
              <p:cNvPr id="11306" name="Freeform 45"/>
              <p:cNvSpPr>
                <a:spLocks/>
              </p:cNvSpPr>
              <p:nvPr/>
            </p:nvSpPr>
            <p:spPr bwMode="auto">
              <a:xfrm>
                <a:off x="1515" y="2506"/>
                <a:ext cx="549" cy="402"/>
              </a:xfrm>
              <a:custGeom>
                <a:avLst/>
                <a:gdLst>
                  <a:gd name="T0" fmla="*/ 412 w 549"/>
                  <a:gd name="T1" fmla="*/ 0 h 402"/>
                  <a:gd name="T2" fmla="*/ 412 w 549"/>
                  <a:gd name="T3" fmla="*/ 181 h 402"/>
                  <a:gd name="T4" fmla="*/ 548 w 549"/>
                  <a:gd name="T5" fmla="*/ 181 h 402"/>
                  <a:gd name="T6" fmla="*/ 549 w 549"/>
                  <a:gd name="T7" fmla="*/ 396 h 402"/>
                  <a:gd name="T8" fmla="*/ 0 w 549"/>
                  <a:gd name="T9" fmla="*/ 402 h 402"/>
                  <a:gd name="T10" fmla="*/ 3 w 549"/>
                  <a:gd name="T11" fmla="*/ 181 h 402"/>
                  <a:gd name="T12" fmla="*/ 139 w 549"/>
                  <a:gd name="T13" fmla="*/ 181 h 402"/>
                  <a:gd name="T14" fmla="*/ 139 w 549"/>
                  <a:gd name="T15" fmla="*/ 0 h 402"/>
                  <a:gd name="T16" fmla="*/ 412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7" name="Oval 46"/>
              <p:cNvSpPr>
                <a:spLocks noChangeArrowheads="1"/>
              </p:cNvSpPr>
              <p:nvPr/>
            </p:nvSpPr>
            <p:spPr bwMode="auto">
              <a:xfrm rot="10800000">
                <a:off x="1337" y="1616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Freeform 47"/>
              <p:cNvSpPr>
                <a:spLocks/>
              </p:cNvSpPr>
              <p:nvPr/>
            </p:nvSpPr>
            <p:spPr bwMode="auto">
              <a:xfrm rot="10800000">
                <a:off x="1662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9" name="Freeform 48"/>
              <p:cNvSpPr>
                <a:spLocks/>
              </p:cNvSpPr>
              <p:nvPr/>
            </p:nvSpPr>
            <p:spPr bwMode="auto">
              <a:xfrm rot="10800000">
                <a:off x="1833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0" name="Freeform 49"/>
              <p:cNvSpPr>
                <a:spLocks/>
              </p:cNvSpPr>
              <p:nvPr/>
            </p:nvSpPr>
            <p:spPr bwMode="auto">
              <a:xfrm rot="10800000">
                <a:off x="1745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356100" y="5084763"/>
            <a:ext cx="455613" cy="647700"/>
            <a:chOff x="1337" y="1616"/>
            <a:chExt cx="908" cy="1292"/>
          </a:xfrm>
        </p:grpSpPr>
        <p:sp>
          <p:nvSpPr>
            <p:cNvPr id="11299" name="Freeform 51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Oval 52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Freeform 53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54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55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65"/>
          <p:cNvGrpSpPr>
            <a:grpSpLocks/>
          </p:cNvGrpSpPr>
          <p:nvPr/>
        </p:nvGrpSpPr>
        <p:grpSpPr bwMode="auto">
          <a:xfrm>
            <a:off x="7740650" y="260350"/>
            <a:ext cx="1150938" cy="868363"/>
            <a:chOff x="295" y="1162"/>
            <a:chExt cx="2540" cy="1916"/>
          </a:xfrm>
        </p:grpSpPr>
        <p:pic>
          <p:nvPicPr>
            <p:cNvPr id="11293" name="Picture 66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2540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4" name="Line 67"/>
            <p:cNvSpPr>
              <a:spLocks noChangeShapeType="1"/>
            </p:cNvSpPr>
            <p:nvPr/>
          </p:nvSpPr>
          <p:spPr bwMode="auto">
            <a:xfrm>
              <a:off x="478" y="1192"/>
              <a:ext cx="0" cy="1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Line 68"/>
            <p:cNvSpPr>
              <a:spLocks noChangeShapeType="1"/>
            </p:cNvSpPr>
            <p:nvPr/>
          </p:nvSpPr>
          <p:spPr bwMode="auto">
            <a:xfrm>
              <a:off x="474" y="2927"/>
              <a:ext cx="22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69"/>
            <p:cNvSpPr>
              <a:spLocks/>
            </p:cNvSpPr>
            <p:nvPr/>
          </p:nvSpPr>
          <p:spPr bwMode="auto">
            <a:xfrm>
              <a:off x="474" y="1610"/>
              <a:ext cx="2331" cy="1328"/>
            </a:xfrm>
            <a:custGeom>
              <a:avLst/>
              <a:gdLst>
                <a:gd name="T0" fmla="*/ 0 w 3538"/>
                <a:gd name="T1" fmla="*/ 877 h 2012"/>
                <a:gd name="T2" fmla="*/ 434 w 3538"/>
                <a:gd name="T3" fmla="*/ 284 h 2012"/>
                <a:gd name="T4" fmla="*/ 729 w 3538"/>
                <a:gd name="T5" fmla="*/ 27 h 2012"/>
                <a:gd name="T6" fmla="*/ 926 w 3538"/>
                <a:gd name="T7" fmla="*/ 7 h 2012"/>
                <a:gd name="T8" fmla="*/ 1536 w 3538"/>
                <a:gd name="T9" fmla="*/ 7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70"/>
            <p:cNvSpPr>
              <a:spLocks/>
            </p:cNvSpPr>
            <p:nvPr/>
          </p:nvSpPr>
          <p:spPr bwMode="auto">
            <a:xfrm>
              <a:off x="474" y="1771"/>
              <a:ext cx="1349" cy="1167"/>
            </a:xfrm>
            <a:custGeom>
              <a:avLst/>
              <a:gdLst>
                <a:gd name="T0" fmla="*/ 0 w 1349"/>
                <a:gd name="T1" fmla="*/ 1167 h 1167"/>
                <a:gd name="T2" fmla="*/ 883 w 1349"/>
                <a:gd name="T3" fmla="*/ 388 h 1167"/>
                <a:gd name="T4" fmla="*/ 1349 w 1349"/>
                <a:gd name="T5" fmla="*/ 0 h 1167"/>
                <a:gd name="T6" fmla="*/ 0 60000 65536"/>
                <a:gd name="T7" fmla="*/ 0 60000 65536"/>
                <a:gd name="T8" fmla="*/ 0 60000 65536"/>
                <a:gd name="T9" fmla="*/ 0 w 1349"/>
                <a:gd name="T10" fmla="*/ 0 h 1167"/>
                <a:gd name="T11" fmla="*/ 1349 w 1349"/>
                <a:gd name="T12" fmla="*/ 1167 h 1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9" h="1167">
                  <a:moveTo>
                    <a:pt x="0" y="1167"/>
                  </a:moveTo>
                  <a:lnTo>
                    <a:pt x="883" y="388"/>
                  </a:lnTo>
                  <a:cubicBezTo>
                    <a:pt x="1108" y="193"/>
                    <a:pt x="1271" y="65"/>
                    <a:pt x="1349" y="0"/>
                  </a:cubicBezTo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Oval 7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192" y="2036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1275" name="Text Box 7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  <p:sp>
        <p:nvSpPr>
          <p:cNvPr id="11276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1288" name="Rectangle 3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Freeform 3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3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3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3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8172450" y="1989138"/>
            <a:ext cx="455613" cy="647700"/>
            <a:chOff x="1337" y="1616"/>
            <a:chExt cx="908" cy="1292"/>
          </a:xfrm>
        </p:grpSpPr>
        <p:sp>
          <p:nvSpPr>
            <p:cNvPr id="11283" name="Freeform 58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Oval 59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60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61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62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44" name="AutoShape 64"/>
          <p:cNvSpPr>
            <a:spLocks noChangeArrowheads="1"/>
          </p:cNvSpPr>
          <p:nvPr/>
        </p:nvSpPr>
        <p:spPr bwMode="auto">
          <a:xfrm>
            <a:off x="1476375" y="1700213"/>
            <a:ext cx="4608513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A competitive inhibitor binds to the enzyme’s active site, and slows down the process.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4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C 0.00851 -0.01157 0.01719 -0.02407 0.0257 -0.04004 C 0.04879 -0.08564 0.05504 -0.13009 0.03802 -0.1368 C 0.02084 -0.1449 -0.01232 -0.11296 -0.03559 -0.06736 C -0.04791 -0.04351 -0.05503 -0.0206 -0.05764 -0.00347 C -0.06128 0.01019 -0.0625 0.02385 -0.0625 0.04005 C -0.0625 0.09121 -0.0467 0.13357 -0.02812 0.13357 C -0.00989 0.13357 0.00608 0.09121 0.00608 0.04005 C 0.00608 0.01598 0.00243 -0.00694 -0.00364 -0.02291 C -0.00625 -0.03657 -0.01232 -0.05139 -0.01962 -0.0662 C -0.0441 -0.11296 -0.07726 -0.1449 -0.09444 -0.1368 C -0.11146 -0.12893 -0.10521 -0.08564 -0.0809 -0.03889 C -0.07101 -0.01713 -0.05764 0.00116 -0.0441 0.01366 C -0.03437 0.025 -0.02326 0.03542 -0.00851 0.04561 C 0.03542 0.07848 0.07934 0.09352 0.09184 0.07986 C 0.10278 0.06621 0.0783 0.02848 0.0342 -0.00347 C 0.0158 -0.01713 -0.00364 -0.02731 -0.01962 -0.03426 C -0.03437 -0.04097 -0.05278 -0.04676 -0.07239 -0.05023 C -0.12604 -0.06157 -0.17274 -0.05833 -0.17621 -0.04004 C -0.18107 -0.02291 -0.1408 -3.7037E-6 -0.08698 0.01135 C -0.0625 0.01598 -0.03923 0.01829 -0.02083 0.0169 C -0.00503 0.0169 0.01233 0.01482 0.03056 0.01135 C 0.08438 -3.7037E-6 0.125 -0.02407 0.11979 -0.04097 C 0.11615 -0.05833 0.06962 -0.06273 0.0158 -0.05139 C -0.00989 -0.0456 -0.03316 -0.03773 -0.04896 -0.02847 C -0.0625 -0.02152 -0.07587 -0.01365 -0.09062 -0.00347 C -0.13351 0.02963 -0.1592 0.06621 -0.14687 0.07986 C -0.13594 0.09352 -0.09062 0.07848 -0.04791 0.04676 C -0.02708 0.03079 -0.00989 0.01482 -1.66667E-6 -3.7037E-6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599 -0.01343 L -0.05955 0.09467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4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3"/>
                  </p:tgtEl>
                </p:cond>
              </p:nextCondLst>
            </p:seq>
          </p:childTnLst>
        </p:cTn>
      </p:par>
    </p:tnLst>
    <p:bldLst>
      <p:bldP spid="20508" grpId="0" animBg="1"/>
      <p:bldP spid="20509" grpId="0" animBg="1"/>
      <p:bldP spid="20543" grpId="0" animBg="1"/>
      <p:bldP spid="20510" grpId="0" animBg="1"/>
      <p:bldP spid="20544" grpId="0" animBg="1"/>
      <p:bldP spid="205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2380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81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82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3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4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5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6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9250" y="4508500"/>
            <a:ext cx="993775" cy="1393825"/>
            <a:chOff x="1020" y="2840"/>
            <a:chExt cx="626" cy="878"/>
          </a:xfrm>
        </p:grpSpPr>
        <p:sp>
          <p:nvSpPr>
            <p:cNvPr id="12373" name="Freeform 13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74" name="Group 14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12375" name="Rectangle 1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6" name="Freeform 1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7" name="Freeform 1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8" name="Freeform 1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9" name="Freeform 1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2366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67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2368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9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0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1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2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411413" y="1773238"/>
            <a:ext cx="993775" cy="1393825"/>
            <a:chOff x="431" y="1706"/>
            <a:chExt cx="626" cy="878"/>
          </a:xfrm>
        </p:grpSpPr>
        <p:sp>
          <p:nvSpPr>
            <p:cNvPr id="12359" name="Freeform 37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60" name="Group 38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61" name="Rectangle 3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2" name="Freeform 4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3" name="Freeform 4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4" name="Freeform 4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5" name="Freeform 4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4572000" y="4868863"/>
            <a:ext cx="993775" cy="1393825"/>
            <a:chOff x="431" y="1706"/>
            <a:chExt cx="626" cy="878"/>
          </a:xfrm>
        </p:grpSpPr>
        <p:sp>
          <p:nvSpPr>
            <p:cNvPr id="12352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53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54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5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6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7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8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547813" y="1557338"/>
            <a:ext cx="527050" cy="1081087"/>
            <a:chOff x="4513" y="1389"/>
            <a:chExt cx="771" cy="1581"/>
          </a:xfrm>
        </p:grpSpPr>
        <p:sp>
          <p:nvSpPr>
            <p:cNvPr id="12347" name="Rectangle 5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Freeform 5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Freeform 5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Freeform 5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1" name="Freeform 5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539750" y="4941888"/>
            <a:ext cx="527050" cy="1081087"/>
            <a:chOff x="4513" y="1389"/>
            <a:chExt cx="771" cy="1581"/>
          </a:xfrm>
        </p:grpSpPr>
        <p:sp>
          <p:nvSpPr>
            <p:cNvPr id="12342" name="Rectangle 60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Freeform 61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4" name="Freeform 62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5" name="Freeform 63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6" name="Freeform 64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3276600" y="4005263"/>
            <a:ext cx="527050" cy="1081087"/>
            <a:chOff x="4513" y="1389"/>
            <a:chExt cx="771" cy="1581"/>
          </a:xfrm>
        </p:grpSpPr>
        <p:sp>
          <p:nvSpPr>
            <p:cNvPr id="12337" name="Rectangle 66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Freeform 67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9" name="Freeform 68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Freeform 69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Freeform 70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82"/>
          <p:cNvGrpSpPr>
            <a:grpSpLocks/>
          </p:cNvGrpSpPr>
          <p:nvPr/>
        </p:nvGrpSpPr>
        <p:grpSpPr bwMode="auto">
          <a:xfrm>
            <a:off x="2411413" y="3644900"/>
            <a:ext cx="455612" cy="647700"/>
            <a:chOff x="1337" y="1616"/>
            <a:chExt cx="908" cy="1292"/>
          </a:xfrm>
        </p:grpSpPr>
        <p:sp>
          <p:nvSpPr>
            <p:cNvPr id="12332" name="Freeform 83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Oval 84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Freeform 85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Freeform 86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Freeform 87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3203575" y="5734050"/>
            <a:ext cx="455613" cy="647700"/>
            <a:chOff x="1337" y="1616"/>
            <a:chExt cx="908" cy="1292"/>
          </a:xfrm>
        </p:grpSpPr>
        <p:sp>
          <p:nvSpPr>
            <p:cNvPr id="12327" name="Freeform 89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Oval 90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Freeform 91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Freeform 92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Freeform 93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604" name="Freeform 100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2322" name="Rectangle 10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Freeform 10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10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Freeform 10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Freeform 10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8172450" y="1989138"/>
            <a:ext cx="455613" cy="647700"/>
            <a:chOff x="1337" y="1616"/>
            <a:chExt cx="908" cy="1292"/>
          </a:xfrm>
        </p:grpSpPr>
        <p:sp>
          <p:nvSpPr>
            <p:cNvPr id="12317" name="Freeform 108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Oval 109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Freeform 110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Freeform 111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Freeform 112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611188" y="1700213"/>
            <a:ext cx="4608512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substrate will soon find an active site. The effect of a competitive inhibitor is to slow down the process. </a:t>
            </a:r>
          </a:p>
        </p:txBody>
      </p:sp>
      <p:grpSp>
        <p:nvGrpSpPr>
          <p:cNvPr id="12308" name="Group 121"/>
          <p:cNvGrpSpPr>
            <a:grpSpLocks/>
          </p:cNvGrpSpPr>
          <p:nvPr/>
        </p:nvGrpSpPr>
        <p:grpSpPr bwMode="auto">
          <a:xfrm>
            <a:off x="7813675" y="238125"/>
            <a:ext cx="1079500" cy="814388"/>
            <a:chOff x="295" y="1162"/>
            <a:chExt cx="3855" cy="2905"/>
          </a:xfrm>
        </p:grpSpPr>
        <p:pic>
          <p:nvPicPr>
            <p:cNvPr id="12310" name="Picture 122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1" name="Line 123"/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Line 124"/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Oval 12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474" y="270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314" name="Oval 12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16" y="161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315" name="Freeform 127"/>
            <p:cNvSpPr>
              <a:spLocks/>
            </p:cNvSpPr>
            <p:nvPr/>
          </p:nvSpPr>
          <p:spPr bwMode="auto">
            <a:xfrm>
              <a:off x="567" y="1842"/>
              <a:ext cx="3538" cy="2012"/>
            </a:xfrm>
            <a:custGeom>
              <a:avLst/>
              <a:gdLst>
                <a:gd name="T0" fmla="*/ 0 w 3538"/>
                <a:gd name="T1" fmla="*/ 2012 h 2012"/>
                <a:gd name="T2" fmla="*/ 998 w 3538"/>
                <a:gd name="T3" fmla="*/ 652 h 2012"/>
                <a:gd name="T4" fmla="*/ 1678 w 3538"/>
                <a:gd name="T5" fmla="*/ 62 h 2012"/>
                <a:gd name="T6" fmla="*/ 2132 w 3538"/>
                <a:gd name="T7" fmla="*/ 16 h 2012"/>
                <a:gd name="T8" fmla="*/ 3538 w 3538"/>
                <a:gd name="T9" fmla="*/ 16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Freeform 128"/>
            <p:cNvSpPr>
              <a:spLocks/>
            </p:cNvSpPr>
            <p:nvPr/>
          </p:nvSpPr>
          <p:spPr bwMode="auto">
            <a:xfrm>
              <a:off x="567" y="1855"/>
              <a:ext cx="3538" cy="1999"/>
            </a:xfrm>
            <a:custGeom>
              <a:avLst/>
              <a:gdLst>
                <a:gd name="T0" fmla="*/ 0 w 3538"/>
                <a:gd name="T1" fmla="*/ 1999 h 1999"/>
                <a:gd name="T2" fmla="*/ 1340 w 3538"/>
                <a:gd name="T3" fmla="*/ 818 h 1999"/>
                <a:gd name="T4" fmla="*/ 2048 w 3538"/>
                <a:gd name="T5" fmla="*/ 230 h 1999"/>
                <a:gd name="T6" fmla="*/ 2543 w 3538"/>
                <a:gd name="T7" fmla="*/ 0 h 1999"/>
                <a:gd name="T8" fmla="*/ 3538 w 3538"/>
                <a:gd name="T9" fmla="*/ 3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09" name="Text Box 13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692150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486 C 0.00763 -0.00857 0.0177 -0.02315 0.02743 -0.0419 C 0.05416 -0.09514 0.06145 -0.14723 0.04184 -0.1551 C 0.02187 -0.16459 -0.0165 -0.12709 -0.04341 -0.07385 C -0.05764 -0.04584 -0.06615 -0.01922 -0.06893 0.00092 C -0.07327 0.01689 -0.07466 0.03287 -0.07466 0.05162 C -0.07466 0.11157 -0.05625 0.16087 -0.03473 0.16087 C -0.01372 0.16087 0.00486 0.11157 0.00486 0.05162 C 0.00486 0.02361 0.00034 -0.00325 -0.00643 -0.02176 C -0.00955 -0.03774 -0.0165 -0.0551 -0.025 -0.07246 C -0.0533 -0.12709 -0.09167 -0.16459 -0.11164 -0.1551 C -0.13125 -0.14584 -0.12431 -0.09514 -0.09584 -0.04051 C -0.08438 -0.01505 -0.06893 0.00625 -0.0533 0.02083 C -0.04202 0.03425 -0.02917 0.04629 -0.01233 0.0581 C 0.03871 0.09675 0.08958 0.11412 0.10382 0.09814 C 0.11666 0.08217 0.08836 0.03819 0.03732 0.00092 C 0.01597 -0.01505 -0.00643 -0.02709 -0.025 -0.03519 C -0.04202 -0.04306 -0.06337 -0.04977 -0.08612 -0.05371 C -0.14809 -0.06713 -0.20191 -0.0632 -0.20608 -0.0419 C -0.21181 -0.02176 -0.16528 0.00486 -0.10296 0.01828 C -0.07466 0.02361 -0.04775 0.02615 -0.02639 0.02476 C -0.00799 0.02476 0.01163 0.02222 0.03298 0.01828 C 0.09548 0.00486 0.14253 -0.02315 0.13645 -0.04306 C 0.13229 -0.0632 0.07829 -0.06852 0.01597 -0.0551 C -0.01372 -0.04838 -0.04063 -0.03913 -0.05886 -0.02848 C -0.07466 -0.02038 -0.09028 -0.01112 -0.10712 0.00092 C -0.15678 0.03958 -0.18681 0.08217 -0.17223 0.09814 C -0.15955 0.11412 -0.10712 0.09675 -0.05764 0.05949 C -0.03368 0.04097 -0.01372 0.02222 -0.00243 0.00486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3843 C 0.00695 0.02824 0.01407 0.01736 0.02101 0.00324 C 0.03993 -0.03704 0.04497 -0.07616 0.03108 -0.08217 C 0.01702 -0.08912 -0.01007 -0.06088 -0.02899 -0.02083 C -0.03906 0.00023 -0.04496 0.02037 -0.04705 0.03542 C -0.05 0.04746 -0.05104 0.05949 -0.05104 0.07361 C -0.05104 0.11875 -0.03802 0.15602 -0.02291 0.15602 C -0.00798 0.15602 0.00504 0.11875 0.00504 0.07361 C 0.00504 0.05255 0.00209 0.03218 -0.00295 0.01829 C -0.00503 0.00625 -0.01007 -0.00671 -0.01597 -0.01991 C -0.03593 -0.06088 -0.06302 -0.08912 -0.07708 -0.08217 C -0.09097 -0.075 -0.08593 -0.03704 -0.06597 0.00417 C -0.05798 0.02338 -0.04705 0.03935 -0.03593 0.05046 C -0.02795 0.06042 -0.01892 0.06968 -0.00694 0.07847 C 0.029 0.10764 0.06493 0.1206 0.075 0.10857 C 0.08403 0.09653 0.06407 0.06343 0.02795 0.03542 C 0.01302 0.02338 -0.00295 0.01435 -0.01597 0.00833 C -0.02795 0.00232 -0.04305 -0.00278 -0.05902 -0.00579 C -0.10295 -0.01574 -0.14097 -0.01296 -0.14392 0.00324 C -0.14791 0.01829 -0.11493 0.03843 -0.071 0.04861 C -0.05104 0.05255 -0.03194 0.0544 -0.01701 0.05347 C -0.00399 0.05347 0.01007 0.05139 0.025 0.04861 C 0.06893 0.03843 0.10209 0.01736 0.09792 0.00232 C 0.09497 -0.01296 0.05695 -0.0169 0.01302 -0.00671 C -0.00798 -0.00162 -0.02708 0.00533 -0.03993 0.0132 C -0.05104 0.01945 -0.06198 0.02639 -0.07396 0.03542 C -0.10902 0.06458 -0.13003 0.09653 -0.11996 0.10857 C -0.11093 0.1206 -0.07396 0.10764 -0.03906 0.07963 C -0.02205 0.06551 -0.00798 0.05139 -2.77778E-6 0.0384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0486 -0.01343 0.00955 -0.02801 0.01458 -0.04676 C 0.02778 -0.1 0.03108 -0.15208 0.0217 -0.15995 C 0.01163 -0.16944 -0.00712 -0.13194 -0.02031 -0.0787 C -0.02726 -0.05069 -0.03125 -0.02407 -0.03298 -0.00393 C -0.03507 0.01204 -0.03559 0.02801 -0.03559 0.04676 C -0.03559 0.10671 -0.02673 0.15602 -0.01614 0.15602 C -0.00555 0.15602 0.0033 0.10671 0.0033 0.04676 C 0.0033 0.01875 0.00122 -0.0081 -0.00208 -0.02662 C -0.00347 -0.04259 -0.00712 -0.05995 -0.01128 -0.07731 C -0.025 -0.13194 -0.04375 -0.16944 -0.05347 -0.15995 C -0.06337 -0.15069 -0.05972 -0.1 -0.04583 -0.04537 C -0.04062 -0.01991 -0.03298 0.00139 -0.025 0.01597 C -0.01962 0.0294 -0.01337 0.04144 -0.00503 0.05324 C 0.01997 0.0919 0.04497 0.10926 0.05208 0.09329 C 0.05833 0.07732 0.04462 0.03333 0.01945 -0.00393 C 0.00903 -0.01991 -0.00208 -0.03194 -0.01128 -0.04005 C -0.01962 -0.04792 -0.03021 -0.05463 -0.04132 -0.05856 C -0.0717 -0.07199 -0.09809 -0.06806 -0.1 -0.04676 C -0.10295 -0.02662 -0.07986 -3.7037E-7 -0.0493 0.01343 C -0.03559 0.01875 -0.02239 0.0213 -0.0118 0.01991 C -0.00295 0.01991 0.00695 0.01736 0.01736 0.01343 C 0.04774 -3.7037E-7 0.07101 -0.02801 0.06806 -0.04792 C 0.06597 -0.06806 0.03941 -0.07338 0.00903 -0.05995 C -0.00555 -0.05324 -0.0191 -0.04398 -0.02795 -0.03333 C -0.03559 -0.02523 -0.04305 -0.01597 -0.05139 -0.00393 C -0.07569 0.03472 -0.09062 0.07732 -0.08351 0.09329 C -0.07708 0.10926 -0.05139 0.0919 -0.02726 0.05463 C -0.01562 0.03611 -0.00555 0.01736 -1.38889E-6 -3.7037E-7 Z " pathEditMode="relative" rAng="0" ptsTypes="fffffffffffffffffffffffffffff">
                                      <p:cBhvr>
                                        <p:cTn id="20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2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4" dur="1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579 L 0.07152 0.07338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3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599 -0.01343 L -0.05938 0.04097 " pathEditMode="relative" rAng="0" ptsTypes="AAA">
                                      <p:cBhvr>
                                        <p:cTn id="4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56"/>
                  </p:tgtEl>
                </p:cond>
              </p:nextCondLst>
            </p:seq>
          </p:childTnLst>
        </p:cTn>
      </p:par>
    </p:tnLst>
    <p:bldLst>
      <p:bldP spid="21556" grpId="0" animBg="1"/>
      <p:bldP spid="21604" grpId="0" animBg="1"/>
      <p:bldP spid="21585" grpId="0" animBg="1"/>
      <p:bldP spid="2158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0" y="1844675"/>
            <a:ext cx="6119813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616075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606550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534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6413" y="4292600"/>
            <a:ext cx="287337" cy="28733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535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846638" y="3429000"/>
            <a:ext cx="287337" cy="28733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-5400000">
            <a:off x="462756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13321" name="Freeform 10"/>
          <p:cNvSpPr>
            <a:spLocks/>
          </p:cNvSpPr>
          <p:nvPr/>
        </p:nvSpPr>
        <p:spPr bwMode="auto">
          <a:xfrm>
            <a:off x="1606550" y="2924175"/>
            <a:ext cx="5616575" cy="3194050"/>
          </a:xfrm>
          <a:custGeom>
            <a:avLst/>
            <a:gdLst>
              <a:gd name="T0" fmla="*/ 0 w 3538"/>
              <a:gd name="T1" fmla="*/ 2147483647 h 2012"/>
              <a:gd name="T2" fmla="*/ 2147483647 w 3538"/>
              <a:gd name="T3" fmla="*/ 1643141873 h 2012"/>
              <a:gd name="T4" fmla="*/ 2147483647 w 3538"/>
              <a:gd name="T5" fmla="*/ 156249699 h 2012"/>
              <a:gd name="T6" fmla="*/ 2147483647 w 3538"/>
              <a:gd name="T7" fmla="*/ 40322503 h 2012"/>
              <a:gd name="T8" fmla="*/ 2147483647 w 3538"/>
              <a:gd name="T9" fmla="*/ 40322503 h 2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2012"/>
              <a:gd name="T17" fmla="*/ 3538 w 3538"/>
              <a:gd name="T18" fmla="*/ 2012 h 20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2012">
                <a:moveTo>
                  <a:pt x="0" y="2012"/>
                </a:moveTo>
                <a:lnTo>
                  <a:pt x="998" y="652"/>
                </a:lnTo>
                <a:cubicBezTo>
                  <a:pt x="1278" y="327"/>
                  <a:pt x="1498" y="124"/>
                  <a:pt x="1678" y="62"/>
                </a:cubicBezTo>
                <a:cubicBezTo>
                  <a:pt x="1858" y="0"/>
                  <a:pt x="1822" y="24"/>
                  <a:pt x="2132" y="16"/>
                </a:cubicBezTo>
                <a:lnTo>
                  <a:pt x="3538" y="16"/>
                </a:lnTo>
              </a:path>
            </a:pathLst>
          </a:cu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2" name="Freeform 11"/>
          <p:cNvSpPr>
            <a:spLocks/>
          </p:cNvSpPr>
          <p:nvPr/>
        </p:nvSpPr>
        <p:spPr bwMode="auto">
          <a:xfrm>
            <a:off x="1606550" y="2944813"/>
            <a:ext cx="5616575" cy="3173412"/>
          </a:xfrm>
          <a:custGeom>
            <a:avLst/>
            <a:gdLst>
              <a:gd name="T0" fmla="*/ 0 w 3538"/>
              <a:gd name="T1" fmla="*/ 2147483647 h 1999"/>
              <a:gd name="T2" fmla="*/ 2147483647 w 3538"/>
              <a:gd name="T3" fmla="*/ 2061487778 h 1999"/>
              <a:gd name="T4" fmla="*/ 2147483647 w 3538"/>
              <a:gd name="T5" fmla="*/ 579635903 h 1999"/>
              <a:gd name="T6" fmla="*/ 2147483647 w 3538"/>
              <a:gd name="T7" fmla="*/ 0 h 1999"/>
              <a:gd name="T8" fmla="*/ 2147483647 w 3538"/>
              <a:gd name="T9" fmla="*/ 7559675 h 1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999"/>
              <a:gd name="T17" fmla="*/ 3538 w 3538"/>
              <a:gd name="T18" fmla="*/ 1999 h 1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999">
                <a:moveTo>
                  <a:pt x="0" y="1999"/>
                </a:moveTo>
                <a:lnTo>
                  <a:pt x="1340" y="818"/>
                </a:lnTo>
                <a:cubicBezTo>
                  <a:pt x="1681" y="523"/>
                  <a:pt x="1869" y="345"/>
                  <a:pt x="2048" y="230"/>
                </a:cubicBezTo>
                <a:cubicBezTo>
                  <a:pt x="2227" y="115"/>
                  <a:pt x="2286" y="29"/>
                  <a:pt x="2543" y="0"/>
                </a:cubicBezTo>
                <a:lnTo>
                  <a:pt x="3538" y="3"/>
                </a:lnTo>
              </a:path>
            </a:pathLst>
          </a:custGeom>
          <a:noFill/>
          <a:ln w="190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1606550" y="3741738"/>
            <a:ext cx="5702300" cy="2355850"/>
          </a:xfrm>
          <a:custGeom>
            <a:avLst/>
            <a:gdLst>
              <a:gd name="T0" fmla="*/ 0 w 3592"/>
              <a:gd name="T1" fmla="*/ 2147483647 h 1484"/>
              <a:gd name="T2" fmla="*/ 2147483647 w 3592"/>
              <a:gd name="T3" fmla="*/ 763608085 h 1484"/>
              <a:gd name="T4" fmla="*/ 2147483647 w 3592"/>
              <a:gd name="T5" fmla="*/ 70564377 h 1484"/>
              <a:gd name="T6" fmla="*/ 2147483647 w 3592"/>
              <a:gd name="T7" fmla="*/ 12601574 h 1484"/>
              <a:gd name="T8" fmla="*/ 0 60000 65536"/>
              <a:gd name="T9" fmla="*/ 0 60000 65536"/>
              <a:gd name="T10" fmla="*/ 0 60000 65536"/>
              <a:gd name="T11" fmla="*/ 0 60000 65536"/>
              <a:gd name="T12" fmla="*/ 0 w 3592"/>
              <a:gd name="T13" fmla="*/ 0 h 1484"/>
              <a:gd name="T14" fmla="*/ 3592 w 3592"/>
              <a:gd name="T15" fmla="*/ 1484 h 1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92" h="1484">
                <a:moveTo>
                  <a:pt x="0" y="1484"/>
                </a:moveTo>
                <a:lnTo>
                  <a:pt x="1340" y="303"/>
                </a:lnTo>
                <a:cubicBezTo>
                  <a:pt x="1704" y="60"/>
                  <a:pt x="1811" y="78"/>
                  <a:pt x="2186" y="28"/>
                </a:cubicBezTo>
                <a:cubicBezTo>
                  <a:pt x="2577" y="0"/>
                  <a:pt x="3299" y="10"/>
                  <a:pt x="3592" y="5"/>
                </a:cubicBezTo>
              </a:path>
            </a:pathLst>
          </a:custGeom>
          <a:noFill/>
          <a:ln w="19050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380288" y="4149725"/>
            <a:ext cx="1223962" cy="504825"/>
            <a:chOff x="4694" y="3022"/>
            <a:chExt cx="771" cy="318"/>
          </a:xfrm>
        </p:grpSpPr>
        <p:sp>
          <p:nvSpPr>
            <p:cNvPr id="22545" name="Rectangl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13327" name="AutoShape 18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5" name="Text Box 20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4399" name="Freeform 6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400" name="Group 7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4401" name="Rectangle 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Freeform 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3" name="Freeform 1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4" name="Freeform 1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5" name="Freeform 1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9750" y="4724400"/>
            <a:ext cx="527050" cy="1081088"/>
            <a:chOff x="4513" y="1389"/>
            <a:chExt cx="771" cy="1581"/>
          </a:xfrm>
        </p:grpSpPr>
        <p:sp>
          <p:nvSpPr>
            <p:cNvPr id="14394" name="Rectangle 1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Freeform 1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6" name="Freeform 1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7" name="Freeform 1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8" name="Freeform 1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4387" name="Freeform 20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88" name="Group 21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4389" name="Rectangle 22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Freeform 23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1" name="Freeform 24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2" name="Freeform 25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3" name="Freeform 26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3579" name="Freeform 27"/>
          <p:cNvSpPr>
            <a:spLocks/>
          </p:cNvSpPr>
          <p:nvPr/>
        </p:nvSpPr>
        <p:spPr bwMode="auto">
          <a:xfrm>
            <a:off x="3924300" y="5157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2555875" y="2565400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4382" name="Rectangle 3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Freeform 3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4" name="Freeform 3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5" name="Freeform 3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6" name="Freeform 3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2152650" y="4629150"/>
            <a:ext cx="935038" cy="1031875"/>
            <a:chOff x="1356" y="2916"/>
            <a:chExt cx="589" cy="650"/>
          </a:xfrm>
        </p:grpSpPr>
        <p:grpSp>
          <p:nvGrpSpPr>
            <p:cNvPr id="14375" name="Group 65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4377" name="Freeform 66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" name="Oval 67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Freeform 68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" name="Freeform 69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" name="Freeform 70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76" name="Freeform 71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1476375" y="5516563"/>
            <a:ext cx="554038" cy="792162"/>
            <a:chOff x="839" y="3022"/>
            <a:chExt cx="908" cy="1298"/>
          </a:xfrm>
        </p:grpSpPr>
        <p:sp>
          <p:nvSpPr>
            <p:cNvPr id="14370" name="Freeform 73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1" name="Oval 74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Freeform 75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Freeform 76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4" name="Freeform 77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8101013" y="2852738"/>
            <a:ext cx="554037" cy="792162"/>
            <a:chOff x="839" y="3022"/>
            <a:chExt cx="908" cy="1298"/>
          </a:xfrm>
        </p:grpSpPr>
        <p:sp>
          <p:nvSpPr>
            <p:cNvPr id="14365" name="Freeform 80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Oval 81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Freeform 82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Freeform 83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Freeform 84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44" name="Freeform 92"/>
          <p:cNvSpPr>
            <a:spLocks/>
          </p:cNvSpPr>
          <p:nvPr/>
        </p:nvSpPr>
        <p:spPr bwMode="auto">
          <a:xfrm>
            <a:off x="7408863" y="3092450"/>
            <a:ext cx="935037" cy="498475"/>
          </a:xfrm>
          <a:custGeom>
            <a:avLst/>
            <a:gdLst>
              <a:gd name="T0" fmla="*/ 0 w 1451"/>
              <a:gd name="T1" fmla="*/ 19178373 h 772"/>
              <a:gd name="T2" fmla="*/ 0 w 1451"/>
              <a:gd name="T3" fmla="*/ 321861800 h 772"/>
              <a:gd name="T4" fmla="*/ 245004824 w 1451"/>
              <a:gd name="T5" fmla="*/ 321861800 h 772"/>
              <a:gd name="T6" fmla="*/ 245004824 w 1451"/>
              <a:gd name="T7" fmla="*/ 245982564 h 772"/>
              <a:gd name="T8" fmla="*/ 188529510 w 1451"/>
              <a:gd name="T9" fmla="*/ 245982564 h 772"/>
              <a:gd name="T10" fmla="*/ 301480782 w 1451"/>
              <a:gd name="T11" fmla="*/ 151342039 h 772"/>
              <a:gd name="T12" fmla="*/ 414432134 w 1451"/>
              <a:gd name="T13" fmla="*/ 245982564 h 772"/>
              <a:gd name="T14" fmla="*/ 357956176 w 1451"/>
              <a:gd name="T15" fmla="*/ 245982564 h 772"/>
              <a:gd name="T16" fmla="*/ 357956176 w 1451"/>
              <a:gd name="T17" fmla="*/ 321861800 h 772"/>
              <a:gd name="T18" fmla="*/ 602545921 w 1451"/>
              <a:gd name="T19" fmla="*/ 321861800 h 772"/>
              <a:gd name="T20" fmla="*/ 602545921 w 1451"/>
              <a:gd name="T21" fmla="*/ 417118 h 772"/>
              <a:gd name="T22" fmla="*/ 454712819 w 1451"/>
              <a:gd name="T23" fmla="*/ 0 h 772"/>
              <a:gd name="T24" fmla="*/ 340930905 w 1451"/>
              <a:gd name="T25" fmla="*/ 0 h 772"/>
              <a:gd name="T26" fmla="*/ 382872230 w 1451"/>
              <a:gd name="T27" fmla="*/ 60453009 h 772"/>
              <a:gd name="T28" fmla="*/ 382456586 w 1451"/>
              <a:gd name="T29" fmla="*/ 127994433 h 772"/>
              <a:gd name="T30" fmla="*/ 208046710 w 1451"/>
              <a:gd name="T31" fmla="*/ 128828022 h 772"/>
              <a:gd name="T32" fmla="*/ 207631066 w 1451"/>
              <a:gd name="T33" fmla="*/ 57951595 h 772"/>
              <a:gd name="T34" fmla="*/ 249988035 w 1451"/>
              <a:gd name="T35" fmla="*/ 0 h 772"/>
              <a:gd name="T36" fmla="*/ 0 w 1451"/>
              <a:gd name="T37" fmla="*/ 417118 h 772"/>
              <a:gd name="T38" fmla="*/ 0 w 1451"/>
              <a:gd name="T39" fmla="*/ 19178373 h 7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1"/>
              <a:gd name="T61" fmla="*/ 0 h 772"/>
              <a:gd name="T62" fmla="*/ 1451 w 1451"/>
              <a:gd name="T63" fmla="*/ 772 h 7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922" y="145"/>
                </a:lnTo>
                <a:cubicBezTo>
                  <a:pt x="922" y="145"/>
                  <a:pt x="991" y="280"/>
                  <a:pt x="921" y="307"/>
                </a:cubicBezTo>
                <a:cubicBezTo>
                  <a:pt x="851" y="334"/>
                  <a:pt x="571" y="337"/>
                  <a:pt x="501" y="309"/>
                </a:cubicBezTo>
                <a:cubicBezTo>
                  <a:pt x="431" y="281"/>
                  <a:pt x="483" y="190"/>
                  <a:pt x="500" y="139"/>
                </a:cubicBez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>
            <a:off x="323850" y="1052513"/>
            <a:ext cx="4752975" cy="2736850"/>
          </a:xfrm>
          <a:prstGeom prst="cloudCallout">
            <a:avLst>
              <a:gd name="adj1" fmla="val 84736"/>
              <a:gd name="adj2" fmla="val 5423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shape of the active site changes because the non-competitive inhibitor has bound to an allosteric site; so preventing an enzyme-substrate complex from forming. </a:t>
            </a:r>
          </a:p>
        </p:txBody>
      </p:sp>
      <p:grpSp>
        <p:nvGrpSpPr>
          <p:cNvPr id="14354" name="Group 93"/>
          <p:cNvGrpSpPr>
            <a:grpSpLocks/>
          </p:cNvGrpSpPr>
          <p:nvPr/>
        </p:nvGrpSpPr>
        <p:grpSpPr bwMode="auto">
          <a:xfrm>
            <a:off x="7667625" y="260350"/>
            <a:ext cx="1223963" cy="1150938"/>
            <a:chOff x="293" y="1162"/>
            <a:chExt cx="771" cy="725"/>
          </a:xfrm>
        </p:grpSpPr>
        <p:pic>
          <p:nvPicPr>
            <p:cNvPr id="14356" name="Picture 94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769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Line 95"/>
            <p:cNvSpPr>
              <a:spLocks noChangeShapeType="1"/>
            </p:cNvSpPr>
            <p:nvPr/>
          </p:nvSpPr>
          <p:spPr bwMode="auto">
            <a:xfrm>
              <a:off x="350" y="1171"/>
              <a:ext cx="0" cy="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Line 96"/>
            <p:cNvSpPr>
              <a:spLocks noChangeShapeType="1"/>
            </p:cNvSpPr>
            <p:nvPr/>
          </p:nvSpPr>
          <p:spPr bwMode="auto">
            <a:xfrm>
              <a:off x="349" y="1696"/>
              <a:ext cx="6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Oval 9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30" y="1469"/>
              <a:ext cx="36" cy="37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360" name="Text Box 98"/>
            <p:cNvSpPr txBox="1">
              <a:spLocks noChangeArrowheads="1"/>
            </p:cNvSpPr>
            <p:nvPr/>
          </p:nvSpPr>
          <p:spPr bwMode="auto">
            <a:xfrm rot="-5400000">
              <a:off x="197" y="1403"/>
              <a:ext cx="25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4361" name="Text Box 99"/>
            <p:cNvSpPr txBox="1">
              <a:spLocks noChangeArrowheads="1"/>
            </p:cNvSpPr>
            <p:nvPr/>
          </p:nvSpPr>
          <p:spPr bwMode="auto">
            <a:xfrm>
              <a:off x="757" y="1695"/>
              <a:ext cx="2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4362" name="Freeform 100"/>
            <p:cNvSpPr>
              <a:spLocks/>
            </p:cNvSpPr>
            <p:nvPr/>
          </p:nvSpPr>
          <p:spPr bwMode="auto">
            <a:xfrm>
              <a:off x="349" y="1298"/>
              <a:ext cx="706" cy="401"/>
            </a:xfrm>
            <a:custGeom>
              <a:avLst/>
              <a:gdLst>
                <a:gd name="T0" fmla="*/ 0 w 3538"/>
                <a:gd name="T1" fmla="*/ 80 h 2012"/>
                <a:gd name="T2" fmla="*/ 40 w 3538"/>
                <a:gd name="T3" fmla="*/ 26 h 2012"/>
                <a:gd name="T4" fmla="*/ 67 w 3538"/>
                <a:gd name="T5" fmla="*/ 2 h 2012"/>
                <a:gd name="T6" fmla="*/ 85 w 3538"/>
                <a:gd name="T7" fmla="*/ 1 h 2012"/>
                <a:gd name="T8" fmla="*/ 141 w 3538"/>
                <a:gd name="T9" fmla="*/ 1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3" name="Freeform 101"/>
            <p:cNvSpPr>
              <a:spLocks/>
            </p:cNvSpPr>
            <p:nvPr/>
          </p:nvSpPr>
          <p:spPr bwMode="auto">
            <a:xfrm>
              <a:off x="349" y="1300"/>
              <a:ext cx="706" cy="399"/>
            </a:xfrm>
            <a:custGeom>
              <a:avLst/>
              <a:gdLst>
                <a:gd name="T0" fmla="*/ 0 w 3538"/>
                <a:gd name="T1" fmla="*/ 80 h 1999"/>
                <a:gd name="T2" fmla="*/ 53 w 3538"/>
                <a:gd name="T3" fmla="*/ 33 h 1999"/>
                <a:gd name="T4" fmla="*/ 82 w 3538"/>
                <a:gd name="T5" fmla="*/ 9 h 1999"/>
                <a:gd name="T6" fmla="*/ 101 w 3538"/>
                <a:gd name="T7" fmla="*/ 0 h 1999"/>
                <a:gd name="T8" fmla="*/ 141 w 3538"/>
                <a:gd name="T9" fmla="*/ 0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 cap="rnd">
              <a:solidFill>
                <a:srgbClr val="66FF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Freeform 102"/>
            <p:cNvSpPr>
              <a:spLocks/>
            </p:cNvSpPr>
            <p:nvPr/>
          </p:nvSpPr>
          <p:spPr bwMode="auto">
            <a:xfrm>
              <a:off x="349" y="1460"/>
              <a:ext cx="267" cy="236"/>
            </a:xfrm>
            <a:custGeom>
              <a:avLst/>
              <a:gdLst>
                <a:gd name="T0" fmla="*/ 0 w 267"/>
                <a:gd name="T1" fmla="*/ 236 h 236"/>
                <a:gd name="T2" fmla="*/ 267 w 267"/>
                <a:gd name="T3" fmla="*/ 0 h 236"/>
                <a:gd name="T4" fmla="*/ 0 60000 65536"/>
                <a:gd name="T5" fmla="*/ 0 60000 65536"/>
                <a:gd name="T6" fmla="*/ 0 w 267"/>
                <a:gd name="T7" fmla="*/ 0 h 236"/>
                <a:gd name="T8" fmla="*/ 267 w 267"/>
                <a:gd name="T9" fmla="*/ 236 h 2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7" h="236">
                  <a:moveTo>
                    <a:pt x="0" y="236"/>
                  </a:moveTo>
                  <a:lnTo>
                    <a:pt x="267" y="0"/>
                  </a:lnTo>
                </a:path>
              </a:pathLst>
            </a:custGeom>
            <a:noFill/>
            <a:ln w="19050">
              <a:solidFill>
                <a:srgbClr val="00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55" name="Text Box 104"/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4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6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3559 0.09792 L -0.05487 0.07199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5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4"/>
                  </p:tgtEl>
                </p:cond>
              </p:nextCondLst>
            </p:seq>
          </p:childTnLst>
        </p:cTn>
      </p:par>
    </p:tnLst>
    <p:bldLst>
      <p:bldP spid="23554" grpId="0" animBg="1"/>
      <p:bldP spid="23579" grpId="0" animBg="1"/>
      <p:bldP spid="23580" grpId="0" animBg="1"/>
      <p:bldP spid="23581" grpId="0" animBg="1"/>
      <p:bldP spid="23581" grpId="1" animBg="1"/>
      <p:bldP spid="23644" grpId="0" animBg="1"/>
      <p:bldP spid="23609" grpId="0" animBg="1"/>
      <p:bldP spid="2360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5450" name="Freeform 6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51" name="Group 7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5452" name="Rectangle 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Freeform 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4" name="Freeform 1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5" name="Freeform 1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6" name="Freeform 1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9750" y="4724400"/>
            <a:ext cx="527050" cy="1081088"/>
            <a:chOff x="4513" y="1389"/>
            <a:chExt cx="771" cy="1581"/>
          </a:xfrm>
        </p:grpSpPr>
        <p:sp>
          <p:nvSpPr>
            <p:cNvPr id="15445" name="Rectangle 1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Freeform 1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7" name="Freeform 1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8" name="Freeform 1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9" name="Freeform 1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5438" name="Freeform 20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39" name="Group 21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5440" name="Rectangle 22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Freeform 23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2" name="Freeform 24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3" name="Freeform 25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4" name="Freeform 26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7677" name="Freeform 29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5433" name="Rectangle 3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Freeform 3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5" name="Freeform 3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6" name="Freeform 3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7" name="Freeform 3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152650" y="4629150"/>
            <a:ext cx="935038" cy="1031875"/>
            <a:chOff x="1356" y="2916"/>
            <a:chExt cx="589" cy="650"/>
          </a:xfrm>
        </p:grpSpPr>
        <p:grpSp>
          <p:nvGrpSpPr>
            <p:cNvPr id="15426" name="Group 45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5428" name="Freeform 46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29" name="Oval 47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Freeform 48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1" name="Freeform 49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2" name="Freeform 50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427" name="Freeform 51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8101013" y="2852738"/>
            <a:ext cx="554037" cy="792162"/>
            <a:chOff x="839" y="3022"/>
            <a:chExt cx="908" cy="1298"/>
          </a:xfrm>
        </p:grpSpPr>
        <p:sp>
          <p:nvSpPr>
            <p:cNvPr id="15421" name="Freeform 59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2" name="Oval 60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Freeform 61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4" name="Freeform 62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5" name="Freeform 63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712" name="Freeform 64"/>
          <p:cNvSpPr>
            <a:spLocks/>
          </p:cNvSpPr>
          <p:nvPr/>
        </p:nvSpPr>
        <p:spPr bwMode="auto">
          <a:xfrm>
            <a:off x="7408863" y="3092450"/>
            <a:ext cx="935037" cy="498475"/>
          </a:xfrm>
          <a:custGeom>
            <a:avLst/>
            <a:gdLst>
              <a:gd name="T0" fmla="*/ 0 w 1451"/>
              <a:gd name="T1" fmla="*/ 19178373 h 772"/>
              <a:gd name="T2" fmla="*/ 0 w 1451"/>
              <a:gd name="T3" fmla="*/ 321861800 h 772"/>
              <a:gd name="T4" fmla="*/ 245004824 w 1451"/>
              <a:gd name="T5" fmla="*/ 321861800 h 772"/>
              <a:gd name="T6" fmla="*/ 245004824 w 1451"/>
              <a:gd name="T7" fmla="*/ 245982564 h 772"/>
              <a:gd name="T8" fmla="*/ 188529510 w 1451"/>
              <a:gd name="T9" fmla="*/ 245982564 h 772"/>
              <a:gd name="T10" fmla="*/ 301480782 w 1451"/>
              <a:gd name="T11" fmla="*/ 151342039 h 772"/>
              <a:gd name="T12" fmla="*/ 414432134 w 1451"/>
              <a:gd name="T13" fmla="*/ 245982564 h 772"/>
              <a:gd name="T14" fmla="*/ 357956176 w 1451"/>
              <a:gd name="T15" fmla="*/ 245982564 h 772"/>
              <a:gd name="T16" fmla="*/ 357956176 w 1451"/>
              <a:gd name="T17" fmla="*/ 321861800 h 772"/>
              <a:gd name="T18" fmla="*/ 602545921 w 1451"/>
              <a:gd name="T19" fmla="*/ 321861800 h 772"/>
              <a:gd name="T20" fmla="*/ 602545921 w 1451"/>
              <a:gd name="T21" fmla="*/ 417118 h 772"/>
              <a:gd name="T22" fmla="*/ 454712819 w 1451"/>
              <a:gd name="T23" fmla="*/ 0 h 772"/>
              <a:gd name="T24" fmla="*/ 340930905 w 1451"/>
              <a:gd name="T25" fmla="*/ 0 h 772"/>
              <a:gd name="T26" fmla="*/ 382872230 w 1451"/>
              <a:gd name="T27" fmla="*/ 60453009 h 772"/>
              <a:gd name="T28" fmla="*/ 382456586 w 1451"/>
              <a:gd name="T29" fmla="*/ 127994433 h 772"/>
              <a:gd name="T30" fmla="*/ 208046710 w 1451"/>
              <a:gd name="T31" fmla="*/ 128828022 h 772"/>
              <a:gd name="T32" fmla="*/ 207631066 w 1451"/>
              <a:gd name="T33" fmla="*/ 57951595 h 772"/>
              <a:gd name="T34" fmla="*/ 249988035 w 1451"/>
              <a:gd name="T35" fmla="*/ 0 h 772"/>
              <a:gd name="T36" fmla="*/ 0 w 1451"/>
              <a:gd name="T37" fmla="*/ 417118 h 772"/>
              <a:gd name="T38" fmla="*/ 0 w 1451"/>
              <a:gd name="T39" fmla="*/ 19178373 h 7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1"/>
              <a:gd name="T61" fmla="*/ 0 h 772"/>
              <a:gd name="T62" fmla="*/ 1451 w 1451"/>
              <a:gd name="T63" fmla="*/ 772 h 7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922" y="145"/>
                </a:lnTo>
                <a:cubicBezTo>
                  <a:pt x="922" y="145"/>
                  <a:pt x="991" y="280"/>
                  <a:pt x="921" y="307"/>
                </a:cubicBezTo>
                <a:cubicBezTo>
                  <a:pt x="851" y="334"/>
                  <a:pt x="571" y="337"/>
                  <a:pt x="501" y="309"/>
                </a:cubicBezTo>
                <a:cubicBezTo>
                  <a:pt x="431" y="281"/>
                  <a:pt x="483" y="190"/>
                  <a:pt x="500" y="139"/>
                </a:cubicBez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2051050" y="3284538"/>
            <a:ext cx="527050" cy="1081087"/>
            <a:chOff x="4513" y="1389"/>
            <a:chExt cx="771" cy="1581"/>
          </a:xfrm>
        </p:grpSpPr>
        <p:sp>
          <p:nvSpPr>
            <p:cNvPr id="15416" name="Rectangle 75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Freeform 76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8" name="Freeform 77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9" name="Freeform 78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Freeform 79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5508625" y="4508500"/>
            <a:ext cx="527050" cy="1081088"/>
            <a:chOff x="4513" y="1389"/>
            <a:chExt cx="771" cy="1581"/>
          </a:xfrm>
        </p:grpSpPr>
        <p:sp>
          <p:nvSpPr>
            <p:cNvPr id="15411" name="Rectangle 8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Freeform 8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Freeform 8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Freeform 8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5" name="Freeform 8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5219700" y="1989138"/>
            <a:ext cx="527050" cy="1081087"/>
            <a:chOff x="4513" y="1389"/>
            <a:chExt cx="771" cy="1581"/>
          </a:xfrm>
        </p:grpSpPr>
        <p:sp>
          <p:nvSpPr>
            <p:cNvPr id="15406" name="Rectangle 87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Freeform 88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8" name="Freeform 89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9" name="Freeform 90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Freeform 91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3708400" y="5157788"/>
            <a:ext cx="935038" cy="1031875"/>
            <a:chOff x="1356" y="2916"/>
            <a:chExt cx="589" cy="650"/>
          </a:xfrm>
        </p:grpSpPr>
        <p:grpSp>
          <p:nvGrpSpPr>
            <p:cNvPr id="15399" name="Group 93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5401" name="Freeform 94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2" name="Oval 95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Freeform 96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4" name="Freeform 97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5" name="Freeform 98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400" name="Freeform 99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2209800" y="1700213"/>
            <a:ext cx="993775" cy="1393825"/>
            <a:chOff x="431" y="1706"/>
            <a:chExt cx="626" cy="878"/>
          </a:xfrm>
        </p:grpSpPr>
        <p:sp>
          <p:nvSpPr>
            <p:cNvPr id="15392" name="Freeform 101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393" name="Group 102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5394" name="Rectangle 10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Freeform 10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6" name="Freeform 10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7" name="Freeform 10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8" name="Freeform 10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7713" name="AutoShape 65"/>
          <p:cNvSpPr>
            <a:spLocks noChangeArrowheads="1"/>
          </p:cNvSpPr>
          <p:nvPr/>
        </p:nvSpPr>
        <p:spPr bwMode="auto">
          <a:xfrm>
            <a:off x="395288" y="1557338"/>
            <a:ext cx="4608512" cy="2420937"/>
          </a:xfrm>
          <a:prstGeom prst="cloudCallout">
            <a:avLst>
              <a:gd name="adj1" fmla="val 85824"/>
              <a:gd name="adj2" fmla="val 547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reaction rate cannot reach the same point because the non-competitive inhibitors have changed the shape of some of the active sites. </a:t>
            </a:r>
          </a:p>
        </p:txBody>
      </p:sp>
      <p:grpSp>
        <p:nvGrpSpPr>
          <p:cNvPr id="15380" name="Group 108"/>
          <p:cNvGrpSpPr>
            <a:grpSpLocks/>
          </p:cNvGrpSpPr>
          <p:nvPr/>
        </p:nvGrpSpPr>
        <p:grpSpPr bwMode="auto">
          <a:xfrm>
            <a:off x="7667625" y="260350"/>
            <a:ext cx="1227138" cy="1150938"/>
            <a:chOff x="285" y="1162"/>
            <a:chExt cx="3874" cy="3636"/>
          </a:xfrm>
        </p:grpSpPr>
        <p:pic>
          <p:nvPicPr>
            <p:cNvPr id="15382" name="Picture 109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3" name="Line 110"/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Line 111"/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5" name="Oval 112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474" y="270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86" name="Oval 11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08" y="2160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87" name="Text Box 114"/>
            <p:cNvSpPr txBox="1">
              <a:spLocks noChangeArrowheads="1"/>
            </p:cNvSpPr>
            <p:nvPr/>
          </p:nvSpPr>
          <p:spPr bwMode="auto">
            <a:xfrm rot="-5400000">
              <a:off x="-196" y="2370"/>
              <a:ext cx="12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5388" name="Text Box 115"/>
            <p:cNvSpPr txBox="1">
              <a:spLocks noChangeArrowheads="1"/>
            </p:cNvSpPr>
            <p:nvPr/>
          </p:nvSpPr>
          <p:spPr bwMode="auto">
            <a:xfrm>
              <a:off x="2610" y="3835"/>
              <a:ext cx="1178" cy="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5389" name="Freeform 116"/>
            <p:cNvSpPr>
              <a:spLocks/>
            </p:cNvSpPr>
            <p:nvPr/>
          </p:nvSpPr>
          <p:spPr bwMode="auto">
            <a:xfrm>
              <a:off x="567" y="1842"/>
              <a:ext cx="3538" cy="2012"/>
            </a:xfrm>
            <a:custGeom>
              <a:avLst/>
              <a:gdLst>
                <a:gd name="T0" fmla="*/ 0 w 3538"/>
                <a:gd name="T1" fmla="*/ 2012 h 2012"/>
                <a:gd name="T2" fmla="*/ 998 w 3538"/>
                <a:gd name="T3" fmla="*/ 652 h 2012"/>
                <a:gd name="T4" fmla="*/ 1678 w 3538"/>
                <a:gd name="T5" fmla="*/ 62 h 2012"/>
                <a:gd name="T6" fmla="*/ 2132 w 3538"/>
                <a:gd name="T7" fmla="*/ 16 h 2012"/>
                <a:gd name="T8" fmla="*/ 3538 w 3538"/>
                <a:gd name="T9" fmla="*/ 16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0" name="Freeform 117"/>
            <p:cNvSpPr>
              <a:spLocks/>
            </p:cNvSpPr>
            <p:nvPr/>
          </p:nvSpPr>
          <p:spPr bwMode="auto">
            <a:xfrm>
              <a:off x="567" y="1855"/>
              <a:ext cx="3538" cy="1999"/>
            </a:xfrm>
            <a:custGeom>
              <a:avLst/>
              <a:gdLst>
                <a:gd name="T0" fmla="*/ 0 w 3538"/>
                <a:gd name="T1" fmla="*/ 1999 h 1999"/>
                <a:gd name="T2" fmla="*/ 1340 w 3538"/>
                <a:gd name="T3" fmla="*/ 818 h 1999"/>
                <a:gd name="T4" fmla="*/ 2048 w 3538"/>
                <a:gd name="T5" fmla="*/ 230 h 1999"/>
                <a:gd name="T6" fmla="*/ 2543 w 3538"/>
                <a:gd name="T7" fmla="*/ 0 h 1999"/>
                <a:gd name="T8" fmla="*/ 3538 w 3538"/>
                <a:gd name="T9" fmla="*/ 3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 cap="rnd">
              <a:solidFill>
                <a:srgbClr val="66FF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1" name="Freeform 118"/>
            <p:cNvSpPr>
              <a:spLocks/>
            </p:cNvSpPr>
            <p:nvPr/>
          </p:nvSpPr>
          <p:spPr bwMode="auto">
            <a:xfrm>
              <a:off x="567" y="2357"/>
              <a:ext cx="3592" cy="1484"/>
            </a:xfrm>
            <a:custGeom>
              <a:avLst/>
              <a:gdLst>
                <a:gd name="T0" fmla="*/ 0 w 3592"/>
                <a:gd name="T1" fmla="*/ 1484 h 1484"/>
                <a:gd name="T2" fmla="*/ 1340 w 3592"/>
                <a:gd name="T3" fmla="*/ 303 h 1484"/>
                <a:gd name="T4" fmla="*/ 2186 w 3592"/>
                <a:gd name="T5" fmla="*/ 28 h 1484"/>
                <a:gd name="T6" fmla="*/ 3592 w 3592"/>
                <a:gd name="T7" fmla="*/ 5 h 14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92"/>
                <a:gd name="T13" fmla="*/ 0 h 1484"/>
                <a:gd name="T14" fmla="*/ 3592 w 3592"/>
                <a:gd name="T15" fmla="*/ 1484 h 14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92" h="1484">
                  <a:moveTo>
                    <a:pt x="0" y="1484"/>
                  </a:moveTo>
                  <a:lnTo>
                    <a:pt x="1340" y="303"/>
                  </a:lnTo>
                  <a:cubicBezTo>
                    <a:pt x="1704" y="60"/>
                    <a:pt x="1811" y="78"/>
                    <a:pt x="2186" y="28"/>
                  </a:cubicBezTo>
                  <a:cubicBezTo>
                    <a:pt x="2577" y="0"/>
                    <a:pt x="3299" y="10"/>
                    <a:pt x="3592" y="5"/>
                  </a:cubicBezTo>
                </a:path>
              </a:pathLst>
            </a:custGeom>
            <a:noFill/>
            <a:ln w="19050">
              <a:solidFill>
                <a:srgbClr val="00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81" name="Text Box 120"/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-0.00278 C 0.01753 -0.01458 0.02222 -0.02754 0.02708 -0.04398 C 0.03993 -0.09097 0.0434 -0.1368 0.03403 -0.14375 C 0.0243 -0.15208 0.0059 -0.11921 -0.00695 -0.07222 C -0.01389 -0.04745 -0.01788 -0.02407 -0.01927 -0.00625 C -0.02136 0.00787 -0.02205 0.02199 -0.02205 0.03843 C -0.02205 0.09144 -0.0132 0.13496 -0.00278 0.13496 C 0.00729 0.13496 0.01614 0.09144 0.01614 0.03843 C 0.01614 0.01389 0.01406 -0.00995 0.01076 -0.02615 C 0.00937 -0.04028 0.0059 -0.05555 0.00191 -0.07083 C -0.01163 -0.11921 -0.03021 -0.15208 -0.03976 -0.14375 C -0.04913 -0.13565 -0.04584 -0.09097 -0.03229 -0.04282 C -0.02674 -0.02037 -0.01927 -0.00162 -0.01163 0.01135 C -0.00625 0.02315 -0.00018 0.0338 0.00798 0.04422 C 0.03246 0.07824 0.05694 0.09352 0.06389 0.0794 C 0.06996 0.06551 0.05642 0.02662 0.03177 -0.00625 C 0.0217 -0.02037 0.01076 -0.03102 0.00191 -0.03796 C -0.00625 -0.0449 -0.0165 -0.05092 -0.02743 -0.0544 C -0.05729 -0.0662 -0.08316 -0.06273 -0.08507 -0.04398 C -0.08785 -0.02615 -0.06545 -0.00278 -0.03559 0.00903 C -0.02205 0.01389 -0.00903 0.01597 0.00121 0.01482 C 0.01007 0.01482 0.01962 0.0125 0.02986 0.00903 C 0.05972 -0.00278 0.08246 -0.02754 0.07951 -0.0449 C 0.07743 -0.06273 0.05156 -0.06736 0.0217 -0.05555 C 0.00729 -0.04977 -0.00573 -0.04143 -0.01441 -0.03217 C -0.02205 -0.025 -0.02952 -0.0169 -0.03768 -0.00625 C -0.06163 0.02778 -0.0757 0.06551 -0.06875 0.0794 C -0.06285 0.09352 -0.03768 0.07824 -0.01389 0.04537 C -0.00226 0.02917 0.00729 0.0125 0.01284 -0.00278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0093 C 0.01927 -0.00787 0.02535 -0.01736 0.03142 -0.02986 C 0.04792 -0.06481 0.05226 -0.09884 0.04028 -0.10417 C 0.02795 -0.11018 0.00434 -0.08565 -0.01198 -0.05069 C -0.02083 -0.03241 -0.02604 -0.01481 -0.02778 -0.00162 C -0.03038 0.0088 -0.03125 0.01921 -0.03125 0.03171 C -0.03125 0.07107 -0.01997 0.10347 -0.00677 0.10347 C 0.00625 0.10347 0.01753 0.07107 0.01753 0.03171 C 0.01753 0.0132 0.01493 -0.0044 0.01059 -0.01643 C 0.00885 -0.02708 0.00434 -0.03842 -0.00069 -0.04977 C -0.01806 -0.08565 -0.04167 -0.11018 -0.05382 -0.10417 C -0.06597 -0.09792 -0.06163 -0.06481 -0.04427 -0.02893 C -0.03733 -0.01204 -0.02778 0.00185 -0.01806 0.01134 C -0.01111 0.02014 -0.0033 0.02824 0.00712 0.03588 C 0.03837 0.06134 0.06962 0.07269 0.07847 0.06227 C 0.08628 0.05162 0.06892 0.02292 0.0375 -0.00162 C 0.02448 -0.01204 0.01059 -0.02014 -0.00069 -0.02546 C -0.01111 -0.03055 -0.02431 -0.03495 -0.03819 -0.0375 C -0.07639 -0.0463 -0.10937 -0.04375 -0.11181 -0.02986 C -0.11545 -0.01643 -0.08681 0.00093 -0.04861 0.00972 C -0.03125 0.0132 -0.01458 0.01482 -0.00156 0.01389 C 0.00972 0.01389 0.02188 0.01227 0.0349 0.00972 C 0.07309 0.00093 0.10208 -0.01736 0.09844 -0.03055 C 0.09583 -0.04375 0.06267 -0.04722 0.02448 -0.03842 C 0.00625 -0.03403 -0.01042 -0.02801 -0.02153 -0.02083 C -0.03125 -0.01574 -0.0408 -0.00949 -0.05122 -0.00162 C -0.08177 0.02384 -0.09983 0.05162 -0.09097 0.06227 C -0.08333 0.07269 -0.05122 0.06134 -0.02083 0.03681 C -0.00608 0.02454 0.00625 0.01227 0.01319 0.0009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20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22" dur="15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3559 0.09792 L -0.05487 0.07199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7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0"/>
                  </p:tgtEl>
                </p:cond>
              </p:nextCondLst>
            </p:seq>
          </p:childTnLst>
        </p:cTn>
      </p:par>
    </p:tnLst>
    <p:bldLst>
      <p:bldP spid="27650" grpId="0" animBg="1"/>
      <p:bldP spid="27677" grpId="0" animBg="1"/>
      <p:bldP spid="27677" grpId="1" animBg="1"/>
      <p:bldP spid="27712" grpId="0" animBg="1"/>
      <p:bldP spid="27713" grpId="0" animBg="1"/>
      <p:bldP spid="277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4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0" name="Oval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3081" name="Text Box 17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7"/>
          <p:cNvSpPr>
            <a:spLocks noChangeArrowheads="1"/>
          </p:cNvSpPr>
          <p:nvPr/>
        </p:nvSpPr>
        <p:spPr bwMode="auto">
          <a:xfrm>
            <a:off x="68754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570163" y="3330575"/>
            <a:ext cx="993775" cy="1393825"/>
            <a:chOff x="431" y="1706"/>
            <a:chExt cx="626" cy="878"/>
          </a:xfrm>
        </p:grpSpPr>
        <p:sp>
          <p:nvSpPr>
            <p:cNvPr id="4133" name="Freeform 18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34" name="Group 19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4135" name="Rectangle 20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Freeform 21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22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23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Freeform 24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865563" y="4292600"/>
            <a:ext cx="993775" cy="1393825"/>
            <a:chOff x="1020" y="2840"/>
            <a:chExt cx="626" cy="878"/>
          </a:xfrm>
        </p:grpSpPr>
        <p:sp>
          <p:nvSpPr>
            <p:cNvPr id="4126" name="Freeform 32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7" name="Group 40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4128" name="Rectangle 41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Freeform 42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43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44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45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4067175" y="1844675"/>
            <a:ext cx="993775" cy="1393825"/>
            <a:chOff x="2517" y="1797"/>
            <a:chExt cx="626" cy="878"/>
          </a:xfrm>
        </p:grpSpPr>
        <p:sp>
          <p:nvSpPr>
            <p:cNvPr id="4119" name="Freeform 25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0" name="Group 47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4121" name="Rectangle 4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Freeform 4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5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5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5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1352" name="Freeform 88"/>
          <p:cNvSpPr>
            <a:spLocks/>
          </p:cNvSpPr>
          <p:nvPr/>
        </p:nvSpPr>
        <p:spPr bwMode="auto">
          <a:xfrm>
            <a:off x="5810250" y="5421313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53" name="Freeform 89"/>
          <p:cNvSpPr>
            <a:spLocks/>
          </p:cNvSpPr>
          <p:nvPr/>
        </p:nvSpPr>
        <p:spPr bwMode="auto">
          <a:xfrm>
            <a:off x="2771775" y="2324100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54" name="Freeform 90"/>
          <p:cNvSpPr>
            <a:spLocks/>
          </p:cNvSpPr>
          <p:nvPr/>
        </p:nvSpPr>
        <p:spPr bwMode="auto">
          <a:xfrm>
            <a:off x="69484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7164388" y="1700213"/>
            <a:ext cx="527050" cy="1081087"/>
            <a:chOff x="4513" y="1389"/>
            <a:chExt cx="771" cy="1581"/>
          </a:xfrm>
        </p:grpSpPr>
        <p:sp>
          <p:nvSpPr>
            <p:cNvPr id="4114" name="Rectangle 9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Freeform 9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9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9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9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8027988" y="4005263"/>
            <a:ext cx="9366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4107" name="Group 102"/>
          <p:cNvGrpSpPr>
            <a:grpSpLocks/>
          </p:cNvGrpSpPr>
          <p:nvPr/>
        </p:nvGrpSpPr>
        <p:grpSpPr bwMode="auto">
          <a:xfrm>
            <a:off x="7596188" y="260350"/>
            <a:ext cx="1223962" cy="922338"/>
            <a:chOff x="295" y="1162"/>
            <a:chExt cx="771" cy="581"/>
          </a:xfrm>
        </p:grpSpPr>
        <p:pic>
          <p:nvPicPr>
            <p:cNvPr id="4109" name="Picture 103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77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Line 104"/>
            <p:cNvSpPr>
              <a:spLocks noChangeShapeType="1"/>
            </p:cNvSpPr>
            <p:nvPr/>
          </p:nvSpPr>
          <p:spPr bwMode="auto">
            <a:xfrm>
              <a:off x="351" y="1171"/>
              <a:ext cx="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Line 105"/>
            <p:cNvSpPr>
              <a:spLocks noChangeShapeType="1"/>
            </p:cNvSpPr>
            <p:nvPr/>
          </p:nvSpPr>
          <p:spPr bwMode="auto">
            <a:xfrm>
              <a:off x="349" y="1697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06"/>
            <p:cNvSpPr>
              <a:spLocks noChangeShapeType="1"/>
            </p:cNvSpPr>
            <p:nvPr/>
          </p:nvSpPr>
          <p:spPr bwMode="auto">
            <a:xfrm flipV="1">
              <a:off x="349" y="1425"/>
              <a:ext cx="20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Oval 107"/>
            <p:cNvSpPr>
              <a:spLocks noChangeArrowheads="1"/>
            </p:cNvSpPr>
            <p:nvPr/>
          </p:nvSpPr>
          <p:spPr bwMode="auto">
            <a:xfrm>
              <a:off x="413" y="1498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108" name="Text Box 1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4" dur="1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7031 0.07477 L 0.07031 0.07616 " pathEditMode="relative" rAng="0" ptsTypes="AA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2"/>
                  </p:tgtEl>
                </p:cond>
              </p:nextCondLst>
            </p:seq>
          </p:childTnLst>
        </p:cTn>
      </p:par>
    </p:tnLst>
    <p:bldLst>
      <p:bldP spid="11352" grpId="0" animBg="1"/>
      <p:bldP spid="11353" grpId="0" animBg="1"/>
      <p:bldP spid="113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30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4067175" y="6165850"/>
            <a:ext cx="266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54263" y="3573463"/>
            <a:ext cx="993775" cy="1393825"/>
            <a:chOff x="431" y="1706"/>
            <a:chExt cx="626" cy="878"/>
          </a:xfrm>
        </p:grpSpPr>
        <p:sp>
          <p:nvSpPr>
            <p:cNvPr id="6200" name="Freeform 11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201" name="Group 12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202" name="Rectangle 1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Freeform 1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4" name="Freeform 1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5" name="Freeform 1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6" name="Freeform 1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17863" y="4941888"/>
            <a:ext cx="993775" cy="1393825"/>
            <a:chOff x="1020" y="2840"/>
            <a:chExt cx="626" cy="878"/>
          </a:xfrm>
        </p:grpSpPr>
        <p:sp>
          <p:nvSpPr>
            <p:cNvPr id="6193" name="Freeform 19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94" name="Group 20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6195" name="Rectangle 21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Freeform 22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7" name="Freeform 23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8" name="Freeform 24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9" name="Freeform 25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572000" y="2276475"/>
            <a:ext cx="993775" cy="1393825"/>
            <a:chOff x="2517" y="1797"/>
            <a:chExt cx="626" cy="878"/>
          </a:xfrm>
        </p:grpSpPr>
        <p:sp>
          <p:nvSpPr>
            <p:cNvPr id="6186" name="Freeform 27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7" name="Group 28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6188" name="Rectangle 2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Freeform 3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0" name="Freeform 3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1" name="Freeform 3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Freeform 3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786063" y="1773238"/>
            <a:ext cx="993775" cy="1393825"/>
            <a:chOff x="431" y="1706"/>
            <a:chExt cx="626" cy="878"/>
          </a:xfrm>
        </p:grpSpPr>
        <p:sp>
          <p:nvSpPr>
            <p:cNvPr id="6179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0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181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3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5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6026150" y="4868863"/>
            <a:ext cx="993775" cy="1393825"/>
            <a:chOff x="431" y="1706"/>
            <a:chExt cx="626" cy="878"/>
          </a:xfrm>
        </p:grpSpPr>
        <p:sp>
          <p:nvSpPr>
            <p:cNvPr id="6172" name="Freeform 53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73" name="Group 54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174" name="Rectangle 5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Freeform 5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6" name="Freeform 5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7" name="Freeform 5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8" name="Freeform 5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152" name="Group 71"/>
          <p:cNvGrpSpPr>
            <a:grpSpLocks/>
          </p:cNvGrpSpPr>
          <p:nvPr/>
        </p:nvGrpSpPr>
        <p:grpSpPr bwMode="auto">
          <a:xfrm>
            <a:off x="7667625" y="260350"/>
            <a:ext cx="1223963" cy="922338"/>
            <a:chOff x="1429" y="1253"/>
            <a:chExt cx="771" cy="581"/>
          </a:xfrm>
        </p:grpSpPr>
        <p:pic>
          <p:nvPicPr>
            <p:cNvPr id="6165" name="Picture 72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9" y="1253"/>
              <a:ext cx="77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6" name="Line 73"/>
            <p:cNvSpPr>
              <a:spLocks noChangeShapeType="1"/>
            </p:cNvSpPr>
            <p:nvPr/>
          </p:nvSpPr>
          <p:spPr bwMode="auto">
            <a:xfrm>
              <a:off x="1485" y="1262"/>
              <a:ext cx="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Line 74"/>
            <p:cNvSpPr>
              <a:spLocks noChangeShapeType="1"/>
            </p:cNvSpPr>
            <p:nvPr/>
          </p:nvSpPr>
          <p:spPr bwMode="auto">
            <a:xfrm>
              <a:off x="1483" y="1788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75"/>
            <p:cNvSpPr>
              <a:spLocks noChangeShapeType="1"/>
            </p:cNvSpPr>
            <p:nvPr/>
          </p:nvSpPr>
          <p:spPr bwMode="auto">
            <a:xfrm flipV="1">
              <a:off x="1483" y="1516"/>
              <a:ext cx="20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76"/>
            <p:cNvSpPr>
              <a:spLocks/>
            </p:cNvSpPr>
            <p:nvPr/>
          </p:nvSpPr>
          <p:spPr bwMode="auto">
            <a:xfrm>
              <a:off x="1683" y="1384"/>
              <a:ext cx="227" cy="132"/>
            </a:xfrm>
            <a:custGeom>
              <a:avLst/>
              <a:gdLst>
                <a:gd name="T0" fmla="*/ 0 w 1134"/>
                <a:gd name="T1" fmla="*/ 26 h 660"/>
                <a:gd name="T2" fmla="*/ 23 w 1134"/>
                <a:gd name="T3" fmla="*/ 4 h 660"/>
                <a:gd name="T4" fmla="*/ 45 w 1134"/>
                <a:gd name="T5" fmla="*/ 1 h 660"/>
                <a:gd name="T6" fmla="*/ 0 60000 65536"/>
                <a:gd name="T7" fmla="*/ 0 60000 65536"/>
                <a:gd name="T8" fmla="*/ 0 60000 65536"/>
                <a:gd name="T9" fmla="*/ 0 w 1134"/>
                <a:gd name="T10" fmla="*/ 0 h 660"/>
                <a:gd name="T11" fmla="*/ 1134 w 1134"/>
                <a:gd name="T12" fmla="*/ 660 h 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660">
                  <a:moveTo>
                    <a:pt x="0" y="660"/>
                  </a:moveTo>
                  <a:cubicBezTo>
                    <a:pt x="96" y="568"/>
                    <a:pt x="389" y="212"/>
                    <a:pt x="578" y="106"/>
                  </a:cubicBezTo>
                  <a:cubicBezTo>
                    <a:pt x="767" y="0"/>
                    <a:pt x="1018" y="41"/>
                    <a:pt x="1134" y="24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Oval 7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547" y="1589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71" name="Oval 7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15" y="1328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Freeform 36"/>
          <p:cNvSpPr>
            <a:spLocks/>
          </p:cNvSpPr>
          <p:nvPr/>
        </p:nvSpPr>
        <p:spPr bwMode="auto">
          <a:xfrm>
            <a:off x="7235825" y="2998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7451725" y="2133600"/>
            <a:ext cx="527050" cy="1081088"/>
            <a:chOff x="4513" y="1389"/>
            <a:chExt cx="771" cy="1581"/>
          </a:xfrm>
        </p:grpSpPr>
        <p:sp>
          <p:nvSpPr>
            <p:cNvPr id="6160" name="Rectangle 38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Freeform 39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40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41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42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1042988" y="1628775"/>
            <a:ext cx="5545137" cy="2160588"/>
          </a:xfrm>
          <a:prstGeom prst="cloudCallout">
            <a:avLst>
              <a:gd name="adj1" fmla="val 79773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Every active site is saturated. The rate of the reaction is at its highest. </a:t>
            </a:r>
          </a:p>
        </p:txBody>
      </p:sp>
      <p:sp>
        <p:nvSpPr>
          <p:cNvPr id="6159" name="Text Box 10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9 -0.00347 C 0.04531 -0.02384 0.05608 -0.04583 0.06649 -0.07407 C 0.09514 -0.15439 0.1026 -0.23287 0.08177 -0.2449 C 0.06042 -0.25902 0.01962 -0.20254 -0.00885 -0.12222 C -0.02413 -0.08009 -0.03299 -0.03981 -0.03611 -0.00949 C -0.04062 0.01459 -0.04219 0.03866 -0.04219 0.0669 C -0.04219 0.15741 -0.02257 0.23195 0.00035 0.23195 C 0.02274 0.23195 0.04236 0.15741 0.04236 0.0669 C 0.04236 0.02477 0.03802 -0.01574 0.03038 -0.04375 C 0.02726 -0.06782 0.01962 -0.09398 0.01076 -0.12013 C -0.01944 -0.20254 -0.06024 -0.25902 -0.08142 -0.2449 C -0.10243 -0.23078 -0.09479 -0.15439 -0.06476 -0.07199 C -0.0526 -0.03356 -0.03611 -0.00138 -0.01944 0.02061 C -0.00729 0.04075 0.00625 0.05903 0.02431 0.07686 C 0.07847 0.13519 0.13281 0.16135 0.14792 0.13727 C 0.16163 0.1132 0.13142 0.04676 0.07691 -0.00949 C 0.05451 -0.03356 0.03038 -0.05162 0.01076 -0.06388 C -0.00729 -0.07592 -0.03003 -0.08587 -0.05417 -0.09189 C -0.12049 -0.11203 -0.17778 -0.10625 -0.18229 -0.07407 C -0.18819 -0.04375 -0.13854 -0.00347 -0.07222 0.01667 C -0.04219 0.02477 -0.01337 0.02871 0.0092 0.02639 C 0.02882 0.02639 0.05 0.02269 0.07257 0.01667 C 0.13872 -0.00347 0.18889 -0.04583 0.18247 -0.07592 C 0.17813 -0.10625 0.12066 -0.11412 0.05451 -0.09398 C 0.02274 -0.08379 -0.00608 -0.0699 -0.02535 -0.0537 C -0.04219 -0.04166 -0.05868 -0.02754 -0.07674 -0.00949 C -0.12969 0.04885 -0.16128 0.1132 -0.14618 0.13727 C -0.13246 0.16135 -0.07674 0.13519 -0.02413 0.07894 C 0.00156 0.05093 0.02274 0.02269 0.0349 -0.00347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9 -0.00555 C 0.03125 -0.01898 0.04132 -0.03356 0.05105 -0.05231 C 0.07778 -0.10555 0.08507 -0.15764 0.06546 -0.16551 C 0.04549 -0.175 0.00712 -0.1375 -0.01979 -0.08426 C -0.03402 -0.05625 -0.04253 -0.02963 -0.04531 -0.00949 C -0.04965 0.00648 -0.05104 0.02246 -0.05104 0.04121 C -0.05104 0.10116 -0.03263 0.15046 -0.01111 0.15046 C 0.0099 0.15046 0.02848 0.10116 0.02848 0.04121 C 0.02848 0.0132 0.02396 -0.01366 0.01719 -0.03217 C 0.01407 -0.04815 0.00712 -0.06551 -0.00138 -0.08287 C -0.02968 -0.1375 -0.06805 -0.175 -0.08802 -0.16551 C -0.10763 -0.15625 -0.10069 -0.10555 -0.07222 -0.05092 C -0.06076 -0.02546 -0.04531 -0.00416 -0.02968 0.01042 C -0.0184 0.02384 -0.00555 0.03588 0.01129 0.04769 C 0.06233 0.08634 0.1132 0.10371 0.12744 0.08773 C 0.14028 0.07176 0.11198 0.02778 0.06094 -0.00949 C 0.03959 -0.02546 0.01719 -0.0375 -0.00138 -0.0456 C -0.0184 -0.05347 -0.03975 -0.06018 -0.0625 -0.06412 C -0.12447 -0.07754 -0.17829 -0.07361 -0.18246 -0.05231 C -0.18819 -0.03217 -0.14166 -0.00555 -0.07934 0.00787 C -0.05104 0.0132 -0.02413 0.01574 -0.00277 0.01435 C 0.01563 0.01435 0.03525 0.01181 0.0566 0.00787 C 0.1191 -0.00555 0.16615 -0.03356 0.16007 -0.05347 C 0.15591 -0.07361 0.10191 -0.07893 0.03959 -0.06551 C 0.0099 -0.05879 -0.01701 -0.04954 -0.03524 -0.03889 C -0.05104 -0.03079 -0.06666 -0.02153 -0.0835 -0.00949 C -0.13316 0.02917 -0.16319 0.07176 -0.14861 0.08773 C -0.13593 0.10371 -0.0835 0.08634 -0.03402 0.04908 C -0.01006 0.03056 0.0099 0.01181 0.02119 -0.00555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0"/>
                  </p:tgtEl>
                </p:cond>
              </p:nextCondLst>
            </p:seq>
          </p:childTnLst>
        </p:cTn>
      </p:par>
    </p:tnLst>
    <p:bldLst>
      <p:bldP spid="12350" grpId="0" animBg="1"/>
      <p:bldP spid="12349" grpId="0" animBg="1"/>
      <p:bldP spid="123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5005388" y="2924175"/>
            <a:ext cx="22320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78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5" name="Oval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04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67175" y="6165850"/>
            <a:ext cx="266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1050" y="3141663"/>
            <a:ext cx="993775" cy="1393825"/>
            <a:chOff x="431" y="1706"/>
            <a:chExt cx="626" cy="878"/>
          </a:xfrm>
        </p:grpSpPr>
        <p:sp>
          <p:nvSpPr>
            <p:cNvPr id="8268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69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70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2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3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4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19475" y="3716338"/>
            <a:ext cx="993775" cy="1393825"/>
            <a:chOff x="1020" y="2840"/>
            <a:chExt cx="626" cy="878"/>
          </a:xfrm>
        </p:grpSpPr>
        <p:sp>
          <p:nvSpPr>
            <p:cNvPr id="8261" name="Freeform 13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62" name="Group 14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8263" name="Rectangle 1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Freeform 1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5" name="Freeform 1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6" name="Freeform 1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7" name="Freeform 1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076825" y="2565400"/>
            <a:ext cx="993775" cy="1393825"/>
            <a:chOff x="2517" y="1797"/>
            <a:chExt cx="626" cy="878"/>
          </a:xfrm>
        </p:grpSpPr>
        <p:sp>
          <p:nvSpPr>
            <p:cNvPr id="8254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55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8256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8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9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0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492500" y="1844675"/>
            <a:ext cx="993775" cy="1393825"/>
            <a:chOff x="431" y="1706"/>
            <a:chExt cx="626" cy="878"/>
          </a:xfrm>
        </p:grpSpPr>
        <p:sp>
          <p:nvSpPr>
            <p:cNvPr id="8247" name="Freeform 37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48" name="Group 38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49" name="Rectangle 3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Freeform 4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Freeform 4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2" name="Freeform 4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3" name="Freeform 4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516688" y="4652963"/>
            <a:ext cx="993775" cy="1393825"/>
            <a:chOff x="431" y="1706"/>
            <a:chExt cx="626" cy="878"/>
          </a:xfrm>
        </p:grpSpPr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41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42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4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6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555875" y="1844675"/>
            <a:ext cx="527050" cy="1081088"/>
            <a:chOff x="4513" y="1389"/>
            <a:chExt cx="771" cy="1581"/>
          </a:xfrm>
        </p:grpSpPr>
        <p:sp>
          <p:nvSpPr>
            <p:cNvPr id="8235" name="Rectangle 7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Freeform 7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Freeform 7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8" name="Freeform 7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9" name="Freeform 7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555875" y="5084763"/>
            <a:ext cx="527050" cy="1081087"/>
            <a:chOff x="4513" y="1389"/>
            <a:chExt cx="771" cy="1581"/>
          </a:xfrm>
        </p:grpSpPr>
        <p:sp>
          <p:nvSpPr>
            <p:cNvPr id="8230" name="Rectangle 77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Freeform 78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2" name="Freeform 79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3" name="Freeform 80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Freeform 81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4932363" y="4868863"/>
            <a:ext cx="527050" cy="1081087"/>
            <a:chOff x="4513" y="1389"/>
            <a:chExt cx="771" cy="1581"/>
          </a:xfrm>
        </p:grpSpPr>
        <p:sp>
          <p:nvSpPr>
            <p:cNvPr id="8225" name="Rectangle 89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Freeform 90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7" name="Freeform 91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8" name="Freeform 92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9" name="Freeform 93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3" name="Group 94"/>
          <p:cNvGrpSpPr>
            <a:grpSpLocks/>
          </p:cNvGrpSpPr>
          <p:nvPr/>
        </p:nvGrpSpPr>
        <p:grpSpPr bwMode="auto">
          <a:xfrm>
            <a:off x="7667625" y="260350"/>
            <a:ext cx="1225550" cy="923925"/>
            <a:chOff x="295" y="1162"/>
            <a:chExt cx="3855" cy="2905"/>
          </a:xfrm>
        </p:grpSpPr>
        <p:pic>
          <p:nvPicPr>
            <p:cNvPr id="8216" name="Picture 95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Line 96">
              <a:hlinkClick r:id="rId4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Line 97">
              <a:hlinkClick r:id="rId2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98"/>
            <p:cNvSpPr>
              <a:spLocks noChangeShapeType="1"/>
            </p:cNvSpPr>
            <p:nvPr/>
          </p:nvSpPr>
          <p:spPr bwMode="auto">
            <a:xfrm flipV="1">
              <a:off x="567" y="2478"/>
              <a:ext cx="998" cy="13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Freeform 99">
              <a:hlinkClick r:id="rId4" action="ppaction://hlinksldjump"/>
            </p:cNvPr>
            <p:cNvSpPr>
              <a:spLocks/>
            </p:cNvSpPr>
            <p:nvPr/>
          </p:nvSpPr>
          <p:spPr bwMode="auto">
            <a:xfrm>
              <a:off x="1565" y="1818"/>
              <a:ext cx="1134" cy="660"/>
            </a:xfrm>
            <a:custGeom>
              <a:avLst/>
              <a:gdLst>
                <a:gd name="T0" fmla="*/ 0 w 1134"/>
                <a:gd name="T1" fmla="*/ 660 h 660"/>
                <a:gd name="T2" fmla="*/ 578 w 1134"/>
                <a:gd name="T3" fmla="*/ 106 h 660"/>
                <a:gd name="T4" fmla="*/ 1134 w 1134"/>
                <a:gd name="T5" fmla="*/ 24 h 660"/>
                <a:gd name="T6" fmla="*/ 0 60000 65536"/>
                <a:gd name="T7" fmla="*/ 0 60000 65536"/>
                <a:gd name="T8" fmla="*/ 0 60000 65536"/>
                <a:gd name="T9" fmla="*/ 0 w 1134"/>
                <a:gd name="T10" fmla="*/ 0 h 660"/>
                <a:gd name="T11" fmla="*/ 1134 w 1134"/>
                <a:gd name="T12" fmla="*/ 660 h 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660">
                  <a:moveTo>
                    <a:pt x="0" y="660"/>
                  </a:moveTo>
                  <a:cubicBezTo>
                    <a:pt x="96" y="568"/>
                    <a:pt x="389" y="212"/>
                    <a:pt x="578" y="106"/>
                  </a:cubicBezTo>
                  <a:cubicBezTo>
                    <a:pt x="767" y="0"/>
                    <a:pt x="1018" y="41"/>
                    <a:pt x="1134" y="24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1" name="Line 100"/>
            <p:cNvSpPr>
              <a:spLocks noChangeShapeType="1"/>
            </p:cNvSpPr>
            <p:nvPr/>
          </p:nvSpPr>
          <p:spPr bwMode="auto">
            <a:xfrm>
              <a:off x="2699" y="1842"/>
              <a:ext cx="140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Oval 10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84" y="2840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23" name="Oval 10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54" y="1661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24" name="Oval 10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288" y="161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204" name="Text Box 10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Freeform 28"/>
          <p:cNvSpPr>
            <a:spLocks/>
          </p:cNvSpPr>
          <p:nvPr/>
        </p:nvSpPr>
        <p:spPr bwMode="auto">
          <a:xfrm>
            <a:off x="7235825" y="2998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207" name="Group 29"/>
          <p:cNvGrpSpPr>
            <a:grpSpLocks/>
          </p:cNvGrpSpPr>
          <p:nvPr/>
        </p:nvGrpSpPr>
        <p:grpSpPr bwMode="auto">
          <a:xfrm>
            <a:off x="7451725" y="2133600"/>
            <a:ext cx="527050" cy="1081088"/>
            <a:chOff x="4513" y="1389"/>
            <a:chExt cx="771" cy="1581"/>
          </a:xfrm>
        </p:grpSpPr>
        <p:sp>
          <p:nvSpPr>
            <p:cNvPr id="8211" name="Rectangle 30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Freeform 31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Freeform 32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Freeform 33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Freeform 34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Example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1619250" y="1773238"/>
            <a:ext cx="4608513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Every active site is saturated, so there is no increase in the rate of reaction.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486 C 0.00763 -0.00857 0.0177 -0.02315 0.02743 -0.0419 C 0.05416 -0.09514 0.06145 -0.14723 0.04184 -0.1551 C 0.02187 -0.16459 -0.0165 -0.12709 -0.04341 -0.07385 C -0.05764 -0.04584 -0.06615 -0.01922 -0.06893 0.00092 C -0.07327 0.01689 -0.07466 0.03287 -0.07466 0.05162 C -0.07466 0.11157 -0.05625 0.16087 -0.03473 0.16087 C -0.01372 0.16087 0.00486 0.11157 0.00486 0.05162 C 0.00486 0.02361 0.00034 -0.00325 -0.00643 -0.02176 C -0.00955 -0.03774 -0.0165 -0.0551 -0.025 -0.07246 C -0.0533 -0.12709 -0.09167 -0.16459 -0.11164 -0.1551 C -0.13125 -0.14584 -0.12431 -0.09514 -0.09584 -0.04051 C -0.08438 -0.01505 -0.06893 0.00625 -0.0533 0.02083 C -0.04202 0.03425 -0.02917 0.04629 -0.01233 0.0581 C 0.03871 0.09675 0.08958 0.11412 0.10382 0.09814 C 0.11666 0.08217 0.08836 0.03819 0.03732 0.00092 C 0.01597 -0.01505 -0.00643 -0.02709 -0.025 -0.03519 C -0.04202 -0.04306 -0.06337 -0.04977 -0.08612 -0.05371 C -0.14809 -0.06713 -0.20191 -0.0632 -0.20608 -0.0419 C -0.21181 -0.02176 -0.16528 0.00486 -0.10296 0.01828 C -0.07466 0.02361 -0.04775 0.02615 -0.02639 0.02476 C -0.00799 0.02476 0.01163 0.02222 0.03298 0.01828 C 0.09548 0.00486 0.14253 -0.02315 0.13645 -0.04306 C 0.13229 -0.0632 0.07829 -0.06852 0.01597 -0.0551 C -0.01372 -0.04838 -0.04063 -0.03913 -0.05886 -0.02848 C -0.07466 -0.02038 -0.09028 -0.01112 -0.10712 0.00092 C -0.15678 0.03958 -0.18681 0.08217 -0.17223 0.09814 C -0.15955 0.11412 -0.10712 0.09675 -0.05764 0.05949 C -0.03368 0.04097 -0.01372 0.02222 -0.00243 0.00486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3843 C 0.00695 0.02824 0.01407 0.01736 0.02101 0.00324 C 0.03993 -0.03704 0.04497 -0.07616 0.03108 -0.08217 C 0.01702 -0.08912 -0.01007 -0.06088 -0.02899 -0.02083 C -0.03906 0.00023 -0.04496 0.02037 -0.04705 0.03542 C -0.05 0.04746 -0.05104 0.05949 -0.05104 0.07361 C -0.05104 0.11875 -0.03802 0.15602 -0.02291 0.15602 C -0.00798 0.15602 0.00504 0.11875 0.00504 0.07361 C 0.00504 0.05255 0.00209 0.03218 -0.00295 0.01829 C -0.00503 0.00625 -0.01007 -0.00671 -0.01597 -0.01991 C -0.03593 -0.06088 -0.06302 -0.08912 -0.07708 -0.08217 C -0.09097 -0.075 -0.08593 -0.03704 -0.06597 0.00417 C -0.05798 0.02338 -0.04705 0.03935 -0.03593 0.05046 C -0.02795 0.06042 -0.01892 0.06968 -0.00694 0.07847 C 0.029 0.10764 0.06493 0.1206 0.075 0.10857 C 0.08403 0.09653 0.06407 0.06343 0.02795 0.03542 C 0.01302 0.02338 -0.00295 0.01435 -0.01597 0.00833 C -0.02795 0.00232 -0.04305 -0.00278 -0.05902 -0.00579 C -0.10295 -0.01574 -0.14097 -0.01296 -0.14392 0.00324 C -0.14791 0.01829 -0.11493 0.03843 -0.071 0.04861 C -0.05104 0.05255 -0.03194 0.0544 -0.01701 0.05347 C -0.00399 0.05347 0.01007 0.05139 0.025 0.04861 C 0.06893 0.03843 0.10209 0.01736 0.09792 0.00232 C 0.09497 -0.01296 0.05695 -0.0169 0.01302 -0.00671 C -0.00798 -0.00162 -0.02708 0.00533 -0.03993 0.0132 C -0.05104 0.01945 -0.06198 0.02639 -0.07396 0.03542 C -0.10902 0.06458 -0.13003 0.09653 -0.11996 0.10857 C -0.11093 0.1206 -0.07396 0.10764 -0.03906 0.07963 C -0.02205 0.06551 -0.00798 0.05139 -2.77778E-6 0.0384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0486 -0.01343 0.00955 -0.02801 0.01458 -0.04676 C 0.02778 -0.1 0.03108 -0.15208 0.0217 -0.15995 C 0.01163 -0.16944 -0.00712 -0.13194 -0.02031 -0.0787 C -0.02726 -0.05069 -0.03125 -0.02407 -0.03298 -0.00393 C -0.03507 0.01204 -0.03559 0.02801 -0.03559 0.04676 C -0.03559 0.10671 -0.02673 0.15602 -0.01614 0.15602 C -0.00555 0.15602 0.0033 0.10671 0.0033 0.04676 C 0.0033 0.01875 0.00122 -0.0081 -0.00208 -0.02662 C -0.00347 -0.04259 -0.00712 -0.05995 -0.01128 -0.07731 C -0.025 -0.13194 -0.04375 -0.16944 -0.05347 -0.15995 C -0.06337 -0.15069 -0.05972 -0.1 -0.04583 -0.04537 C -0.04062 -0.01991 -0.03298 0.00139 -0.025 0.01597 C -0.01962 0.0294 -0.01337 0.04144 -0.00503 0.05324 C 0.01997 0.0919 0.04497 0.10926 0.05208 0.09329 C 0.05833 0.07732 0.04462 0.03333 0.01945 -0.00393 C 0.00903 -0.01991 -0.00208 -0.03194 -0.01128 -0.04005 C -0.01962 -0.04792 -0.03021 -0.05463 -0.04132 -0.05856 C -0.0717 -0.07199 -0.09809 -0.06806 -0.1 -0.04676 C -0.10295 -0.02662 -0.07986 -3.7037E-7 -0.0493 0.01343 C -0.03559 0.01875 -0.02239 0.0213 -0.0118 0.01991 C -0.00295 0.01991 0.00695 0.01736 0.01736 0.01343 C 0.04774 -3.7037E-7 0.07101 -0.02801 0.06806 -0.04792 C 0.06597 -0.06806 0.03941 -0.07338 0.00903 -0.05995 C -0.00555 -0.05324 -0.0191 -0.04398 -0.02795 -0.03333 C -0.03559 -0.02523 -0.04305 -0.01597 -0.05139 -0.00393 C -0.07569 0.03472 -0.09062 0.07732 -0.08351 0.09329 C -0.07708 0.10926 -0.05139 0.0919 -0.02726 0.05463 C -0.01562 0.03611 -0.00555 0.01736 -1.38889E-6 -3.7037E-7 Z " pathEditMode="relative" rAng="0" ptsTypes="fffffffffffffffffffffffffffff">
                                      <p:cBhvr>
                                        <p:cTn id="20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6"/>
                  </p:tgtEl>
                </p:cond>
              </p:nextCondLst>
            </p:seq>
          </p:childTnLst>
        </p:cTn>
      </p:par>
    </p:tnLst>
    <p:bldLst>
      <p:bldP spid="16436" grpId="0" animBg="1"/>
      <p:bldP spid="16437" grpId="0" animBg="1"/>
      <p:bldP spid="164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005388" y="2924175"/>
            <a:ext cx="22320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26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227" name="Oval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04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451725" y="4797425"/>
            <a:ext cx="1223963" cy="504825"/>
            <a:chOff x="4694" y="3022"/>
            <a:chExt cx="771" cy="318"/>
          </a:xfrm>
        </p:grpSpPr>
        <p:sp>
          <p:nvSpPr>
            <p:cNvPr id="18445" name="Rectangle 1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 dirty="0"/>
                <a:t>Competitive </a:t>
              </a:r>
            </a:p>
            <a:p>
              <a:pPr algn="ctr">
                <a:defRPr/>
              </a:pPr>
              <a:r>
                <a:rPr lang="en-GB" sz="1600" dirty="0"/>
                <a:t>Inhibitor</a:t>
              </a:r>
            </a:p>
          </p:txBody>
        </p:sp>
        <p:sp>
          <p:nvSpPr>
            <p:cNvPr id="9235" name="AutoShape 14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451725" y="4149725"/>
            <a:ext cx="1223963" cy="504825"/>
            <a:chOff x="4694" y="3022"/>
            <a:chExt cx="771" cy="318"/>
          </a:xfrm>
        </p:grpSpPr>
        <p:sp>
          <p:nvSpPr>
            <p:cNvPr id="18448" name="Rectangle 1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Text Box 18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60700" y="42926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466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8" name="Freeform 20"/>
          <p:cNvSpPr>
            <a:spLocks/>
          </p:cNvSpPr>
          <p:nvPr/>
        </p:nvSpPr>
        <p:spPr bwMode="auto">
          <a:xfrm>
            <a:off x="1620838" y="2924175"/>
            <a:ext cx="5616575" cy="3194050"/>
          </a:xfrm>
          <a:custGeom>
            <a:avLst/>
            <a:gdLst>
              <a:gd name="T0" fmla="*/ 0 w 3538"/>
              <a:gd name="T1" fmla="*/ 2147483647 h 2012"/>
              <a:gd name="T2" fmla="*/ 2147483647 w 3538"/>
              <a:gd name="T3" fmla="*/ 1643141873 h 2012"/>
              <a:gd name="T4" fmla="*/ 2147483647 w 3538"/>
              <a:gd name="T5" fmla="*/ 156249699 h 2012"/>
              <a:gd name="T6" fmla="*/ 2147483647 w 3538"/>
              <a:gd name="T7" fmla="*/ 40322503 h 2012"/>
              <a:gd name="T8" fmla="*/ 2147483647 w 3538"/>
              <a:gd name="T9" fmla="*/ 40322503 h 2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2012"/>
              <a:gd name="T17" fmla="*/ 3538 w 3538"/>
              <a:gd name="T18" fmla="*/ 2012 h 20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2012">
                <a:moveTo>
                  <a:pt x="0" y="2012"/>
                </a:moveTo>
                <a:lnTo>
                  <a:pt x="998" y="652"/>
                </a:lnTo>
                <a:cubicBezTo>
                  <a:pt x="1278" y="327"/>
                  <a:pt x="1498" y="124"/>
                  <a:pt x="1678" y="62"/>
                </a:cubicBezTo>
                <a:cubicBezTo>
                  <a:pt x="1858" y="0"/>
                  <a:pt x="1822" y="24"/>
                  <a:pt x="2132" y="16"/>
                </a:cubicBezTo>
                <a:lnTo>
                  <a:pt x="3538" y="16"/>
                </a:lnTo>
              </a:path>
            </a:pathLst>
          </a:cu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80" name="Freeform 24"/>
          <p:cNvSpPr>
            <a:spLocks/>
          </p:cNvSpPr>
          <p:nvPr/>
        </p:nvSpPr>
        <p:spPr bwMode="auto">
          <a:xfrm>
            <a:off x="1620838" y="2944813"/>
            <a:ext cx="5616575" cy="3173412"/>
          </a:xfrm>
          <a:custGeom>
            <a:avLst/>
            <a:gdLst>
              <a:gd name="T0" fmla="*/ 0 w 3538"/>
              <a:gd name="T1" fmla="*/ 2147483647 h 1999"/>
              <a:gd name="T2" fmla="*/ 2147483647 w 3538"/>
              <a:gd name="T3" fmla="*/ 2061487778 h 1999"/>
              <a:gd name="T4" fmla="*/ 2147483647 w 3538"/>
              <a:gd name="T5" fmla="*/ 579635903 h 1999"/>
              <a:gd name="T6" fmla="*/ 2147483647 w 3538"/>
              <a:gd name="T7" fmla="*/ 0 h 1999"/>
              <a:gd name="T8" fmla="*/ 2147483647 w 3538"/>
              <a:gd name="T9" fmla="*/ 7559675 h 1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999"/>
              <a:gd name="T17" fmla="*/ 3538 w 3538"/>
              <a:gd name="T18" fmla="*/ 1999 h 1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999">
                <a:moveTo>
                  <a:pt x="0" y="1999"/>
                </a:moveTo>
                <a:lnTo>
                  <a:pt x="1340" y="818"/>
                </a:lnTo>
                <a:cubicBezTo>
                  <a:pt x="1681" y="523"/>
                  <a:pt x="1869" y="345"/>
                  <a:pt x="2048" y="230"/>
                </a:cubicBezTo>
                <a:cubicBezTo>
                  <a:pt x="2227" y="115"/>
                  <a:pt x="2286" y="29"/>
                  <a:pt x="2543" y="0"/>
                </a:cubicBezTo>
                <a:lnTo>
                  <a:pt x="3538" y="3"/>
                </a:lnTo>
              </a:path>
            </a:pathLst>
          </a:custGeom>
          <a:noFill/>
          <a:ln w="190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370763" y="4797425"/>
            <a:ext cx="1522412" cy="503238"/>
            <a:chOff x="4694" y="3022"/>
            <a:chExt cx="771" cy="318"/>
          </a:xfrm>
        </p:grpSpPr>
        <p:sp>
          <p:nvSpPr>
            <p:cNvPr id="19482" name="Rectangle 2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/>
                <a:t>Non-competitive </a:t>
              </a:r>
            </a:p>
            <a:p>
              <a:pPr algn="ctr">
                <a:defRPr/>
              </a:pPr>
              <a:r>
                <a:rPr lang="en-GB" sz="1600"/>
                <a:t>Inhibitor</a:t>
              </a:r>
            </a:p>
          </p:txBody>
        </p:sp>
        <p:sp>
          <p:nvSpPr>
            <p:cNvPr id="10257" name="AutoShape 27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451725" y="4149725"/>
            <a:ext cx="1223963" cy="504825"/>
            <a:chOff x="4694" y="3022"/>
            <a:chExt cx="771" cy="318"/>
          </a:xfrm>
        </p:grpSpPr>
        <p:sp>
          <p:nvSpPr>
            <p:cNvPr id="19485" name="Rectangle 2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10255" name="AutoShape 30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2" name="Text Box 3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10253" name="Text Box 34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8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200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Graphs to show the effects of  Inhibitors on Enzyme Action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245 Western Avenue, Cardiff CF5 2YX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Welsh Joint Education Committee</dc:creator>
  <cp:lastModifiedBy>Anthony Lovat</cp:lastModifiedBy>
  <cp:revision>49</cp:revision>
  <dcterms:created xsi:type="dcterms:W3CDTF">2008-06-17T15:03:49Z</dcterms:created>
  <dcterms:modified xsi:type="dcterms:W3CDTF">2013-12-11T09:55:02Z</dcterms:modified>
</cp:coreProperties>
</file>